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5225" autoAdjust="0"/>
    <p:restoredTop sz="90931" autoAdjust="0"/>
  </p:normalViewPr>
  <p:slideViewPr>
    <p:cSldViewPr>
      <p:cViewPr varScale="1">
        <p:scale>
          <a:sx n="80" d="100"/>
          <a:sy n="80" d="100"/>
        </p:scale>
        <p:origin x="-3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&lt;верхний колонтитул&gt;</a:t>
            </a:r>
          </a:p>
        </p:txBody>
      </p:sp>
      <p:sp>
        <p:nvSpPr>
          <p:cNvPr id="259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260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261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r">
              <a:buNone/>
            </a:pPr>
            <a:fld id="{17D13647-7894-47D8-91AF-9836B0A6AEB7}" type="slidenum">
              <a:rPr lang="ru-RU" sz="1400" b="0" strike="noStrike" spc="-1">
                <a:solidFill>
                  <a:srgbClr val="000000"/>
                </a:solidFill>
                <a:latin typeface="Tino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231825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A51886C-B65A-4663-9F9B-A13B38D677B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4456AB8-B033-401B-95C4-C3634F4BE9B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2D0333C-1714-4896-B594-F8CFFA57B3C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FE7FE1-6C99-41FF-9408-B5A83FEF74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7FBD97-8F73-4D71-A2D5-0AFE5C2A6AF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53841E-F95F-4D90-8611-B368D219683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A62ABEC-D9FF-440F-A3AB-1AF5C9EBAB7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4F71D5-560B-4CA7-907E-8E5917FA7FB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574BEC-195D-414F-81DD-CDDCC8EA396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F2B5AB-F9C2-453C-BA87-F0B2E086C07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010E3C-BC9D-4BCA-BC9E-3AD741ACD07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2863F1-42A4-4C0B-8177-EDB871BA09F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91108F3-5079-4215-961C-04241B7A972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331C3D-FC93-47F0-BE02-E5E0F632D76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0C837B0-FA9C-4F87-8567-E2075057CB4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FB1E59-1A9A-4C80-9C9B-CA8D1D05FA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B56AF61-C69B-4A20-A3CE-65F2198A35E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E1E3FE-D71B-4EB4-9566-72352FCBE1D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C228EB-D080-4183-AFCA-544B520C935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9849D5-1DB2-4340-B8F4-89094289A6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DC69936-308D-4E83-AB63-7A5A02FF9A1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10D25E4-74D9-4EE7-B328-BA7D639F58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77B08F3-F783-4C22-8230-71A1EB7502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9CD0B2-D45A-4B9C-BB82-74915E983EF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7F8A84-EE86-438B-9556-B6596C0D7C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4578195-CD6F-4D4A-B07B-CB8288CF015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0A801B-9BC5-428B-82FC-6DCD17E6BD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E71A969-6D39-42DE-8168-5DD98A77687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A153F23-15CB-4543-A388-349AC593C52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3CAAF49-C7F1-4938-A768-7B1B6CC0E8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88CB6EE-1EF4-461F-A10A-E95DBD930E3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5A018C8-8645-4F6D-947C-577398C7724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8B4809F-5C97-4DD6-BE65-8C155D8E8A6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A93AB5-CA32-497A-8B57-8B5FCB6E05F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940D104-B17C-4A29-B1D7-DE6E74C599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4F831A-2464-434A-A0C6-95DD2F152E5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0E6151A-8C70-4A1A-8817-FFAF6EA2BC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98576BB-9350-4F7E-B114-5BF0C0CD8E7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DB8F529-9ED8-4537-885D-CCC234A921A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67B2DC7-2E46-4956-9386-EF4D7818B3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08575CF-9B35-4C48-A8B8-4D82CC53B86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2793D58-B8C4-40C8-B868-F0D62EA941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1E2774D-B4BD-4267-A0F2-65F584F8F68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5553868-04EB-455C-8259-B156E7AF723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63FBAC3-5B9A-4F9B-9F16-B3B84611225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F207696-EA9E-4A7C-AD50-138E4CAAE2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FE99BE-C820-428C-BA24-12E081A447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3F8FF04-3FD4-44B0-AD80-9BCBEB91F6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8D2BE80-D9EF-40A1-9611-F3FE85825D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A194C33-43FA-4419-8492-CEB2ED3075A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414D48A-70B1-40E1-B31D-9EE91AA79D6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4CC12C2-3A50-4B00-BC8D-8644B9B09EE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5814E9A-C0CE-490A-9961-53CCCCFD34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BEBE303-134B-4470-B50C-A064E6E7D7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A919D23-FB14-4641-B299-60CEA32211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48224DD-9C72-40A5-8766-43BBE02E3B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111B67D-7091-49DD-8CC6-2C29418E3E9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78CCCF-B0A7-456B-9D6B-89FD3105118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E6DF4D7-7763-4AFA-8DF3-CD5205E13B3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E81ED2A-C56C-4908-9696-994E1502CF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4A9E272-0267-4E46-8C21-AA717D93893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5D5841E-E4E6-413F-A390-781F8CB41A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219863D-76CA-46FD-AEF1-5B205873FF7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286B55C-CDA0-4426-B810-8A3554F6673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5EB98CA-2624-4C80-9B1E-B6A10EB2801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7C4E877-9A05-445A-892D-A46933B11D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6C9CA0B-ADD4-4D09-899A-B3B10B7C9D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D31DBEF-A988-480D-97D1-BBDC5FB882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2B4019-47DD-4F14-8AD7-ED8F1BBAD1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7713D7E-D232-4DA4-8269-C966D8DE07D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6EE650F-0B13-4B8E-B3DB-BF34CEC199F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1235C59-89C2-41D1-A4C5-6BC6EB60E69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62B08E-8274-4EBD-B63F-0F40FEC957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5D43CF-7963-4BC1-B142-BAF60D2CE09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15"/>
          <a:srcRect l="12098"/>
          <a:stretch/>
        </p:blipFill>
        <p:spPr>
          <a:xfrm>
            <a:off x="0" y="4773600"/>
            <a:ext cx="3255840" cy="20829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0C4946-D675-46F0-8B7C-A92E1520E55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7"/>
          <p:cNvPicPr/>
          <p:nvPr/>
        </p:nvPicPr>
        <p:blipFill>
          <a:blip r:embed="rId15"/>
          <a:srcRect l="12098"/>
          <a:stretch/>
        </p:blipFill>
        <p:spPr>
          <a:xfrm>
            <a:off x="0" y="4773600"/>
            <a:ext cx="3255840" cy="20829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EFFF784-60F1-4E1F-81D3-ED26B5E762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ACA123B-8BB0-4C85-8AA9-92A8CD65404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Картинки по запросу grey background texture"/>
          <p:cNvPicPr/>
          <p:nvPr/>
        </p:nvPicPr>
        <p:blipFill>
          <a:blip r:embed="rId14"/>
          <a:stretch/>
        </p:blipFill>
        <p:spPr>
          <a:xfrm flipH="1">
            <a:off x="1440" y="0"/>
            <a:ext cx="12190680" cy="685656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7"/>
          <p:cNvPicPr/>
          <p:nvPr/>
        </p:nvPicPr>
        <p:blipFill>
          <a:blip r:embed="rId15"/>
          <a:srcRect t="72704" r="39538"/>
          <a:stretch/>
        </p:blipFill>
        <p:spPr>
          <a:xfrm rot="16200000">
            <a:off x="-1799640" y="1802520"/>
            <a:ext cx="6559200" cy="295704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0676A70-4FC2-4E2A-8A5A-03B63B15863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6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72" name="Рисунок 7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AD7CBD7-0ED9-47C8-BD8F-CB504DA6ACB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&lt;нижний колонтитул&gt;</a:t>
            </a:r>
          </a:p>
        </p:txBody>
      </p:sp>
      <p:sp>
        <p:nvSpPr>
          <p:cNvPr id="21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082A85-5B97-4B91-8BF8-38D55D82F97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nos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</a:rPr>
              <a:t>&lt;дата/время&gt;</a:t>
            </a:r>
          </a:p>
        </p:txBody>
      </p:sp>
      <p:sp>
        <p:nvSpPr>
          <p:cNvPr id="21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13"/>
          <p:cNvPicPr/>
          <p:nvPr/>
        </p:nvPicPr>
        <p:blipFill>
          <a:blip r:embed="rId3"/>
          <a:srcRect t="27649" b="41067"/>
          <a:stretch/>
        </p:blipFill>
        <p:spPr>
          <a:xfrm>
            <a:off x="1530720" y="186120"/>
            <a:ext cx="9142560" cy="2360160"/>
          </a:xfrm>
          <a:prstGeom prst="rect">
            <a:avLst/>
          </a:prstGeom>
          <a:ln w="0">
            <a:noFill/>
          </a:ln>
        </p:spPr>
      </p:pic>
      <p:sp>
        <p:nvSpPr>
          <p:cNvPr id="263" name="Прямоугольник 2"/>
          <p:cNvSpPr/>
          <p:nvPr/>
        </p:nvSpPr>
        <p:spPr>
          <a:xfrm>
            <a:off x="6095880" y="0"/>
            <a:ext cx="60944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Приложение № 2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к Методике оценки эффективности использования объектов недвижимого имущества, находящихся в собственности Тульской области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1080000" y="1620000"/>
            <a:ext cx="9899640" cy="324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Имущественный комплекс </a:t>
            </a:r>
            <a:endParaRPr lang="ru-RU" sz="25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500" b="1" u="sng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с обозначением неиспользуемого(</a:t>
            </a:r>
            <a:r>
              <a:rPr lang="ru-RU" sz="2500" b="1" u="sng" strike="noStrike" spc="-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ых</a:t>
            </a:r>
            <a:r>
              <a:rPr lang="ru-RU" sz="2500" b="1" u="sng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) объекта(</a:t>
            </a:r>
            <a:r>
              <a:rPr lang="ru-RU" sz="2500" b="1" u="sng" strike="noStrike" spc="-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ов</a:t>
            </a:r>
            <a:r>
              <a:rPr lang="ru-RU" sz="2500" b="1" u="sng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) и(или) части такого(их) объекта(</a:t>
            </a:r>
            <a:r>
              <a:rPr lang="ru-RU" sz="2500" b="1" u="sng" strike="noStrike" spc="-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ов</a:t>
            </a:r>
            <a:r>
              <a:rPr lang="ru-RU" sz="2500" b="1" u="sng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T Astra Serif"/>
                <a:ea typeface="PT Astra Serif"/>
              </a:rPr>
              <a:t>)</a:t>
            </a:r>
            <a:r>
              <a:rPr lang="ru-RU" sz="2500" b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,  (здание(я), помещение(я), земельные участки), расположен(</a:t>
            </a:r>
            <a:r>
              <a:rPr lang="ru-RU" sz="2500" b="1" strike="noStrike" spc="-1" dirty="0" err="1">
                <a:solidFill>
                  <a:srgbClr val="000000"/>
                </a:solidFill>
                <a:latin typeface="PT Astra Serif"/>
                <a:ea typeface="PT Astra Serif"/>
              </a:rPr>
              <a:t>ые</a:t>
            </a:r>
            <a:r>
              <a:rPr lang="ru-RU" sz="2500" b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) по адресу: </a:t>
            </a:r>
            <a:endParaRPr lang="ru-RU" sz="25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500" b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Тульская область, </a:t>
            </a:r>
            <a:r>
              <a:rPr lang="ru-RU" sz="2500" b="1" strike="noStrike" spc="-1" dirty="0" err="1" smtClean="0">
                <a:solidFill>
                  <a:srgbClr val="000000"/>
                </a:solidFill>
                <a:latin typeface="PT Astra Serif"/>
                <a:ea typeface="PT Astra Serif"/>
              </a:rPr>
              <a:t>Еф</a:t>
            </a:r>
            <a:r>
              <a:rPr lang="ru-RU" sz="2500" b="1" spc="-1" dirty="0" err="1" smtClean="0">
                <a:solidFill>
                  <a:srgbClr val="000000"/>
                </a:solidFill>
                <a:latin typeface="PT Astra Serif"/>
                <a:ea typeface="PT Astra Serif"/>
              </a:rPr>
              <a:t>ремовский</a:t>
            </a:r>
            <a:r>
              <a:rPr lang="ru-RU" sz="2500" b="1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 </a:t>
            </a:r>
            <a:r>
              <a:rPr lang="ru-RU" sz="2500" b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район,</a:t>
            </a:r>
            <a:endParaRPr lang="ru-RU" sz="25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500" b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</a:t>
            </a:r>
            <a:r>
              <a:rPr lang="ru-RU" sz="2500" b="1" strike="noStrike" spc="-1" dirty="0" err="1" smtClean="0">
                <a:solidFill>
                  <a:srgbClr val="000000"/>
                </a:solidFill>
                <a:latin typeface="PT Astra Serif"/>
                <a:ea typeface="PT Astra Serif"/>
              </a:rPr>
              <a:t>г.Ефремов</a:t>
            </a:r>
            <a:r>
              <a:rPr lang="ru-RU" sz="2500" b="1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, </a:t>
            </a:r>
            <a:r>
              <a:rPr lang="ru-RU" sz="2500" b="1" strike="noStrike" spc="-1" dirty="0" err="1" smtClean="0">
                <a:solidFill>
                  <a:srgbClr val="000000"/>
                </a:solidFill>
                <a:latin typeface="PT Astra Serif"/>
                <a:ea typeface="PT Astra Serif"/>
              </a:rPr>
              <a:t>ул.Дачная</a:t>
            </a:r>
            <a:r>
              <a:rPr lang="ru-RU" sz="2500" b="1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, д.4</a:t>
            </a:r>
            <a:endParaRPr lang="ru-RU" sz="25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2560" cy="44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5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В состав имущественного комплекса входят:</a:t>
            </a:r>
            <a:endParaRPr lang="ru-RU" sz="2500" b="0" strike="noStrike" spc="-1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266" name="Group 92"/>
          <p:cNvGrpSpPr/>
          <p:nvPr/>
        </p:nvGrpSpPr>
        <p:grpSpPr>
          <a:xfrm>
            <a:off x="75240" y="424080"/>
            <a:ext cx="13244400" cy="835920"/>
            <a:chOff x="75240" y="424080"/>
            <a:chExt cx="13244400" cy="835920"/>
          </a:xfrm>
        </p:grpSpPr>
        <p:sp>
          <p:nvSpPr>
            <p:cNvPr id="267" name="AutoShape 3"/>
            <p:cNvSpPr/>
            <p:nvPr/>
          </p:nvSpPr>
          <p:spPr>
            <a:xfrm>
              <a:off x="608040" y="424080"/>
              <a:ext cx="10554840" cy="83592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 smtClean="0">
                  <a:solidFill>
                    <a:srgbClr val="000000"/>
                  </a:solidFill>
                  <a:latin typeface="PT Astra Serif"/>
                  <a:ea typeface="PT Astra Serif"/>
                </a:rPr>
                <a:t>Н нежилое здание (терапевтический корпус)</a:t>
              </a:r>
              <a:endParaRPr lang="ru-RU" sz="1800" b="0" strike="noStrike" spc="-1" dirty="0">
                <a:solidFill>
                  <a:srgbClr val="000000"/>
                </a:solidFill>
                <a:latin typeface="PT Astra Serif"/>
                <a:ea typeface="PT Astra Serif"/>
              </a:endParaRPr>
            </a:p>
          </p:txBody>
        </p:sp>
        <p:sp>
          <p:nvSpPr>
            <p:cNvPr id="268" name="Text Box 4"/>
            <p:cNvSpPr/>
            <p:nvPr/>
          </p:nvSpPr>
          <p:spPr>
            <a:xfrm>
              <a:off x="965520" y="539640"/>
              <a:ext cx="1235412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1600" b="0" strike="noStrike" spc="-1" dirty="0">
                <a:solidFill>
                  <a:srgbClr val="000000"/>
                </a:solidFill>
                <a:latin typeface="XO Oriel"/>
              </a:endParaRPr>
            </a:p>
          </p:txBody>
        </p:sp>
        <p:grpSp>
          <p:nvGrpSpPr>
            <p:cNvPr id="269" name="Group 55"/>
            <p:cNvGrpSpPr/>
            <p:nvPr/>
          </p:nvGrpSpPr>
          <p:grpSpPr>
            <a:xfrm>
              <a:off x="75240" y="494280"/>
              <a:ext cx="921600" cy="745920"/>
              <a:chOff x="75240" y="494280"/>
              <a:chExt cx="921600" cy="745920"/>
            </a:xfrm>
          </p:grpSpPr>
          <p:grpSp>
            <p:nvGrpSpPr>
              <p:cNvPr id="270" name="Group 56"/>
              <p:cNvGrpSpPr/>
              <p:nvPr/>
            </p:nvGrpSpPr>
            <p:grpSpPr>
              <a:xfrm>
                <a:off x="75240" y="494280"/>
                <a:ext cx="921600" cy="745920"/>
                <a:chOff x="75240" y="494280"/>
                <a:chExt cx="921600" cy="745920"/>
              </a:xfrm>
            </p:grpSpPr>
            <p:pic>
              <p:nvPicPr>
                <p:cNvPr id="271" name="Picture 57" descr="Picture2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142560" y="1109160"/>
                  <a:ext cx="796680" cy="1310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72" name="Oval 58"/>
                <p:cNvSpPr/>
                <p:nvPr/>
              </p:nvSpPr>
              <p:spPr>
                <a:xfrm flipH="1">
                  <a:off x="75240" y="494280"/>
                  <a:ext cx="921600" cy="665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path path="rect">
                    <a:fillToRect t="100000" r="10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sp>
              <p:nvSpPr>
                <p:cNvPr id="273" name="Oval 59"/>
                <p:cNvSpPr/>
                <p:nvPr/>
              </p:nvSpPr>
              <p:spPr>
                <a:xfrm flipH="1">
                  <a:off x="98640" y="509400"/>
                  <a:ext cx="880560" cy="635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5098"/>
                      </a:srgbClr>
                    </a:gs>
                  </a:gsLst>
                  <a:lin ang="189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pic>
              <p:nvPicPr>
                <p:cNvPr id="274" name="Picture 60" descr="Picture1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357840" y="499320"/>
                  <a:ext cx="602280" cy="43416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275" name="Text Box 61"/>
              <p:cNvSpPr/>
              <p:nvPr/>
            </p:nvSpPr>
            <p:spPr>
              <a:xfrm>
                <a:off x="166680" y="534240"/>
                <a:ext cx="7725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1" strike="noStrike" spc="-1">
                    <a:solidFill>
                      <a:srgbClr val="FFFFFF"/>
                    </a:solidFill>
                    <a:latin typeface="PT Astra Serif"/>
                    <a:ea typeface="PT Astra Serif"/>
                  </a:rPr>
                  <a:t>1</a:t>
                </a:r>
                <a:endParaRPr lang="ru-RU" sz="1800" b="0" strike="noStrike" spc="-1">
                  <a:solidFill>
                    <a:srgbClr val="000000"/>
                  </a:solidFill>
                  <a:latin typeface="XO Oriel"/>
                </a:endParaRPr>
              </a:p>
            </p:txBody>
          </p:sp>
        </p:grpSp>
      </p:grpSp>
      <p:grpSp>
        <p:nvGrpSpPr>
          <p:cNvPr id="276" name="Group 93"/>
          <p:cNvGrpSpPr/>
          <p:nvPr/>
        </p:nvGrpSpPr>
        <p:grpSpPr>
          <a:xfrm>
            <a:off x="75240" y="3033720"/>
            <a:ext cx="11624400" cy="547920"/>
            <a:chOff x="75240" y="3033720"/>
            <a:chExt cx="11624400" cy="547920"/>
          </a:xfrm>
        </p:grpSpPr>
        <p:sp>
          <p:nvSpPr>
            <p:cNvPr id="277" name="AutoShape 13"/>
            <p:cNvSpPr/>
            <p:nvPr/>
          </p:nvSpPr>
          <p:spPr>
            <a:xfrm>
              <a:off x="625320" y="3033720"/>
              <a:ext cx="10814400" cy="5288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PT Astra Serif"/>
                <a:ea typeface="PT Astra Serif"/>
              </a:endParaRPr>
            </a:p>
          </p:txBody>
        </p:sp>
        <p:sp>
          <p:nvSpPr>
            <p:cNvPr id="278" name="Text Box 21"/>
            <p:cNvSpPr/>
            <p:nvPr/>
          </p:nvSpPr>
          <p:spPr>
            <a:xfrm>
              <a:off x="991440" y="3109680"/>
              <a:ext cx="10708200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0" strike="noStrike" spc="-1" dirty="0" smtClean="0">
                  <a:solidFill>
                    <a:srgbClr val="000000"/>
                  </a:solidFill>
                  <a:latin typeface="PT Astra Serif"/>
                  <a:ea typeface="PT Astra Serif"/>
                </a:rPr>
                <a:t>Земельный участок 71:27:020308:68</a:t>
              </a:r>
              <a:endParaRPr lang="ru-RU" sz="1200" b="0" strike="noStrike" spc="-1" dirty="0">
                <a:solidFill>
                  <a:srgbClr val="000000"/>
                </a:solidFill>
                <a:latin typeface="XO Oriel"/>
              </a:endParaRPr>
            </a:p>
          </p:txBody>
        </p:sp>
        <p:grpSp>
          <p:nvGrpSpPr>
            <p:cNvPr id="279" name="Group 62"/>
            <p:cNvGrpSpPr/>
            <p:nvPr/>
          </p:nvGrpSpPr>
          <p:grpSpPr>
            <a:xfrm>
              <a:off x="75240" y="3109680"/>
              <a:ext cx="944640" cy="471960"/>
              <a:chOff x="75240" y="3109680"/>
              <a:chExt cx="944640" cy="471960"/>
            </a:xfrm>
          </p:grpSpPr>
          <p:grpSp>
            <p:nvGrpSpPr>
              <p:cNvPr id="280" name="Group 63"/>
              <p:cNvGrpSpPr/>
              <p:nvPr/>
            </p:nvGrpSpPr>
            <p:grpSpPr>
              <a:xfrm>
                <a:off x="75240" y="3109680"/>
                <a:ext cx="944640" cy="471960"/>
                <a:chOff x="75240" y="3109680"/>
                <a:chExt cx="944640" cy="471960"/>
              </a:xfrm>
            </p:grpSpPr>
            <p:pic>
              <p:nvPicPr>
                <p:cNvPr id="281" name="Picture 64" descr="Picture2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144720" y="3498840"/>
                  <a:ext cx="816480" cy="828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82" name="Oval 65"/>
                <p:cNvSpPr/>
                <p:nvPr/>
              </p:nvSpPr>
              <p:spPr>
                <a:xfrm flipH="1">
                  <a:off x="75240" y="3109680"/>
                  <a:ext cx="944640" cy="420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path path="rect">
                    <a:fillToRect t="100000" r="10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sp>
              <p:nvSpPr>
                <p:cNvPr id="283" name="Oval 66"/>
                <p:cNvSpPr/>
                <p:nvPr/>
              </p:nvSpPr>
              <p:spPr>
                <a:xfrm flipH="1">
                  <a:off x="99720" y="3119400"/>
                  <a:ext cx="901800" cy="401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5098"/>
                      </a:srgbClr>
                    </a:gs>
                  </a:gsLst>
                  <a:lin ang="189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pic>
              <p:nvPicPr>
                <p:cNvPr id="284" name="Picture 67" descr="Picture1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365400" y="3112920"/>
                  <a:ext cx="617040" cy="27468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285" name="Text Box 68"/>
              <p:cNvSpPr/>
              <p:nvPr/>
            </p:nvSpPr>
            <p:spPr>
              <a:xfrm>
                <a:off x="241560" y="3135240"/>
                <a:ext cx="29520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1" strike="noStrike" spc="-1">
                    <a:solidFill>
                      <a:srgbClr val="FFFFFF"/>
                    </a:solidFill>
                    <a:latin typeface="PT Astra Serif"/>
                    <a:ea typeface="PT Astra Serif"/>
                  </a:rPr>
                  <a:t>2</a:t>
                </a:r>
                <a:endParaRPr lang="ru-RU" sz="1800" b="0" strike="noStrike" spc="-1">
                  <a:solidFill>
                    <a:srgbClr val="000000"/>
                  </a:solidFill>
                  <a:latin typeface="XO Oriel"/>
                </a:endParaRPr>
              </a:p>
            </p:txBody>
          </p:sp>
        </p:grpSp>
      </p:grpSp>
      <p:grpSp>
        <p:nvGrpSpPr>
          <p:cNvPr id="286" name="Group 96"/>
          <p:cNvGrpSpPr/>
          <p:nvPr/>
        </p:nvGrpSpPr>
        <p:grpSpPr>
          <a:xfrm>
            <a:off x="2927648" y="5454000"/>
            <a:ext cx="7728840" cy="546120"/>
            <a:chOff x="3115080" y="5471280"/>
            <a:chExt cx="7728840" cy="546120"/>
          </a:xfrm>
        </p:grpSpPr>
        <p:sp>
          <p:nvSpPr>
            <p:cNvPr id="287" name="AutoShape 43"/>
            <p:cNvSpPr/>
            <p:nvPr/>
          </p:nvSpPr>
          <p:spPr>
            <a:xfrm>
              <a:off x="3480120" y="5471280"/>
              <a:ext cx="7363800" cy="5288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PT Astra Serif"/>
                <a:ea typeface="PT Astra Serif"/>
              </a:endParaRPr>
            </a:p>
          </p:txBody>
        </p:sp>
        <p:sp>
          <p:nvSpPr>
            <p:cNvPr id="288" name="Text Box 52"/>
            <p:cNvSpPr/>
            <p:nvPr/>
          </p:nvSpPr>
          <p:spPr>
            <a:xfrm>
              <a:off x="3729600" y="5547600"/>
              <a:ext cx="7056360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spc="-1" dirty="0" smtClean="0">
                  <a:solidFill>
                    <a:srgbClr val="000000"/>
                  </a:solidFill>
                  <a:latin typeface="PT Astra Serif"/>
                </a:rPr>
                <a:t>Год ввода в эксплуатацию 1910, количество этажей – 2.</a:t>
              </a:r>
              <a:endParaRPr lang="ru-RU" sz="2000" b="0" strike="noStrike" spc="-1" dirty="0">
                <a:solidFill>
                  <a:srgbClr val="000000"/>
                </a:solidFill>
                <a:latin typeface="XO Oriel"/>
              </a:endParaRPr>
            </a:p>
          </p:txBody>
        </p:sp>
        <p:grpSp>
          <p:nvGrpSpPr>
            <p:cNvPr id="289" name="Group 85"/>
            <p:cNvGrpSpPr/>
            <p:nvPr/>
          </p:nvGrpSpPr>
          <p:grpSpPr>
            <a:xfrm>
              <a:off x="3115080" y="5545800"/>
              <a:ext cx="642960" cy="471600"/>
              <a:chOff x="3115080" y="5545800"/>
              <a:chExt cx="642960" cy="471600"/>
            </a:xfrm>
          </p:grpSpPr>
          <p:grpSp>
            <p:nvGrpSpPr>
              <p:cNvPr id="290" name="Group 86"/>
              <p:cNvGrpSpPr/>
              <p:nvPr/>
            </p:nvGrpSpPr>
            <p:grpSpPr>
              <a:xfrm>
                <a:off x="3115080" y="5545800"/>
                <a:ext cx="642960" cy="471600"/>
                <a:chOff x="3115080" y="5545800"/>
                <a:chExt cx="642960" cy="471600"/>
              </a:xfrm>
            </p:grpSpPr>
            <p:pic>
              <p:nvPicPr>
                <p:cNvPr id="291" name="Picture 87" descr="Picture2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3162600" y="5934600"/>
                  <a:ext cx="555840" cy="828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92" name="Oval 88"/>
                <p:cNvSpPr/>
                <p:nvPr/>
              </p:nvSpPr>
              <p:spPr>
                <a:xfrm flipH="1">
                  <a:off x="3115080" y="5545800"/>
                  <a:ext cx="642960" cy="420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2C5781"/>
                    </a:gs>
                  </a:gsLst>
                  <a:path path="rect">
                    <a:fillToRect t="100000" r="10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sp>
              <p:nvSpPr>
                <p:cNvPr id="293" name="Oval 89"/>
                <p:cNvSpPr/>
                <p:nvPr/>
              </p:nvSpPr>
              <p:spPr>
                <a:xfrm flipH="1">
                  <a:off x="3132360" y="5555520"/>
                  <a:ext cx="613800" cy="401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06090"/>
                    </a:gs>
                    <a:gs pos="100000">
                      <a:srgbClr val="4D98E3">
                        <a:alpha val="85098"/>
                      </a:srgbClr>
                    </a:gs>
                  </a:gsLst>
                  <a:lin ang="189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pic>
              <p:nvPicPr>
                <p:cNvPr id="294" name="Picture 90" descr="Picture1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3313080" y="5549040"/>
                  <a:ext cx="420120" cy="27468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295" name="Text Box 91"/>
              <p:cNvSpPr/>
              <p:nvPr/>
            </p:nvSpPr>
            <p:spPr>
              <a:xfrm>
                <a:off x="3181680" y="5571360"/>
                <a:ext cx="29448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FFFFFF"/>
                    </a:solidFill>
                    <a:latin typeface="PT Astra Serif"/>
                    <a:ea typeface="PT Astra Serif"/>
                  </a:rPr>
                  <a:t>3</a:t>
                </a:r>
                <a:endParaRPr lang="ru-RU" sz="1800" b="0" strike="noStrike" spc="-1">
                  <a:solidFill>
                    <a:srgbClr val="000000"/>
                  </a:solidFill>
                  <a:latin typeface="XO Oriel"/>
                </a:endParaRPr>
              </a:p>
            </p:txBody>
          </p:sp>
        </p:grpSp>
      </p:grpSp>
      <p:sp>
        <p:nvSpPr>
          <p:cNvPr id="296" name="Прямоугольник 2"/>
          <p:cNvSpPr/>
          <p:nvPr/>
        </p:nvSpPr>
        <p:spPr>
          <a:xfrm>
            <a:off x="60120" y="1260000"/>
            <a:ext cx="121302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41520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Нежилое здание (терапевтический корпус)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, площадь 1138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PT Astra Serif"/>
                <a:ea typeface="PT Astra Serif"/>
              </a:rPr>
              <a:t>кв.м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, литер В, 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кадастровый номер: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71:27:020308:654;</a:t>
            </a:r>
            <a:endParaRPr lang="ru-RU" sz="16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7" name="Прямоугольник 3"/>
          <p:cNvSpPr/>
          <p:nvPr/>
        </p:nvSpPr>
        <p:spPr>
          <a:xfrm>
            <a:off x="19080" y="3862440"/>
            <a:ext cx="121716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5568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- Земельный участок, категория земель: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Земли населенных пунктов, 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общая площадь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72802кв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. м, кадастровый номер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71:27:020308:68;</a:t>
            </a:r>
            <a:endParaRPr lang="ru-RU" sz="16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6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Ситуационное расположение земельного участка согласно данным публичной кадастровой карты</a:t>
            </a:r>
            <a:r>
              <a:rPr lang="ru-RU" sz="3600" b="1" strike="noStrike" spc="-1">
                <a:solidFill>
                  <a:srgbClr val="C00000"/>
                </a:solidFill>
                <a:latin typeface="PT Astra Serif"/>
                <a:ea typeface="PT Astra Serif"/>
              </a:rPr>
              <a:t> </a:t>
            </a:r>
            <a:r>
              <a:rPr lang="en-US" sz="2800" b="1" u="sng" strike="noStrike" spc="-1">
                <a:solidFill>
                  <a:srgbClr val="0563C1"/>
                </a:solidFill>
                <a:uFillTx/>
                <a:latin typeface="PT Astra Serif"/>
                <a:ea typeface="PT Astra Serif"/>
              </a:rPr>
              <a:t>https://pkk.rosreestr.ru/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0" name="TextBox 1"/>
          <p:cNvSpPr/>
          <p:nvPr/>
        </p:nvSpPr>
        <p:spPr>
          <a:xfrm rot="3208800">
            <a:off x="2016257" y="2556891"/>
            <a:ext cx="2420386" cy="182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45000" tIns="90000" rIns="45000" bIns="90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07" y="1844824"/>
            <a:ext cx="518608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36160" y="2388656"/>
            <a:ext cx="3719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Земельный участок</a:t>
            </a:r>
          </a:p>
          <a:p>
            <a:r>
              <a:rPr lang="ru-RU" sz="1100" dirty="0" err="1"/>
              <a:t>Кад</a:t>
            </a:r>
            <a:r>
              <a:rPr lang="ru-RU" sz="1100" dirty="0"/>
              <a:t>. номер:	71:27:020308:68</a:t>
            </a:r>
          </a:p>
          <a:p>
            <a:r>
              <a:rPr lang="ru-RU" sz="1100" dirty="0"/>
              <a:t>Статус:	Учтенный</a:t>
            </a:r>
          </a:p>
          <a:p>
            <a:r>
              <a:rPr lang="ru-RU" sz="1100" dirty="0"/>
              <a:t>Адрес:	обл. Тульская, р-н </a:t>
            </a:r>
            <a:r>
              <a:rPr lang="ru-RU" sz="1100" dirty="0" err="1"/>
              <a:t>Ефремовский</a:t>
            </a:r>
            <a:r>
              <a:rPr lang="ru-RU" sz="1100" dirty="0"/>
              <a:t>, г. Ефремов, ул. Дачная, дом 4</a:t>
            </a:r>
          </a:p>
          <a:p>
            <a:r>
              <a:rPr lang="ru-RU" sz="1100" dirty="0"/>
              <a:t>Категория</a:t>
            </a:r>
          </a:p>
          <a:p>
            <a:r>
              <a:rPr lang="ru-RU" sz="1100" dirty="0"/>
              <a:t>земель:	Земли населенных пунктов</a:t>
            </a:r>
          </a:p>
          <a:p>
            <a:r>
              <a:rPr lang="ru-RU" sz="1100" dirty="0"/>
              <a:t>Форма</a:t>
            </a:r>
          </a:p>
          <a:p>
            <a:r>
              <a:rPr lang="ru-RU" sz="1100" dirty="0"/>
              <a:t>собственности:	Государственная субъекта РФ</a:t>
            </a:r>
          </a:p>
          <a:p>
            <a:r>
              <a:rPr lang="ru-RU" sz="1100" dirty="0"/>
              <a:t>Кадастровая</a:t>
            </a:r>
          </a:p>
          <a:p>
            <a:r>
              <a:rPr lang="ru-RU" sz="1100" dirty="0"/>
              <a:t>стоимость:	35724669.42 </a:t>
            </a:r>
            <a:r>
              <a:rPr lang="ru-RU" sz="1100" dirty="0" err="1"/>
              <a:t>руб</a:t>
            </a:r>
            <a:endParaRPr lang="ru-RU" sz="1100" dirty="0"/>
          </a:p>
          <a:p>
            <a:r>
              <a:rPr lang="ru-RU" sz="1100" dirty="0"/>
              <a:t>Уточненная площадь:	72802.00 </a:t>
            </a:r>
            <a:r>
              <a:rPr lang="ru-RU" sz="1100" dirty="0" err="1"/>
              <a:t>кв.м</a:t>
            </a:r>
            <a:endParaRPr lang="ru-RU" sz="1100" dirty="0"/>
          </a:p>
          <a:p>
            <a:r>
              <a:rPr lang="ru-RU" sz="1100" dirty="0"/>
              <a:t>Разрешенное</a:t>
            </a:r>
          </a:p>
          <a:p>
            <a:r>
              <a:rPr lang="ru-RU" sz="1100" dirty="0"/>
              <a:t>использование:	Для размещения объектов здравоохранения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6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Ситуационное расположение объектов недвижимости </a:t>
            </a:r>
            <a:r>
              <a:rPr sz="3600"/>
              <a:t/>
            </a:r>
            <a:br>
              <a:rPr sz="3600"/>
            </a:br>
            <a:r>
              <a:rPr lang="ru-RU" sz="3600" b="1" u="sng" strike="noStrike" spc="-1">
                <a:solidFill>
                  <a:srgbClr val="000000"/>
                </a:solidFill>
                <a:uFillTx/>
                <a:latin typeface="PT Astra Serif"/>
                <a:ea typeface="PT Astra Serif"/>
              </a:rPr>
              <a:t>с обозначением неиспользуемого(ых)  объекта(ов)</a:t>
            </a:r>
            <a:r>
              <a:rPr lang="ru-RU" sz="36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 </a:t>
            </a:r>
            <a:r>
              <a:rPr sz="3600"/>
              <a:t/>
            </a:r>
            <a:br>
              <a:rPr sz="3600"/>
            </a:br>
            <a:r>
              <a:rPr lang="ru-RU" sz="36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на земельном участке согласно данным технической документации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304" name="Group 1"/>
          <p:cNvGrpSpPr/>
          <p:nvPr/>
        </p:nvGrpSpPr>
        <p:grpSpPr>
          <a:xfrm>
            <a:off x="6424920" y="1902320"/>
            <a:ext cx="5765760" cy="563446"/>
            <a:chOff x="6424920" y="1902320"/>
            <a:chExt cx="5765760" cy="563446"/>
          </a:xfrm>
        </p:grpSpPr>
        <p:sp>
          <p:nvSpPr>
            <p:cNvPr id="305" name="AutoShape 1"/>
            <p:cNvSpPr/>
            <p:nvPr/>
          </p:nvSpPr>
          <p:spPr>
            <a:xfrm>
              <a:off x="6850499" y="1902320"/>
              <a:ext cx="5237280" cy="5288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PT Astra Serif"/>
                <a:ea typeface="PT Astra Serif"/>
              </a:endParaRPr>
            </a:p>
          </p:txBody>
        </p:sp>
        <p:sp>
          <p:nvSpPr>
            <p:cNvPr id="306" name="Text Box 1"/>
            <p:cNvSpPr/>
            <p:nvPr/>
          </p:nvSpPr>
          <p:spPr>
            <a:xfrm>
              <a:off x="6867000" y="1944000"/>
              <a:ext cx="5323680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 dirty="0" smtClean="0">
                  <a:solidFill>
                    <a:srgbClr val="000000"/>
                  </a:solidFill>
                  <a:latin typeface="XO Oriel"/>
                </a:rPr>
                <a:t>Нежилое здание (терапевтический корпус) лит. В, кадастровый номер: 71:27:020308:654</a:t>
              </a:r>
              <a:endParaRPr lang="ru-RU" sz="1400" b="0" strike="noStrike" spc="-1" dirty="0">
                <a:solidFill>
                  <a:srgbClr val="000000"/>
                </a:solidFill>
                <a:latin typeface="XO Oriel"/>
              </a:endParaRPr>
            </a:p>
          </p:txBody>
        </p:sp>
        <p:grpSp>
          <p:nvGrpSpPr>
            <p:cNvPr id="307" name="Group 2"/>
            <p:cNvGrpSpPr/>
            <p:nvPr/>
          </p:nvGrpSpPr>
          <p:grpSpPr>
            <a:xfrm>
              <a:off x="6424920" y="1915560"/>
              <a:ext cx="456840" cy="471600"/>
              <a:chOff x="6424920" y="1915560"/>
              <a:chExt cx="456840" cy="471600"/>
            </a:xfrm>
          </p:grpSpPr>
          <p:grpSp>
            <p:nvGrpSpPr>
              <p:cNvPr id="308" name="Group 3"/>
              <p:cNvGrpSpPr/>
              <p:nvPr/>
            </p:nvGrpSpPr>
            <p:grpSpPr>
              <a:xfrm>
                <a:off x="6424920" y="1915560"/>
                <a:ext cx="456840" cy="471600"/>
                <a:chOff x="6424920" y="1915560"/>
                <a:chExt cx="456840" cy="471600"/>
              </a:xfrm>
            </p:grpSpPr>
            <p:pic>
              <p:nvPicPr>
                <p:cNvPr id="309" name="Picture 3" descr="Picture2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6458760" y="2304360"/>
                  <a:ext cx="394920" cy="828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10" name="Oval 1"/>
                <p:cNvSpPr/>
                <p:nvPr/>
              </p:nvSpPr>
              <p:spPr>
                <a:xfrm flipH="1">
                  <a:off x="6424560" y="1915560"/>
                  <a:ext cx="456840" cy="420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path path="rect">
                    <a:fillToRect t="100000" r="10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sp>
              <p:nvSpPr>
                <p:cNvPr id="311" name="Oval 2"/>
                <p:cNvSpPr/>
                <p:nvPr/>
              </p:nvSpPr>
              <p:spPr>
                <a:xfrm flipH="1">
                  <a:off x="6436440" y="1924920"/>
                  <a:ext cx="436320" cy="401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5098"/>
                      </a:srgbClr>
                    </a:gs>
                  </a:gsLst>
                  <a:lin ang="189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endParaRPr>
                </a:p>
              </p:txBody>
            </p:sp>
            <p:pic>
              <p:nvPicPr>
                <p:cNvPr id="312" name="Picture 4" descr="Picture1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6565320" y="1918800"/>
                  <a:ext cx="298440" cy="27468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313" name="Text Box 2"/>
              <p:cNvSpPr/>
              <p:nvPr/>
            </p:nvSpPr>
            <p:spPr>
              <a:xfrm>
                <a:off x="6473520" y="1941120"/>
                <a:ext cx="34452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FFFFFF"/>
                    </a:solidFill>
                    <a:latin typeface="PT Astra Serif"/>
                    <a:ea typeface="PT Astra Serif"/>
                  </a:rPr>
                  <a:t>А</a:t>
                </a:r>
                <a:endParaRPr lang="ru-RU" sz="1800" b="0" strike="noStrike" spc="-1">
                  <a:solidFill>
                    <a:srgbClr val="000000"/>
                  </a:solidFill>
                  <a:latin typeface="XO Oriel"/>
                </a:endParaRPr>
              </a:p>
            </p:txBody>
          </p:sp>
        </p:grpSp>
      </p:grpSp>
      <p:sp>
        <p:nvSpPr>
          <p:cNvPr id="356" name="TextBox 4"/>
          <p:cNvSpPr/>
          <p:nvPr/>
        </p:nvSpPr>
        <p:spPr>
          <a:xfrm>
            <a:off x="5905440" y="1142280"/>
            <a:ext cx="14137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литер</a:t>
            </a: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7" name="TextBox 5"/>
          <p:cNvSpPr/>
          <p:nvPr/>
        </p:nvSpPr>
        <p:spPr>
          <a:xfrm>
            <a:off x="7182000" y="1142280"/>
            <a:ext cx="50086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наименование объекта</a:t>
            </a: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5" y="1333193"/>
            <a:ext cx="581660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5800" y="5230440"/>
            <a:ext cx="192224" cy="43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83832" y="5456088"/>
            <a:ext cx="1851168" cy="205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74240" y="4988644"/>
            <a:ext cx="11050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Нежилое здание (терапевтический корпус)  71:27:020308:654</a:t>
            </a:r>
            <a:endParaRPr lang="ru-RU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6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Поэтажный план технического паспорта</a:t>
            </a:r>
            <a:r>
              <a:rPr sz="3600"/>
              <a:t/>
            </a:r>
            <a:br>
              <a:rPr sz="3600"/>
            </a:br>
            <a:r>
              <a:rPr lang="ru-RU" sz="36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 </a:t>
            </a:r>
            <a:r>
              <a:rPr lang="ru-RU" sz="3600" b="1" u="sng" strike="noStrike" spc="-1">
                <a:solidFill>
                  <a:srgbClr val="000000"/>
                </a:solidFill>
                <a:uFillTx/>
                <a:latin typeface="PT Astra Serif"/>
                <a:ea typeface="PT Astra Serif"/>
              </a:rPr>
              <a:t>с обозначением неиспользуемого(ых) помещения(й)</a:t>
            </a:r>
            <a:r>
              <a:rPr lang="ru-RU" sz="3600" b="1" strike="noStrike" spc="-1">
                <a:solidFill>
                  <a:srgbClr val="C00000"/>
                </a:solidFill>
                <a:latin typeface="PT Astra Serif"/>
                <a:ea typeface="PT Astra Serif"/>
              </a:rPr>
              <a:t> 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0" name="Прямоугольник 5"/>
          <p:cNvSpPr/>
          <p:nvPr/>
        </p:nvSpPr>
        <p:spPr>
          <a:xfrm>
            <a:off x="2351584" y="1556792"/>
            <a:ext cx="9217024" cy="504056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03543"/>
              </p:ext>
            </p:extLst>
          </p:nvPr>
        </p:nvGraphicFramePr>
        <p:xfrm>
          <a:off x="5556250" y="2887663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DF" r:id="rId3" imgW="1080000" imgH="1080000" progId="FoxitPhantom.Document">
                  <p:embed/>
                </p:oleObj>
              </mc:Choice>
              <mc:Fallback>
                <p:oleObj name="PDF" r:id="rId3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0" y="2887663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492336"/>
            <a:ext cx="9721080" cy="52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680" cy="62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Сведения о наличии инженерных сетей коммунальной инфраструктуры: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363" name="Таблица 22"/>
          <p:cNvGraphicFramePr/>
          <p:nvPr>
            <p:extLst>
              <p:ext uri="{D42A27DB-BD31-4B8C-83A1-F6EECF244321}">
                <p14:modId xmlns:p14="http://schemas.microsoft.com/office/powerpoint/2010/main" val="3236235899"/>
              </p:ext>
            </p:extLst>
          </p:nvPr>
        </p:nvGraphicFramePr>
        <p:xfrm>
          <a:off x="77400" y="1549440"/>
          <a:ext cx="11975040" cy="5943600"/>
        </p:xfrm>
        <a:graphic>
          <a:graphicData uri="http://schemas.openxmlformats.org/drawingml/2006/table">
            <a:tbl>
              <a:tblPr/>
              <a:tblGrid>
                <a:gridCol w="2512440"/>
                <a:gridCol w="1738440"/>
                <a:gridCol w="1466640"/>
                <a:gridCol w="1704960"/>
                <a:gridCol w="1542960"/>
                <a:gridCol w="1409400"/>
                <a:gridCol w="1600200"/>
              </a:tblGrid>
              <a:tr h="667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Объекты коммунальной инфраструктуры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Электроснабжение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Водоснабжение/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водоотведение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Канализационные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сети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Теплоснабжение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Газоснабжение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Иное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Подключение к объекту недвижимости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PT Astra Serif"/>
                          <a:ea typeface="PT Astra Serif"/>
                        </a:rPr>
                        <a:t>да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PT Astra Serif"/>
                          <a:ea typeface="PT Astra Serif"/>
                        </a:rPr>
                        <a:t>да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PT Astra Serif"/>
                          <a:ea typeface="PT Astra Serif"/>
                        </a:rPr>
                        <a:t>да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PT Astra Serif"/>
                          <a:ea typeface="PT Astra Serif"/>
                        </a:rPr>
                        <a:t>да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Государственная регистрация права собственности Тульской области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 dirty="0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5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Государственная регистрация вещного права (оперативного управления, хозяйственного ведения)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5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2060"/>
                          </a:solidFill>
                          <a:latin typeface="PT Astra Serif"/>
                          <a:ea typeface="PT Astra Serif"/>
                        </a:rPr>
                        <a:t>Указываются объекты капитального строительства к которым подключены инженерные сети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4" name="TextBox 2"/>
          <p:cNvSpPr/>
          <p:nvPr/>
        </p:nvSpPr>
        <p:spPr>
          <a:xfrm>
            <a:off x="5305320" y="771480"/>
            <a:ext cx="1579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ДА/НЕТ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0" y="498600"/>
            <a:ext cx="12115440" cy="169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chemeClr val="accent5">
                    <a:lumMod val="75000"/>
                  </a:schemeClr>
                </a:solidFill>
                <a:latin typeface="PT Astra Serif"/>
                <a:ea typeface="PT Astra Serif"/>
              </a:rPr>
              <a:t>Наименование объекта недвижимости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6" name="Прямоугольник 4"/>
          <p:cNvSpPr/>
          <p:nvPr/>
        </p:nvSpPr>
        <p:spPr>
          <a:xfrm>
            <a:off x="658800" y="768240"/>
            <a:ext cx="1864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5">
                    <a:lumMod val="75000"/>
                  </a:schemeClr>
                </a:solidFill>
                <a:latin typeface="PT Astra Serif"/>
                <a:ea typeface="PT Astra Serif"/>
              </a:rPr>
              <a:t>Фотоматериалы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8" name="Прямоугольник 2"/>
          <p:cNvSpPr/>
          <p:nvPr/>
        </p:nvSpPr>
        <p:spPr>
          <a:xfrm>
            <a:off x="0" y="0"/>
            <a:ext cx="121906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Подробная информация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PT Astra Serif"/>
                <a:ea typeface="PT Astra Serif"/>
              </a:rPr>
              <a:t>по каждому неиспользуемому объекту</a:t>
            </a:r>
            <a:r>
              <a:rPr lang="ru-RU" sz="20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 недвижимости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9" name="Прямоугольник 3"/>
          <p:cNvSpPr/>
          <p:nvPr/>
        </p:nvSpPr>
        <p:spPr>
          <a:xfrm>
            <a:off x="5961600" y="1440360"/>
            <a:ext cx="609444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PT Astra Serif"/>
                <a:ea typeface="PT Astra Serif"/>
              </a:rPr>
              <a:t>С указанием следующей информации:</a:t>
            </a:r>
            <a:r>
              <a:rPr sz="2000" dirty="0"/>
              <a:t/>
            </a:r>
            <a:br>
              <a:rPr sz="2000" dirty="0"/>
            </a:br>
            <a:r>
              <a:rPr lang="ru-RU" sz="2000" b="1" strike="noStrike" spc="-1" dirty="0">
                <a:solidFill>
                  <a:srgbClr val="2F5597"/>
                </a:solidFill>
                <a:latin typeface="PT Astra Serif"/>
                <a:ea typeface="PT Astra Serif"/>
              </a:rPr>
              <a:t>- физическое состояние объекта </a:t>
            </a:r>
            <a:r>
              <a:rPr lang="ru-RU" sz="2000" b="1" spc="-1" dirty="0" smtClean="0">
                <a:solidFill>
                  <a:srgbClr val="2F5597"/>
                </a:solidFill>
                <a:latin typeface="PT Astra Serif"/>
                <a:ea typeface="PT Astra Serif"/>
              </a:rPr>
              <a:t>– удовлетворительное (требует ремонта)</a:t>
            </a:r>
            <a:r>
              <a:rPr lang="ru-RU" sz="2000" b="1" strike="noStrike" spc="-1" dirty="0" smtClean="0">
                <a:solidFill>
                  <a:srgbClr val="2F5597"/>
                </a:solidFill>
                <a:latin typeface="PT Astra Serif"/>
                <a:ea typeface="PT Astra Serif"/>
              </a:rPr>
              <a:t> 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lang="ru-RU" sz="2000" dirty="0" smtClean="0"/>
              <a:t>Готовятся документы для передачи здания в казну Тульской области</a:t>
            </a:r>
            <a:endParaRPr lang="ru-RU" sz="16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0" name="TextBox 6"/>
          <p:cNvSpPr/>
          <p:nvPr/>
        </p:nvSpPr>
        <p:spPr>
          <a:xfrm rot="5038800">
            <a:off x="1634494" y="1870281"/>
            <a:ext cx="813221" cy="182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45000" tIns="90000" rIns="45000" bIns="9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FFFF"/>
                </a:solidFill>
                <a:latin typeface="PT Astra Serif"/>
                <a:ea typeface="PT Astra Serif"/>
              </a:rPr>
              <a:t>Пример</a:t>
            </a:r>
            <a:r>
              <a:rPr lang="ru-RU" sz="3200" b="1" strike="noStrike" spc="-1" dirty="0">
                <a:solidFill>
                  <a:srgbClr val="FFFFFF"/>
                </a:solidFill>
                <a:latin typeface="PT Astra Serif"/>
                <a:ea typeface="PT Astra Serif"/>
              </a:rPr>
              <a:t>:</a:t>
            </a:r>
            <a:endParaRPr lang="ru-RU" sz="32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28800"/>
            <a:ext cx="5020168" cy="37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680" cy="89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Информация об объемах расходов 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на содержание неиспользуемого имущества, в том числе на охрану, коммунальное обеспечение (электроэнергия, отопление, водоснабжение, водоотведение) и иное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43897"/>
              </p:ext>
            </p:extLst>
          </p:nvPr>
        </p:nvGraphicFramePr>
        <p:xfrm>
          <a:off x="2279576" y="2132856"/>
          <a:ext cx="8128000" cy="225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05078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Статьи затрат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Среднемесячная сумма  в рублях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Электроэнергия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82 421,00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Отопление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105 811,00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Водоснабжение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2 276,00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Водоотведение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789,00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191 297,00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2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277</Words>
  <Application>Microsoft Office PowerPoint</Application>
  <PresentationFormat>Произвольный</PresentationFormat>
  <Paragraphs>75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2_Office Theme</vt:lpstr>
      <vt:lpstr>2_Office Theme</vt:lpstr>
      <vt:lpstr>4_Office Theme</vt:lpstr>
      <vt:lpstr>3_Office Theme</vt:lpstr>
      <vt:lpstr>2_Тема Office</vt:lpstr>
      <vt:lpstr>1_Тема Office</vt:lpstr>
      <vt:lpstr>PDF Document</vt:lpstr>
      <vt:lpstr>Презентация PowerPoint</vt:lpstr>
      <vt:lpstr>В состав имущественного комплекса входят:</vt:lpstr>
      <vt:lpstr>Ситуационное расположение земельного участка согласно данным публичной кадастровой карты https://pkk.rosreestr.ru/</vt:lpstr>
      <vt:lpstr>Ситуационное расположение объектов недвижимости  с обозначением неиспользуемого(ых)  объекта(ов)  на земельном участке согласно данным технической документации</vt:lpstr>
      <vt:lpstr>Поэтажный план технического паспорта  с обозначением неиспользуемого(ых) помещения(й) </vt:lpstr>
      <vt:lpstr>Сведения о наличии инженерных сетей коммунальной инфраструктуры:</vt:lpstr>
      <vt:lpstr>Наименование объекта недвижимости </vt:lpstr>
      <vt:lpstr>Информация об объемах расходов  на содержание неиспользуемого имущества, в том числе на охрану, коммунальное обеспечение (электроэнергия, отопление, водоснабжение, водоотведение) и иное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RePack by Diakov</cp:lastModifiedBy>
  <cp:revision>78</cp:revision>
  <dcterms:created xsi:type="dcterms:W3CDTF">2016-11-18T14:12:19Z</dcterms:created>
  <dcterms:modified xsi:type="dcterms:W3CDTF">2025-03-26T09:08:33Z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8</vt:i4>
  </property>
</Properties>
</file>