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kset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3"/>
  </p:notesMasterIdLst>
  <p:handoutMasterIdLst>
    <p:handoutMasterId r:id="rId4"/>
  </p:handoutMasterIdLst>
  <p:sldIdLst>
    <p:sldId id="440" r:id="rId2"/>
  </p:sldIdLst>
  <p:sldSz cx="9144000" cy="6858000" type="screen4x3"/>
  <p:notesSz cx="6797675" cy="9926638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Лапшонкова Екатерина Николаевна" initials="ЛЕН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BC"/>
    <a:srgbClr val="97B7E1"/>
    <a:srgbClr val="89B1DE"/>
    <a:srgbClr val="0077BE"/>
    <a:srgbClr val="E4022C"/>
    <a:srgbClr val="0377B0"/>
    <a:srgbClr val="10B349"/>
    <a:srgbClr val="F37065"/>
    <a:srgbClr val="DDDB7D"/>
    <a:srgbClr val="51D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9" autoAdjust="0"/>
    <p:restoredTop sz="90389" autoAdjust="0"/>
  </p:normalViewPr>
  <p:slideViewPr>
    <p:cSldViewPr snapToGrid="0">
      <p:cViewPr>
        <p:scale>
          <a:sx n="112" d="100"/>
          <a:sy n="112" d="100"/>
        </p:scale>
        <p:origin x="-1638" y="-72"/>
      </p:cViewPr>
      <p:guideLst>
        <p:guide orient="horz" pos="2160"/>
        <p:guide pos="28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Office_Excel_2007_Workbook9991111111111111111111111111111111111111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DATA</c:v>
                </c:pt>
              </c:strCache>
            </c:strRef>
          </c:tx>
          <c:spPr>
            <a:ln>
              <a:noFill/>
            </a:ln>
          </c:spPr>
          <c:explosion val="36"/>
          <c:dPt>
            <c:idx val="0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B8C-1E4D-B829-0963285EFE77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B8C-1E4D-B829-0963285EFE77}"/>
              </c:ext>
            </c:extLst>
          </c:dPt>
          <c:dPt>
            <c:idx val="2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B8C-1E4D-B829-0963285EFE77}"/>
              </c:ext>
            </c:extLst>
          </c:dPt>
          <c:dPt>
            <c:idx val="3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B8C-1E4D-B829-0963285EFE77}"/>
              </c:ext>
            </c:extLst>
          </c:dPt>
          <c:dPt>
            <c:idx val="4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B8C-1E4D-B829-0963285EFE77}"/>
              </c:ext>
            </c:extLst>
          </c:dPt>
          <c:dPt>
            <c:idx val="5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2B8C-1E4D-B829-0963285EFE77}"/>
              </c:ext>
            </c:extLst>
          </c:dPt>
          <c:dPt>
            <c:idx val="6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2B8C-1E4D-B829-0963285EFE77}"/>
              </c:ext>
            </c:extLst>
          </c:dPt>
          <c:dPt>
            <c:idx val="7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2B8C-1E4D-B829-0963285EFE77}"/>
              </c:ext>
            </c:extLst>
          </c:dPt>
          <c:dPt>
            <c:idx val="8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2B8C-1E4D-B829-0963285EFE77}"/>
              </c:ext>
            </c:extLst>
          </c:dPt>
          <c:dPt>
            <c:idx val="9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2B8C-1E4D-B829-0963285EFE77}"/>
              </c:ext>
            </c:extLst>
          </c:dPt>
          <c:dPt>
            <c:idx val="10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2B8C-1E4D-B829-0963285EFE77}"/>
              </c:ext>
            </c:extLst>
          </c:dPt>
          <c:dPt>
            <c:idx val="11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2B8C-1E4D-B829-0963285EFE77}"/>
              </c:ext>
            </c:extLst>
          </c:dPt>
          <c:dPt>
            <c:idx val="12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2B8C-1E4D-B829-0963285EFE77}"/>
              </c:ext>
            </c:extLst>
          </c:dPt>
          <c:dPt>
            <c:idx val="13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2B8C-1E4D-B829-0963285EFE77}"/>
              </c:ext>
            </c:extLst>
          </c:dPt>
          <c:dPt>
            <c:idx val="14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2B8C-1E4D-B829-0963285EFE77}"/>
              </c:ext>
            </c:extLst>
          </c:dPt>
          <c:dPt>
            <c:idx val="15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F-2B8C-1E4D-B829-0963285EFE77}"/>
              </c:ext>
            </c:extLst>
          </c:dPt>
          <c:dPt>
            <c:idx val="16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1-2B8C-1E4D-B829-0963285EFE77}"/>
              </c:ext>
            </c:extLst>
          </c:dPt>
          <c:dPt>
            <c:idx val="17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3-2B8C-1E4D-B829-0963285EFE77}"/>
              </c:ext>
            </c:extLst>
          </c:dPt>
          <c:dPt>
            <c:idx val="18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5-2B8C-1E4D-B829-0963285EFE77}"/>
              </c:ext>
            </c:extLst>
          </c:dPt>
          <c:dPt>
            <c:idx val="19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7-2B8C-1E4D-B829-0963285EFE77}"/>
              </c:ext>
            </c:extLst>
          </c:dPt>
          <c:dPt>
            <c:idx val="20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9-2B8C-1E4D-B829-0963285EFE77}"/>
              </c:ext>
            </c:extLst>
          </c:dPt>
          <c:dPt>
            <c:idx val="21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B-2B8C-1E4D-B829-0963285EFE77}"/>
              </c:ext>
            </c:extLst>
          </c:dPt>
          <c:dPt>
            <c:idx val="22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D-2B8C-1E4D-B829-0963285EFE77}"/>
              </c:ext>
            </c:extLst>
          </c:dPt>
          <c:dPt>
            <c:idx val="23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F-2B8C-1E4D-B829-0963285EFE77}"/>
              </c:ext>
            </c:extLst>
          </c:dPt>
          <c:dPt>
            <c:idx val="24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1-2B8C-1E4D-B829-0963285EFE77}"/>
              </c:ext>
            </c:extLst>
          </c:dPt>
          <c:dPt>
            <c:idx val="25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3-2B8C-1E4D-B829-0963285EFE77}"/>
              </c:ext>
            </c:extLst>
          </c:dPt>
          <c:dPt>
            <c:idx val="26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5-2B8C-1E4D-B829-0963285EFE77}"/>
              </c:ext>
            </c:extLst>
          </c:dPt>
          <c:dPt>
            <c:idx val="27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7-2B8C-1E4D-B829-0963285EFE77}"/>
              </c:ext>
            </c:extLst>
          </c:dPt>
          <c:dPt>
            <c:idx val="28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9-2B8C-1E4D-B829-0963285EFE77}"/>
              </c:ext>
            </c:extLst>
          </c:dPt>
          <c:dPt>
            <c:idx val="29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B-2B8C-1E4D-B829-0963285EFE77}"/>
              </c:ext>
            </c:extLst>
          </c:dPt>
          <c:dPt>
            <c:idx val="30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D-2B8C-1E4D-B829-0963285EFE77}"/>
              </c:ext>
            </c:extLst>
          </c:dPt>
          <c:dPt>
            <c:idx val="31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F-2B8C-1E4D-B829-0963285EFE77}"/>
              </c:ext>
            </c:extLst>
          </c:dPt>
          <c:dPt>
            <c:idx val="32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1-2B8C-1E4D-B829-0963285EFE77}"/>
              </c:ext>
            </c:extLst>
          </c:dPt>
          <c:dPt>
            <c:idx val="33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3-2B8C-1E4D-B829-0963285EFE77}"/>
              </c:ext>
            </c:extLst>
          </c:dPt>
          <c:dPt>
            <c:idx val="34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5-2B8C-1E4D-B829-0963285EFE77}"/>
              </c:ext>
            </c:extLst>
          </c:dPt>
          <c:dPt>
            <c:idx val="35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7-2B8C-1E4D-B829-0963285EFE77}"/>
              </c:ext>
            </c:extLst>
          </c:dPt>
          <c:dPt>
            <c:idx val="36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9-2B8C-1E4D-B829-0963285EFE77}"/>
              </c:ext>
            </c:extLst>
          </c:dPt>
          <c:dPt>
            <c:idx val="37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B-2B8C-1E4D-B829-0963285EFE77}"/>
              </c:ext>
            </c:extLst>
          </c:dPt>
          <c:dPt>
            <c:idx val="38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D-2B8C-1E4D-B829-0963285EFE77}"/>
              </c:ext>
            </c:extLst>
          </c:dPt>
          <c:dPt>
            <c:idx val="39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F-2B8C-1E4D-B829-0963285EFE77}"/>
              </c:ext>
            </c:extLst>
          </c:dPt>
          <c:dPt>
            <c:idx val="40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51-2B8C-1E4D-B829-0963285EFE77}"/>
              </c:ext>
            </c:extLst>
          </c:dPt>
          <c:dPt>
            <c:idx val="41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53-2B8C-1E4D-B829-0963285EFE77}"/>
              </c:ext>
            </c:extLst>
          </c:dPt>
          <c:dPt>
            <c:idx val="42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55-2B8C-1E4D-B829-0963285EFE77}"/>
              </c:ext>
            </c:extLst>
          </c:dPt>
          <c:dPt>
            <c:idx val="43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57-2B8C-1E4D-B829-0963285EFE77}"/>
              </c:ext>
            </c:extLst>
          </c:dPt>
          <c:dPt>
            <c:idx val="44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59-2B8C-1E4D-B829-0963285EFE77}"/>
              </c:ext>
            </c:extLst>
          </c:dPt>
          <c:dPt>
            <c:idx val="45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5B-2B8C-1E4D-B829-0963285EFE77}"/>
              </c:ext>
            </c:extLst>
          </c:dPt>
          <c:dPt>
            <c:idx val="46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5D-2B8C-1E4D-B829-0963285EFE77}"/>
              </c:ext>
            </c:extLst>
          </c:dPt>
          <c:dPt>
            <c:idx val="47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5F-2B8C-1E4D-B829-0963285EFE77}"/>
              </c:ext>
            </c:extLst>
          </c:dPt>
          <c:dPt>
            <c:idx val="48"/>
            <c:bubble3D val="0"/>
            <c:spPr>
              <a:solidFill>
                <a:srgbClr val="94CF50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61-2B8C-1E4D-B829-0963285EFE77}"/>
              </c:ext>
            </c:extLst>
          </c:dPt>
          <c:dPt>
            <c:idx val="49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63-2B8C-1E4D-B829-0963285EFE77}"/>
              </c:ext>
            </c:extLst>
          </c:dPt>
          <c:cat>
            <c:numRef>
              <c:f>Sheet1!$A$2:$A$51</c:f>
              <c:numCache>
                <c:formatCode>General</c:formatCode>
                <c:ptCount val="5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Sheet1!$B$2:$B$51</c:f>
              <c:numCache>
                <c:formatCode>0%</c:formatCode>
                <c:ptCount val="50"/>
                <c:pt idx="0">
                  <c:v>0.02</c:v>
                </c:pt>
                <c:pt idx="1">
                  <c:v>0.02</c:v>
                </c:pt>
                <c:pt idx="2">
                  <c:v>0.02</c:v>
                </c:pt>
                <c:pt idx="3">
                  <c:v>0.02</c:v>
                </c:pt>
                <c:pt idx="4">
                  <c:v>0.02</c:v>
                </c:pt>
                <c:pt idx="5">
                  <c:v>0.02</c:v>
                </c:pt>
                <c:pt idx="6">
                  <c:v>0.02</c:v>
                </c:pt>
                <c:pt idx="7">
                  <c:v>0.02</c:v>
                </c:pt>
                <c:pt idx="8">
                  <c:v>0.02</c:v>
                </c:pt>
                <c:pt idx="9">
                  <c:v>0.02</c:v>
                </c:pt>
                <c:pt idx="10">
                  <c:v>0.02</c:v>
                </c:pt>
                <c:pt idx="11">
                  <c:v>0.02</c:v>
                </c:pt>
                <c:pt idx="12">
                  <c:v>0.02</c:v>
                </c:pt>
                <c:pt idx="13">
                  <c:v>0.02</c:v>
                </c:pt>
                <c:pt idx="14">
                  <c:v>0.02</c:v>
                </c:pt>
                <c:pt idx="15">
                  <c:v>0.02</c:v>
                </c:pt>
                <c:pt idx="16">
                  <c:v>0.02</c:v>
                </c:pt>
                <c:pt idx="17">
                  <c:v>0.02</c:v>
                </c:pt>
                <c:pt idx="18">
                  <c:v>0.02</c:v>
                </c:pt>
                <c:pt idx="19">
                  <c:v>0.02</c:v>
                </c:pt>
                <c:pt idx="20">
                  <c:v>0.02</c:v>
                </c:pt>
                <c:pt idx="21">
                  <c:v>0.02</c:v>
                </c:pt>
                <c:pt idx="22">
                  <c:v>0.02</c:v>
                </c:pt>
                <c:pt idx="23">
                  <c:v>0.02</c:v>
                </c:pt>
                <c:pt idx="24">
                  <c:v>0.02</c:v>
                </c:pt>
                <c:pt idx="25">
                  <c:v>0.02</c:v>
                </c:pt>
                <c:pt idx="26">
                  <c:v>0.02</c:v>
                </c:pt>
                <c:pt idx="27">
                  <c:v>0.02</c:v>
                </c:pt>
                <c:pt idx="28">
                  <c:v>0.02</c:v>
                </c:pt>
                <c:pt idx="29">
                  <c:v>0.02</c:v>
                </c:pt>
                <c:pt idx="30">
                  <c:v>0.02</c:v>
                </c:pt>
                <c:pt idx="31">
                  <c:v>0.02</c:v>
                </c:pt>
                <c:pt idx="32">
                  <c:v>0.02</c:v>
                </c:pt>
                <c:pt idx="33">
                  <c:v>0.02</c:v>
                </c:pt>
                <c:pt idx="34">
                  <c:v>0.02</c:v>
                </c:pt>
                <c:pt idx="35">
                  <c:v>0.02</c:v>
                </c:pt>
                <c:pt idx="36">
                  <c:v>0.02</c:v>
                </c:pt>
                <c:pt idx="37">
                  <c:v>0.02</c:v>
                </c:pt>
                <c:pt idx="38">
                  <c:v>0.02</c:v>
                </c:pt>
                <c:pt idx="39">
                  <c:v>0.02</c:v>
                </c:pt>
                <c:pt idx="40">
                  <c:v>0.02</c:v>
                </c:pt>
                <c:pt idx="41">
                  <c:v>0.02</c:v>
                </c:pt>
                <c:pt idx="42">
                  <c:v>0.02</c:v>
                </c:pt>
                <c:pt idx="43">
                  <c:v>0.02</c:v>
                </c:pt>
                <c:pt idx="44">
                  <c:v>0.02</c:v>
                </c:pt>
                <c:pt idx="45">
                  <c:v>0.02</c:v>
                </c:pt>
                <c:pt idx="46">
                  <c:v>0.02</c:v>
                </c:pt>
                <c:pt idx="47">
                  <c:v>0.02</c:v>
                </c:pt>
                <c:pt idx="48">
                  <c:v>0.02</c:v>
                </c:pt>
                <c:pt idx="49">
                  <c:v>0.02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64-2B8C-1E4D-B829-0963285EFE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A15CD-EF4F-457F-BFF7-9CD9276E0559}" type="datetimeFigureOut">
              <a:rPr lang="ru-RU" smtClean="0"/>
              <a:t>11.08.2021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0F72B-2B34-45EB-AF60-190FD21D9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005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42EBC-6DBE-C44C-B175-FAFD3F3987A2}" type="datetimeFigureOut">
              <a:rPr lang="ru-RU" smtClean="0"/>
              <a:t>11.08.2021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35BE9-D064-1D47-9603-85F07C0E5D4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37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D35BE9-D064-1D47-9603-85F07C0E5D40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5735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F57-D093-4DAE-BD96-8F9DB750D69B}" type="datetimeFigureOut">
              <a:rPr lang="zh-CN" altLang="en-US" smtClean="0"/>
              <a:t>2021/8/11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2AF4-1282-45B3-92EA-7114EA10F3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990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F57-D093-4DAE-BD96-8F9DB750D69B}" type="datetimeFigureOut">
              <a:rPr lang="zh-CN" altLang="en-US" smtClean="0"/>
              <a:t>2021/8/11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2AF4-1282-45B3-92EA-7114EA10F3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2503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F57-D093-4DAE-BD96-8F9DB750D69B}" type="datetimeFigureOut">
              <a:rPr lang="zh-CN" altLang="en-US" smtClean="0"/>
              <a:t>2021/8/11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2AF4-1282-45B3-92EA-7114EA10F3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1996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екстово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7200" y="548680"/>
            <a:ext cx="7715200" cy="868958"/>
          </a:xfrm>
        </p:spPr>
        <p:txBody>
          <a:bodyPr anchor="t">
            <a:noAutofit/>
          </a:bodyPr>
          <a:lstStyle>
            <a:lvl1pPr>
              <a:defRPr>
                <a:solidFill>
                  <a:srgbClr val="0072BC"/>
                </a:solidFill>
              </a:defRPr>
            </a:lvl1pPr>
          </a:lstStyle>
          <a:p>
            <a:r>
              <a:rPr lang="ru-RU" dirty="0" smtClean="0"/>
              <a:t>Название слайда, шрифт </a:t>
            </a:r>
            <a:r>
              <a:rPr lang="ru-RU" dirty="0" err="1" smtClean="0"/>
              <a:t>Arial</a:t>
            </a:r>
            <a:r>
              <a:rPr lang="ru-RU" dirty="0" smtClean="0"/>
              <a:t>, 2</a:t>
            </a:r>
            <a:r>
              <a:rPr lang="en-US" dirty="0" smtClean="0"/>
              <a:t>4</a:t>
            </a:r>
            <a:r>
              <a:rPr lang="ru-RU" dirty="0" smtClean="0"/>
              <a:t> </a:t>
            </a:r>
            <a:r>
              <a:rPr lang="ru-RU" dirty="0" err="1" smtClean="0"/>
              <a:t>пт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57200" y="1412781"/>
            <a:ext cx="7715200" cy="4680519"/>
          </a:xfrm>
        </p:spPr>
        <p:txBody>
          <a:bodyPr/>
          <a:lstStyle>
            <a:lvl1pPr>
              <a:lnSpc>
                <a:spcPct val="150000"/>
              </a:lnSpc>
              <a:spcBef>
                <a:spcPts val="1356"/>
              </a:spcBef>
              <a:defRPr/>
            </a:lvl1pPr>
          </a:lstStyle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Текст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98641" y="6356357"/>
            <a:ext cx="2133600" cy="365125"/>
          </a:xfrm>
        </p:spPr>
        <p:txBody>
          <a:bodyPr/>
          <a:lstStyle/>
          <a:p>
            <a:fld id="{7517133F-6484-4A9B-B981-AAB77F94139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876256" y="6381340"/>
            <a:ext cx="2133600" cy="365125"/>
          </a:xfrm>
        </p:spPr>
        <p:txBody>
          <a:bodyPr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0C3E1D0-B99E-411B-BCE4-D3E6DB7EA499}" type="slidenum">
              <a:rPr lang="ru-RU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3" hasCustomPrompt="1"/>
          </p:nvPr>
        </p:nvSpPr>
        <p:spPr>
          <a:xfrm>
            <a:off x="457200" y="260648"/>
            <a:ext cx="7715200" cy="288032"/>
          </a:xfrm>
        </p:spPr>
        <p:txBody>
          <a:bodyPr/>
          <a:lstStyle>
            <a:lvl1pPr>
              <a:defRPr sz="1400"/>
            </a:lvl1pPr>
          </a:lstStyle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Название раздела, </a:t>
            </a:r>
            <a:r>
              <a:rPr lang="ru-RU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Arial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10 пт.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9153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2924432" y="2119184"/>
            <a:ext cx="3550509" cy="3039762"/>
            <a:chOff x="2924432" y="2119184"/>
            <a:chExt cx="3550509" cy="3039762"/>
          </a:xfrm>
        </p:grpSpPr>
        <p:grpSp>
          <p:nvGrpSpPr>
            <p:cNvPr id="8" name="组合 7"/>
            <p:cNvGrpSpPr/>
            <p:nvPr/>
          </p:nvGrpSpPr>
          <p:grpSpPr>
            <a:xfrm>
              <a:off x="3149483" y="3866799"/>
              <a:ext cx="3317063" cy="1145063"/>
              <a:chOff x="3149483" y="3866799"/>
              <a:chExt cx="3317063" cy="1145063"/>
            </a:xfrm>
          </p:grpSpPr>
          <p:sp>
            <p:nvSpPr>
              <p:cNvPr id="12" name="平行四边形 11"/>
              <p:cNvSpPr/>
              <p:nvPr/>
            </p:nvSpPr>
            <p:spPr>
              <a:xfrm rot="5400000" flipH="1">
                <a:off x="5525019" y="3927033"/>
                <a:ext cx="1001762" cy="881293"/>
              </a:xfrm>
              <a:prstGeom prst="parallelogram">
                <a:avLst>
                  <a:gd name="adj" fmla="val 31206"/>
                </a:avLst>
              </a:prstGeom>
              <a:solidFill>
                <a:srgbClr val="5B852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平行四边形 12"/>
              <p:cNvSpPr/>
              <p:nvPr/>
            </p:nvSpPr>
            <p:spPr>
              <a:xfrm rot="7663103" flipH="1">
                <a:off x="3112610" y="3969578"/>
                <a:ext cx="1079157" cy="1005411"/>
              </a:xfrm>
              <a:prstGeom prst="parallelogram">
                <a:avLst>
                  <a:gd name="adj" fmla="val 38684"/>
                </a:avLst>
              </a:prstGeom>
              <a:solidFill>
                <a:srgbClr val="5B852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9" name="组合 8"/>
            <p:cNvGrpSpPr/>
            <p:nvPr/>
          </p:nvGrpSpPr>
          <p:grpSpPr>
            <a:xfrm>
              <a:off x="2924432" y="2119184"/>
              <a:ext cx="3550509" cy="3039762"/>
              <a:chOff x="2924432" y="2119184"/>
              <a:chExt cx="3550509" cy="3039762"/>
            </a:xfrm>
          </p:grpSpPr>
          <p:sp>
            <p:nvSpPr>
              <p:cNvPr id="10" name="椭圆 9"/>
              <p:cNvSpPr/>
              <p:nvPr/>
            </p:nvSpPr>
            <p:spPr>
              <a:xfrm>
                <a:off x="3179806" y="2119184"/>
                <a:ext cx="3039762" cy="3039762"/>
              </a:xfrm>
              <a:prstGeom prst="ellipse">
                <a:avLst/>
              </a:prstGeom>
              <a:solidFill>
                <a:srgbClr val="10B349"/>
              </a:solidFill>
              <a:ln>
                <a:noFill/>
              </a:ln>
              <a:effectLst>
                <a:outerShdw blurRad="1905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矩形 10"/>
              <p:cNvSpPr/>
              <p:nvPr/>
            </p:nvSpPr>
            <p:spPr>
              <a:xfrm>
                <a:off x="2924432" y="3737918"/>
                <a:ext cx="3550509" cy="856735"/>
              </a:xfrm>
              <a:prstGeom prst="rect">
                <a:avLst/>
              </a:prstGeom>
              <a:solidFill>
                <a:srgbClr val="93D050"/>
              </a:solidFill>
              <a:ln>
                <a:noFill/>
              </a:ln>
              <a:effectLst>
                <a:outerShdw blurRad="63500" dist="25400" dir="5400000" algn="t" rotWithShape="0">
                  <a:prstClr val="black">
                    <a:alpha val="2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8027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6066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等腰三角形 6"/>
          <p:cNvSpPr/>
          <p:nvPr userDrawn="1"/>
        </p:nvSpPr>
        <p:spPr>
          <a:xfrm flipV="1">
            <a:off x="3070824" y="-6178"/>
            <a:ext cx="3002352" cy="897924"/>
          </a:xfrm>
          <a:prstGeom prst="triangle">
            <a:avLst/>
          </a:prstGeom>
          <a:solidFill>
            <a:srgbClr val="12B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7478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流程图: 手动输入 6"/>
          <p:cNvSpPr/>
          <p:nvPr userDrawn="1"/>
        </p:nvSpPr>
        <p:spPr>
          <a:xfrm rot="5400000">
            <a:off x="-928816" y="928816"/>
            <a:ext cx="6858000" cy="5000367"/>
          </a:xfrm>
          <a:prstGeom prst="flowChartManualInput">
            <a:avLst/>
          </a:prstGeom>
          <a:solidFill>
            <a:srgbClr val="10B3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 userDrawn="1"/>
        </p:nvGrpSpPr>
        <p:grpSpPr>
          <a:xfrm>
            <a:off x="625664" y="704515"/>
            <a:ext cx="6648346" cy="4036363"/>
            <a:chOff x="625664" y="704515"/>
            <a:chExt cx="6648346" cy="4036363"/>
          </a:xfrm>
        </p:grpSpPr>
        <p:sp>
          <p:nvSpPr>
            <p:cNvPr id="9" name="椭圆 8"/>
            <p:cNvSpPr/>
            <p:nvPr/>
          </p:nvSpPr>
          <p:spPr>
            <a:xfrm>
              <a:off x="6334896" y="1753005"/>
              <a:ext cx="510746" cy="5107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>
              <a:off x="6417275" y="3351144"/>
              <a:ext cx="856735" cy="8567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/>
          </p:nvSpPr>
          <p:spPr>
            <a:xfrm>
              <a:off x="625664" y="2234820"/>
              <a:ext cx="724930" cy="7249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11"/>
            <p:cNvSpPr/>
            <p:nvPr/>
          </p:nvSpPr>
          <p:spPr>
            <a:xfrm>
              <a:off x="5350475" y="704515"/>
              <a:ext cx="296562" cy="2965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1523113" y="3842950"/>
              <a:ext cx="897928" cy="8979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4" name="组合 13"/>
          <p:cNvGrpSpPr/>
          <p:nvPr userDrawn="1"/>
        </p:nvGrpSpPr>
        <p:grpSpPr>
          <a:xfrm>
            <a:off x="3542278" y="2413687"/>
            <a:ext cx="1886456" cy="1881331"/>
            <a:chOff x="3542278" y="2413687"/>
            <a:chExt cx="1886456" cy="1881331"/>
          </a:xfrm>
        </p:grpSpPr>
        <p:sp>
          <p:nvSpPr>
            <p:cNvPr id="15" name="椭圆 14"/>
            <p:cNvSpPr/>
            <p:nvPr/>
          </p:nvSpPr>
          <p:spPr>
            <a:xfrm>
              <a:off x="3550507" y="2413687"/>
              <a:ext cx="1878227" cy="187822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饼形 15"/>
            <p:cNvSpPr/>
            <p:nvPr/>
          </p:nvSpPr>
          <p:spPr>
            <a:xfrm rot="4943627">
              <a:off x="3542278" y="2414877"/>
              <a:ext cx="1880141" cy="1880141"/>
            </a:xfrm>
            <a:prstGeom prst="pie">
              <a:avLst>
                <a:gd name="adj1" fmla="val 21544367"/>
                <a:gd name="adj2" fmla="val 10771244"/>
              </a:avLst>
            </a:prstGeom>
            <a:solidFill>
              <a:srgbClr val="94CF5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9050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0" y="708454"/>
            <a:ext cx="238897" cy="749643"/>
          </a:xfrm>
          <a:prstGeom prst="rect">
            <a:avLst/>
          </a:prstGeom>
          <a:solidFill>
            <a:srgbClr val="10B3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" name="组合 8"/>
          <p:cNvGrpSpPr/>
          <p:nvPr userDrawn="1"/>
        </p:nvGrpSpPr>
        <p:grpSpPr>
          <a:xfrm>
            <a:off x="840263" y="2619632"/>
            <a:ext cx="3970639" cy="4530815"/>
            <a:chOff x="1112112" y="2331307"/>
            <a:chExt cx="3970639" cy="4530815"/>
          </a:xfrm>
        </p:grpSpPr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946" t="7061" r="4505" b="8463"/>
            <a:stretch/>
          </p:blipFill>
          <p:spPr>
            <a:xfrm rot="16200000">
              <a:off x="832024" y="2611395"/>
              <a:ext cx="4530815" cy="3970639"/>
            </a:xfrm>
            <a:prstGeom prst="rect">
              <a:avLst/>
            </a:prstGeom>
          </p:spPr>
        </p:pic>
        <p:sp>
          <p:nvSpPr>
            <p:cNvPr id="11" name="矩形 10"/>
            <p:cNvSpPr/>
            <p:nvPr/>
          </p:nvSpPr>
          <p:spPr>
            <a:xfrm>
              <a:off x="1573427" y="3558746"/>
              <a:ext cx="3146854" cy="32992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225862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F57-D093-4DAE-BD96-8F9DB750D69B}" type="datetimeFigureOut">
              <a:rPr lang="zh-CN" altLang="en-US" smtClean="0"/>
              <a:t>2021/8/11</a:t>
            </a:fld>
            <a:endParaRPr lang="zh-CN" altLang="en-US"/>
          </a:p>
        </p:txBody>
      </p:sp>
      <p:sp>
        <p:nvSpPr>
          <p:cNvPr id="10" name="流程图: 手动输入 9"/>
          <p:cNvSpPr/>
          <p:nvPr userDrawn="1"/>
        </p:nvSpPr>
        <p:spPr>
          <a:xfrm rot="5400000">
            <a:off x="-928816" y="928816"/>
            <a:ext cx="6858000" cy="5000367"/>
          </a:xfrm>
          <a:prstGeom prst="flowChartManualInput">
            <a:avLst/>
          </a:prstGeom>
          <a:solidFill>
            <a:srgbClr val="6ECD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92042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F57-D093-4DAE-BD96-8F9DB750D69B}" type="datetimeFigureOut">
              <a:rPr lang="zh-CN" altLang="en-US" smtClean="0"/>
              <a:t>2021/8/11</a:t>
            </a:fld>
            <a:endParaRPr lang="zh-CN" altLang="en-US"/>
          </a:p>
        </p:txBody>
      </p:sp>
      <p:sp>
        <p:nvSpPr>
          <p:cNvPr id="10" name="流程图: 手动输入 9"/>
          <p:cNvSpPr/>
          <p:nvPr userDrawn="1"/>
        </p:nvSpPr>
        <p:spPr>
          <a:xfrm rot="5400000">
            <a:off x="-928816" y="928816"/>
            <a:ext cx="6858000" cy="5000367"/>
          </a:xfrm>
          <a:prstGeom prst="flowChartManualInput">
            <a:avLst/>
          </a:prstGeom>
          <a:solidFill>
            <a:srgbClr val="6ECD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4" name="图表 3"/>
          <p:cNvGraphicFramePr/>
          <p:nvPr userDrawn="1">
            <p:extLst>
              <p:ext uri="{D42A27DB-BD31-4B8C-83A1-F6EECF244321}">
                <p14:modId xmlns:p14="http://schemas.microsoft.com/office/powerpoint/2010/main" val="2097220443"/>
              </p:ext>
            </p:extLst>
          </p:nvPr>
        </p:nvGraphicFramePr>
        <p:xfrm>
          <a:off x="2755557" y="2286688"/>
          <a:ext cx="3539181" cy="2359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2759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F57-D093-4DAE-BD96-8F9DB750D69B}" type="datetimeFigureOut">
              <a:rPr lang="zh-CN" altLang="en-US" smtClean="0"/>
              <a:t>2021/8/11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2AF4-1282-45B3-92EA-7114EA10F3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6395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 7"/>
          <p:cNvSpPr/>
          <p:nvPr userDrawn="1"/>
        </p:nvSpPr>
        <p:spPr>
          <a:xfrm>
            <a:off x="-10274" y="1780401"/>
            <a:ext cx="1662732" cy="3297196"/>
          </a:xfrm>
          <a:custGeom>
            <a:avLst/>
            <a:gdLst>
              <a:gd name="connsiteX0" fmla="*/ 10274 w 1662732"/>
              <a:gd name="connsiteY0" fmla="*/ 0 h 3297196"/>
              <a:gd name="connsiteX1" fmla="*/ 1662732 w 1662732"/>
              <a:gd name="connsiteY1" fmla="*/ 1648598 h 3297196"/>
              <a:gd name="connsiteX2" fmla="*/ 10274 w 1662732"/>
              <a:gd name="connsiteY2" fmla="*/ 3297196 h 3297196"/>
              <a:gd name="connsiteX3" fmla="*/ 0 w 1662732"/>
              <a:gd name="connsiteY3" fmla="*/ 3296679 h 3297196"/>
              <a:gd name="connsiteX4" fmla="*/ 0 w 1662732"/>
              <a:gd name="connsiteY4" fmla="*/ 518 h 329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62732" h="3297196">
                <a:moveTo>
                  <a:pt x="10274" y="0"/>
                </a:moveTo>
                <a:cubicBezTo>
                  <a:pt x="922901" y="0"/>
                  <a:pt x="1662732" y="738102"/>
                  <a:pt x="1662732" y="1648598"/>
                </a:cubicBezTo>
                <a:cubicBezTo>
                  <a:pt x="1662732" y="2559094"/>
                  <a:pt x="922901" y="3297196"/>
                  <a:pt x="10274" y="3297196"/>
                </a:cubicBezTo>
                <a:lnTo>
                  <a:pt x="0" y="3296679"/>
                </a:lnTo>
                <a:lnTo>
                  <a:pt x="0" y="518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3229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пы булитов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7200" y="548680"/>
            <a:ext cx="7715200" cy="868958"/>
          </a:xfrm>
        </p:spPr>
        <p:txBody>
          <a:bodyPr anchor="t">
            <a:noAutofit/>
          </a:bodyPr>
          <a:lstStyle>
            <a:lvl1pPr>
              <a:defRPr>
                <a:solidFill>
                  <a:srgbClr val="0072BC"/>
                </a:solidFill>
              </a:defRPr>
            </a:lvl1pPr>
          </a:lstStyle>
          <a:p>
            <a:r>
              <a:rPr lang="ru-RU" dirty="0" smtClean="0"/>
              <a:t>Возможные стили презентации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57200" y="1412781"/>
            <a:ext cx="7715200" cy="4680519"/>
          </a:xfrm>
        </p:spPr>
        <p:txBody>
          <a:bodyPr/>
          <a:lstStyle>
            <a:lvl1pPr marL="0" indent="0">
              <a:buFont typeface="Arial" pitchFamily="34" charset="0"/>
              <a:buNone/>
              <a:defRPr sz="1400" baseline="0"/>
            </a:lvl1pPr>
            <a:lvl2pPr marL="742199" indent="-285462">
              <a:buFont typeface="Arial" pitchFamily="34" charset="0"/>
              <a:buChar char="►"/>
              <a:defRPr sz="1400" baseline="0"/>
            </a:lvl2pPr>
            <a:lvl3pPr>
              <a:defRPr baseline="0"/>
            </a:lvl3pPr>
            <a:lvl4pPr>
              <a:defRPr baseline="0"/>
            </a:lvl4pPr>
            <a:lvl5pPr>
              <a:defRPr/>
            </a:lvl5pPr>
            <a:lvl6pPr marL="2283682" indent="0">
              <a:buNone/>
              <a:defRPr/>
            </a:lvl6pPr>
          </a:lstStyle>
          <a:p>
            <a:pPr lvl="0"/>
            <a:r>
              <a:rPr lang="ru-RU" dirty="0" smtClean="0"/>
              <a:t>Типы </a:t>
            </a:r>
            <a:r>
              <a:rPr lang="ru-RU" dirty="0" err="1" smtClean="0"/>
              <a:t>булитов</a:t>
            </a:r>
            <a:endParaRPr lang="ru-RU" dirty="0" smtClean="0"/>
          </a:p>
          <a:p>
            <a:pPr lvl="1"/>
            <a:r>
              <a:rPr lang="ru-RU" dirty="0" smtClean="0"/>
              <a:t>Первый уровень</a:t>
            </a:r>
          </a:p>
          <a:p>
            <a:pPr lvl="2"/>
            <a:r>
              <a:rPr lang="ru-RU" dirty="0" smtClean="0"/>
              <a:t>Второй уровень</a:t>
            </a:r>
          </a:p>
          <a:p>
            <a:pPr lvl="3"/>
            <a:r>
              <a:rPr lang="ru-RU" dirty="0" smtClean="0"/>
              <a:t>Третий уровень</a:t>
            </a:r>
          </a:p>
          <a:p>
            <a:pPr lvl="4"/>
            <a:r>
              <a:rPr lang="ru-RU" dirty="0" smtClean="0"/>
              <a:t>Четвертый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98641" y="6356357"/>
            <a:ext cx="2133600" cy="365125"/>
          </a:xfrm>
        </p:spPr>
        <p:txBody>
          <a:bodyPr/>
          <a:lstStyle/>
          <a:p>
            <a:fld id="{FFC5FFCB-E696-4452-8A68-E1B598A88E7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876256" y="6381340"/>
            <a:ext cx="2133600" cy="365125"/>
          </a:xfrm>
        </p:spPr>
        <p:txBody>
          <a:bodyPr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0C3E1D0-B99E-411B-BCE4-D3E6DB7EA499}" type="slidenum">
              <a:rPr lang="ru-RU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3" hasCustomPrompt="1"/>
          </p:nvPr>
        </p:nvSpPr>
        <p:spPr>
          <a:xfrm>
            <a:off x="457200" y="260648"/>
            <a:ext cx="7715200" cy="288032"/>
          </a:xfrm>
        </p:spPr>
        <p:txBody>
          <a:bodyPr/>
          <a:lstStyle>
            <a:lvl1pPr>
              <a:defRPr sz="1400"/>
            </a:lvl1pPr>
          </a:lstStyle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Название раздела, </a:t>
            </a:r>
            <a:r>
              <a:rPr lang="ru-RU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Arial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10 пт.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2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3203848" y="2895084"/>
            <a:ext cx="4032448" cy="1470025"/>
          </a:xfrm>
        </p:spPr>
        <p:txBody>
          <a:bodyPr lIns="0" tIns="0" rIns="0" bIns="0" anchor="t">
            <a:noAutofit/>
          </a:bodyPr>
          <a:lstStyle>
            <a:lvl1pPr algn="l"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Заголовок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презентации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шрифт </a:t>
            </a:r>
            <a:r>
              <a:rPr lang="ru-RU" dirty="0" err="1" smtClean="0"/>
              <a:t>Arial</a:t>
            </a:r>
            <a:r>
              <a:rPr lang="ru-RU" dirty="0" smtClean="0"/>
              <a:t> 2</a:t>
            </a:r>
            <a:r>
              <a:rPr lang="en-US" dirty="0" smtClean="0"/>
              <a:t>4</a:t>
            </a:r>
            <a:r>
              <a:rPr lang="ru-RU" dirty="0" smtClean="0"/>
              <a:t> пт.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203848" y="4509120"/>
            <a:ext cx="4032448" cy="103252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Подзаголовок презентации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шрифт </a:t>
            </a:r>
            <a:r>
              <a:rPr lang="ru-RU" dirty="0" err="1" smtClean="0"/>
              <a:t>Arial</a:t>
            </a:r>
            <a:r>
              <a:rPr lang="ru-RU" dirty="0" smtClean="0"/>
              <a:t> 15 пт.</a:t>
            </a:r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7595" y="476672"/>
            <a:ext cx="3590921" cy="1005458"/>
          </a:xfrm>
          <a:prstGeom prst="rect">
            <a:avLst/>
          </a:prstGeom>
        </p:spPr>
      </p:pic>
      <p:sp>
        <p:nvSpPr>
          <p:cNvPr id="22" name="Объект 2"/>
          <p:cNvSpPr>
            <a:spLocks noGrp="1"/>
          </p:cNvSpPr>
          <p:nvPr>
            <p:ph idx="13" hasCustomPrompt="1"/>
          </p:nvPr>
        </p:nvSpPr>
        <p:spPr>
          <a:xfrm>
            <a:off x="3203848" y="6237313"/>
            <a:ext cx="4032448" cy="288032"/>
          </a:xfrm>
        </p:spPr>
        <p:txBody>
          <a:bodyPr/>
          <a:lstStyle>
            <a:lvl1pPr marL="0" marR="0" indent="0" algn="l" defTabSz="688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/>
            </a:lvl1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ДД.ММ.ГГГГ</a:t>
            </a:r>
          </a:p>
        </p:txBody>
      </p:sp>
    </p:spTree>
    <p:extLst>
      <p:ext uri="{BB962C8B-B14F-4D97-AF65-F5344CB8AC3E}">
        <p14:creationId xmlns:p14="http://schemas.microsoft.com/office/powerpoint/2010/main" val="39326036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лилиния 7"/>
          <p:cNvSpPr/>
          <p:nvPr userDrawn="1"/>
        </p:nvSpPr>
        <p:spPr>
          <a:xfrm>
            <a:off x="3890085" y="6"/>
            <a:ext cx="5253925" cy="6857999"/>
          </a:xfrm>
          <a:custGeom>
            <a:avLst/>
            <a:gdLst>
              <a:gd name="connsiteX0" fmla="*/ 286718 w 5253925"/>
              <a:gd name="connsiteY0" fmla="*/ 0 h 6873498"/>
              <a:gd name="connsiteX1" fmla="*/ 5253925 w 5253925"/>
              <a:gd name="connsiteY1" fmla="*/ 0 h 6873498"/>
              <a:gd name="connsiteX2" fmla="*/ 5253925 w 5253925"/>
              <a:gd name="connsiteY2" fmla="*/ 6873498 h 6873498"/>
              <a:gd name="connsiteX3" fmla="*/ 0 w 5253925"/>
              <a:gd name="connsiteY3" fmla="*/ 6873498 h 6873498"/>
              <a:gd name="connsiteX4" fmla="*/ 1108128 w 5253925"/>
              <a:gd name="connsiteY4" fmla="*/ 2084522 h 6873498"/>
              <a:gd name="connsiteX5" fmla="*/ 286718 w 5253925"/>
              <a:gd name="connsiteY5" fmla="*/ 0 h 6873498"/>
              <a:gd name="connsiteX0" fmla="*/ 294467 w 5253925"/>
              <a:gd name="connsiteY0" fmla="*/ 15499 h 6873498"/>
              <a:gd name="connsiteX1" fmla="*/ 5253925 w 5253925"/>
              <a:gd name="connsiteY1" fmla="*/ 0 h 6873498"/>
              <a:gd name="connsiteX2" fmla="*/ 5253925 w 5253925"/>
              <a:gd name="connsiteY2" fmla="*/ 6873498 h 6873498"/>
              <a:gd name="connsiteX3" fmla="*/ 0 w 5253925"/>
              <a:gd name="connsiteY3" fmla="*/ 6873498 h 6873498"/>
              <a:gd name="connsiteX4" fmla="*/ 1108128 w 5253925"/>
              <a:gd name="connsiteY4" fmla="*/ 2084522 h 6873498"/>
              <a:gd name="connsiteX5" fmla="*/ 294467 w 5253925"/>
              <a:gd name="connsiteY5" fmla="*/ 15499 h 6873498"/>
              <a:gd name="connsiteX0" fmla="*/ 294467 w 5253925"/>
              <a:gd name="connsiteY0" fmla="*/ 0 h 6857999"/>
              <a:gd name="connsiteX1" fmla="*/ 5114440 w 5253925"/>
              <a:gd name="connsiteY1" fmla="*/ 193728 h 6857999"/>
              <a:gd name="connsiteX2" fmla="*/ 5253925 w 5253925"/>
              <a:gd name="connsiteY2" fmla="*/ 6857999 h 6857999"/>
              <a:gd name="connsiteX3" fmla="*/ 0 w 5253925"/>
              <a:gd name="connsiteY3" fmla="*/ 6857999 h 6857999"/>
              <a:gd name="connsiteX4" fmla="*/ 1108128 w 5253925"/>
              <a:gd name="connsiteY4" fmla="*/ 2069023 h 6857999"/>
              <a:gd name="connsiteX5" fmla="*/ 294467 w 5253925"/>
              <a:gd name="connsiteY5" fmla="*/ 0 h 6857999"/>
              <a:gd name="connsiteX0" fmla="*/ 294467 w 5253925"/>
              <a:gd name="connsiteY0" fmla="*/ 0 h 6857999"/>
              <a:gd name="connsiteX1" fmla="*/ 5253925 w 5253925"/>
              <a:gd name="connsiteY1" fmla="*/ 0 h 6857999"/>
              <a:gd name="connsiteX2" fmla="*/ 5253925 w 5253925"/>
              <a:gd name="connsiteY2" fmla="*/ 6857999 h 6857999"/>
              <a:gd name="connsiteX3" fmla="*/ 0 w 5253925"/>
              <a:gd name="connsiteY3" fmla="*/ 6857999 h 6857999"/>
              <a:gd name="connsiteX4" fmla="*/ 1108128 w 5253925"/>
              <a:gd name="connsiteY4" fmla="*/ 2069023 h 6857999"/>
              <a:gd name="connsiteX5" fmla="*/ 294467 w 5253925"/>
              <a:gd name="connsiteY5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53925" h="6857999">
                <a:moveTo>
                  <a:pt x="294467" y="0"/>
                </a:moveTo>
                <a:lnTo>
                  <a:pt x="5253925" y="0"/>
                </a:lnTo>
                <a:lnTo>
                  <a:pt x="5253925" y="6857999"/>
                </a:lnTo>
                <a:lnTo>
                  <a:pt x="0" y="6857999"/>
                </a:lnTo>
                <a:lnTo>
                  <a:pt x="1108128" y="2069023"/>
                </a:lnTo>
                <a:lnTo>
                  <a:pt x="29446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49" tIns="45676" rIns="91349" bIns="45676" rtlCol="0" anchor="ctr"/>
          <a:lstStyle/>
          <a:p>
            <a:pPr algn="ctr" defTabSz="913473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436096" y="1484790"/>
            <a:ext cx="3528392" cy="1470025"/>
          </a:xfrm>
        </p:spPr>
        <p:txBody>
          <a:bodyPr lIns="0" tIns="0" rIns="0" bIns="0" anchor="t">
            <a:noAutofit/>
          </a:bodyPr>
          <a:lstStyle>
            <a:lvl1pPr algn="l"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Заголовок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презентации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шрифт </a:t>
            </a:r>
            <a:r>
              <a:rPr lang="ru-RU" dirty="0" err="1" smtClean="0"/>
              <a:t>Arial</a:t>
            </a:r>
            <a:r>
              <a:rPr lang="ru-RU" dirty="0" smtClean="0"/>
              <a:t> 2</a:t>
            </a:r>
            <a:r>
              <a:rPr lang="en-US" dirty="0" smtClean="0"/>
              <a:t>4</a:t>
            </a:r>
            <a:r>
              <a:rPr lang="ru-RU" dirty="0" smtClean="0"/>
              <a:t> пт.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5436096" y="3098831"/>
            <a:ext cx="3528392" cy="103252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Подзаголовок презентации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шрифт </a:t>
            </a:r>
            <a:r>
              <a:rPr lang="ru-RU" dirty="0" err="1" smtClean="0"/>
              <a:t>Arial</a:t>
            </a:r>
            <a:r>
              <a:rPr lang="ru-RU" dirty="0" smtClean="0"/>
              <a:t> 15 пт.</a:t>
            </a:r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8134" y="5157192"/>
            <a:ext cx="3590921" cy="1005458"/>
          </a:xfrm>
          <a:prstGeom prst="rect">
            <a:avLst/>
          </a:prstGeom>
        </p:spPr>
      </p:pic>
      <p:sp>
        <p:nvSpPr>
          <p:cNvPr id="14" name="Объект 2"/>
          <p:cNvSpPr>
            <a:spLocks noGrp="1"/>
          </p:cNvSpPr>
          <p:nvPr>
            <p:ph idx="13" hasCustomPrompt="1"/>
          </p:nvPr>
        </p:nvSpPr>
        <p:spPr>
          <a:xfrm>
            <a:off x="5442171" y="548686"/>
            <a:ext cx="2304256" cy="288032"/>
          </a:xfrm>
        </p:spPr>
        <p:txBody>
          <a:bodyPr/>
          <a:lstStyle>
            <a:lvl1pPr marL="0" marR="0" indent="0" algn="l" defTabSz="688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/>
            </a:lvl1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ДД.ММ.ГГГГ</a:t>
            </a:r>
          </a:p>
        </p:txBody>
      </p:sp>
    </p:spTree>
    <p:extLst>
      <p:ext uri="{BB962C8B-B14F-4D97-AF65-F5344CB8AC3E}">
        <p14:creationId xmlns:p14="http://schemas.microsoft.com/office/powerpoint/2010/main" val="4191922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Слайд-разделител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5"/>
          <p:cNvSpPr/>
          <p:nvPr userDrawn="1"/>
        </p:nvSpPr>
        <p:spPr>
          <a:xfrm>
            <a:off x="-10260" y="550518"/>
            <a:ext cx="7678604" cy="5752892"/>
          </a:xfrm>
          <a:custGeom>
            <a:avLst/>
            <a:gdLst>
              <a:gd name="connsiteX0" fmla="*/ 286718 w 5253925"/>
              <a:gd name="connsiteY0" fmla="*/ 0 h 6873498"/>
              <a:gd name="connsiteX1" fmla="*/ 5253925 w 5253925"/>
              <a:gd name="connsiteY1" fmla="*/ 0 h 6873498"/>
              <a:gd name="connsiteX2" fmla="*/ 5253925 w 5253925"/>
              <a:gd name="connsiteY2" fmla="*/ 6873498 h 6873498"/>
              <a:gd name="connsiteX3" fmla="*/ 0 w 5253925"/>
              <a:gd name="connsiteY3" fmla="*/ 6873498 h 6873498"/>
              <a:gd name="connsiteX4" fmla="*/ 1108128 w 5253925"/>
              <a:gd name="connsiteY4" fmla="*/ 2084522 h 6873498"/>
              <a:gd name="connsiteX5" fmla="*/ 286718 w 5253925"/>
              <a:gd name="connsiteY5" fmla="*/ 0 h 6873498"/>
              <a:gd name="connsiteX0" fmla="*/ 294467 w 5253925"/>
              <a:gd name="connsiteY0" fmla="*/ 15499 h 6873498"/>
              <a:gd name="connsiteX1" fmla="*/ 5253925 w 5253925"/>
              <a:gd name="connsiteY1" fmla="*/ 0 h 6873498"/>
              <a:gd name="connsiteX2" fmla="*/ 5253925 w 5253925"/>
              <a:gd name="connsiteY2" fmla="*/ 6873498 h 6873498"/>
              <a:gd name="connsiteX3" fmla="*/ 0 w 5253925"/>
              <a:gd name="connsiteY3" fmla="*/ 6873498 h 6873498"/>
              <a:gd name="connsiteX4" fmla="*/ 1108128 w 5253925"/>
              <a:gd name="connsiteY4" fmla="*/ 2084522 h 6873498"/>
              <a:gd name="connsiteX5" fmla="*/ 294467 w 5253925"/>
              <a:gd name="connsiteY5" fmla="*/ 15499 h 6873498"/>
              <a:gd name="connsiteX0" fmla="*/ 294467 w 5253925"/>
              <a:gd name="connsiteY0" fmla="*/ 0 h 6857999"/>
              <a:gd name="connsiteX1" fmla="*/ 5114440 w 5253925"/>
              <a:gd name="connsiteY1" fmla="*/ 193728 h 6857999"/>
              <a:gd name="connsiteX2" fmla="*/ 5253925 w 5253925"/>
              <a:gd name="connsiteY2" fmla="*/ 6857999 h 6857999"/>
              <a:gd name="connsiteX3" fmla="*/ 0 w 5253925"/>
              <a:gd name="connsiteY3" fmla="*/ 6857999 h 6857999"/>
              <a:gd name="connsiteX4" fmla="*/ 1108128 w 5253925"/>
              <a:gd name="connsiteY4" fmla="*/ 2069023 h 6857999"/>
              <a:gd name="connsiteX5" fmla="*/ 294467 w 5253925"/>
              <a:gd name="connsiteY5" fmla="*/ 0 h 6857999"/>
              <a:gd name="connsiteX0" fmla="*/ 294467 w 5253925"/>
              <a:gd name="connsiteY0" fmla="*/ 0 h 6857999"/>
              <a:gd name="connsiteX1" fmla="*/ 5253925 w 5253925"/>
              <a:gd name="connsiteY1" fmla="*/ 0 h 6857999"/>
              <a:gd name="connsiteX2" fmla="*/ 5253925 w 5253925"/>
              <a:gd name="connsiteY2" fmla="*/ 6857999 h 6857999"/>
              <a:gd name="connsiteX3" fmla="*/ 0 w 5253925"/>
              <a:gd name="connsiteY3" fmla="*/ 6857999 h 6857999"/>
              <a:gd name="connsiteX4" fmla="*/ 1108128 w 5253925"/>
              <a:gd name="connsiteY4" fmla="*/ 2069023 h 6857999"/>
              <a:gd name="connsiteX5" fmla="*/ 294467 w 5253925"/>
              <a:gd name="connsiteY5" fmla="*/ 0 h 6857999"/>
              <a:gd name="connsiteX0" fmla="*/ 4207789 w 9167247"/>
              <a:gd name="connsiteY0" fmla="*/ 0 h 6857999"/>
              <a:gd name="connsiteX1" fmla="*/ 0 w 9167247"/>
              <a:gd name="connsiteY1" fmla="*/ 0 h 6857999"/>
              <a:gd name="connsiteX2" fmla="*/ 9167247 w 9167247"/>
              <a:gd name="connsiteY2" fmla="*/ 6857999 h 6857999"/>
              <a:gd name="connsiteX3" fmla="*/ 3913322 w 9167247"/>
              <a:gd name="connsiteY3" fmla="*/ 6857999 h 6857999"/>
              <a:gd name="connsiteX4" fmla="*/ 5021450 w 9167247"/>
              <a:gd name="connsiteY4" fmla="*/ 2069023 h 6857999"/>
              <a:gd name="connsiteX5" fmla="*/ 4207789 w 9167247"/>
              <a:gd name="connsiteY5" fmla="*/ 0 h 6857999"/>
              <a:gd name="connsiteX0" fmla="*/ 4207789 w 5021450"/>
              <a:gd name="connsiteY0" fmla="*/ 0 h 6873497"/>
              <a:gd name="connsiteX1" fmla="*/ 0 w 5021450"/>
              <a:gd name="connsiteY1" fmla="*/ 0 h 6873497"/>
              <a:gd name="connsiteX2" fmla="*/ 15498 w 5021450"/>
              <a:gd name="connsiteY2" fmla="*/ 6873497 h 6873497"/>
              <a:gd name="connsiteX3" fmla="*/ 3913322 w 5021450"/>
              <a:gd name="connsiteY3" fmla="*/ 6857999 h 6873497"/>
              <a:gd name="connsiteX4" fmla="*/ 5021450 w 5021450"/>
              <a:gd name="connsiteY4" fmla="*/ 2069023 h 6873497"/>
              <a:gd name="connsiteX5" fmla="*/ 4207789 w 5021450"/>
              <a:gd name="connsiteY5" fmla="*/ 0 h 6873497"/>
              <a:gd name="connsiteX0" fmla="*/ 7722556 w 8536217"/>
              <a:gd name="connsiteY0" fmla="*/ 0 h 6873497"/>
              <a:gd name="connsiteX1" fmla="*/ 0 w 8536217"/>
              <a:gd name="connsiteY1" fmla="*/ 9246 h 6873497"/>
              <a:gd name="connsiteX2" fmla="*/ 3530265 w 8536217"/>
              <a:gd name="connsiteY2" fmla="*/ 6873497 h 6873497"/>
              <a:gd name="connsiteX3" fmla="*/ 7428089 w 8536217"/>
              <a:gd name="connsiteY3" fmla="*/ 6857999 h 6873497"/>
              <a:gd name="connsiteX4" fmla="*/ 8536217 w 8536217"/>
              <a:gd name="connsiteY4" fmla="*/ 2069023 h 6873497"/>
              <a:gd name="connsiteX5" fmla="*/ 7722556 w 8536217"/>
              <a:gd name="connsiteY5" fmla="*/ 0 h 6873497"/>
              <a:gd name="connsiteX0" fmla="*/ 7722556 w 8536217"/>
              <a:gd name="connsiteY0" fmla="*/ 0 h 6864251"/>
              <a:gd name="connsiteX1" fmla="*/ 0 w 8536217"/>
              <a:gd name="connsiteY1" fmla="*/ 9246 h 6864251"/>
              <a:gd name="connsiteX2" fmla="*/ 6416 w 8536217"/>
              <a:gd name="connsiteY2" fmla="*/ 6864251 h 6864251"/>
              <a:gd name="connsiteX3" fmla="*/ 7428089 w 8536217"/>
              <a:gd name="connsiteY3" fmla="*/ 6857999 h 6864251"/>
              <a:gd name="connsiteX4" fmla="*/ 8536217 w 8536217"/>
              <a:gd name="connsiteY4" fmla="*/ 2069023 h 6864251"/>
              <a:gd name="connsiteX5" fmla="*/ 7722556 w 8536217"/>
              <a:gd name="connsiteY5" fmla="*/ 0 h 6864251"/>
              <a:gd name="connsiteX0" fmla="*/ 7722556 w 8536217"/>
              <a:gd name="connsiteY0" fmla="*/ 0 h 6857999"/>
              <a:gd name="connsiteX1" fmla="*/ 0 w 8536217"/>
              <a:gd name="connsiteY1" fmla="*/ 9246 h 6857999"/>
              <a:gd name="connsiteX2" fmla="*/ 15497 w 8536217"/>
              <a:gd name="connsiteY2" fmla="*/ 6836513 h 6857999"/>
              <a:gd name="connsiteX3" fmla="*/ 7428089 w 8536217"/>
              <a:gd name="connsiteY3" fmla="*/ 6857999 h 6857999"/>
              <a:gd name="connsiteX4" fmla="*/ 8536217 w 8536217"/>
              <a:gd name="connsiteY4" fmla="*/ 2069023 h 6857999"/>
              <a:gd name="connsiteX5" fmla="*/ 7722556 w 8536217"/>
              <a:gd name="connsiteY5" fmla="*/ 0 h 6857999"/>
              <a:gd name="connsiteX0" fmla="*/ 7722556 w 8536217"/>
              <a:gd name="connsiteY0" fmla="*/ 0 h 6857999"/>
              <a:gd name="connsiteX1" fmla="*/ 0 w 8536217"/>
              <a:gd name="connsiteY1" fmla="*/ 9246 h 6857999"/>
              <a:gd name="connsiteX2" fmla="*/ 15497 w 8536217"/>
              <a:gd name="connsiteY2" fmla="*/ 6845759 h 6857999"/>
              <a:gd name="connsiteX3" fmla="*/ 7428089 w 8536217"/>
              <a:gd name="connsiteY3" fmla="*/ 6857999 h 6857999"/>
              <a:gd name="connsiteX4" fmla="*/ 8536217 w 8536217"/>
              <a:gd name="connsiteY4" fmla="*/ 2069023 h 6857999"/>
              <a:gd name="connsiteX5" fmla="*/ 7722556 w 8536217"/>
              <a:gd name="connsiteY5" fmla="*/ 0 h 6857999"/>
              <a:gd name="connsiteX0" fmla="*/ 7722556 w 8536217"/>
              <a:gd name="connsiteY0" fmla="*/ 0 h 6857999"/>
              <a:gd name="connsiteX1" fmla="*/ 0 w 8536217"/>
              <a:gd name="connsiteY1" fmla="*/ 9246 h 6857999"/>
              <a:gd name="connsiteX2" fmla="*/ 15497 w 8536217"/>
              <a:gd name="connsiteY2" fmla="*/ 6845759 h 6857999"/>
              <a:gd name="connsiteX3" fmla="*/ 7428089 w 8536217"/>
              <a:gd name="connsiteY3" fmla="*/ 6857999 h 6857999"/>
              <a:gd name="connsiteX4" fmla="*/ 8536217 w 8536217"/>
              <a:gd name="connsiteY4" fmla="*/ 2069023 h 6857999"/>
              <a:gd name="connsiteX5" fmla="*/ 7722556 w 8536217"/>
              <a:gd name="connsiteY5" fmla="*/ 0 h 6857999"/>
              <a:gd name="connsiteX0" fmla="*/ 7722556 w 8536217"/>
              <a:gd name="connsiteY0" fmla="*/ 0 h 6873498"/>
              <a:gd name="connsiteX1" fmla="*/ 0 w 8536217"/>
              <a:gd name="connsiteY1" fmla="*/ 9246 h 6873498"/>
              <a:gd name="connsiteX2" fmla="*/ 15497 w 8536217"/>
              <a:gd name="connsiteY2" fmla="*/ 6873498 h 6873498"/>
              <a:gd name="connsiteX3" fmla="*/ 7428089 w 8536217"/>
              <a:gd name="connsiteY3" fmla="*/ 6857999 h 6873498"/>
              <a:gd name="connsiteX4" fmla="*/ 8536217 w 8536217"/>
              <a:gd name="connsiteY4" fmla="*/ 2069023 h 6873498"/>
              <a:gd name="connsiteX5" fmla="*/ 7722556 w 8536217"/>
              <a:gd name="connsiteY5" fmla="*/ 0 h 6873498"/>
              <a:gd name="connsiteX0" fmla="*/ 8185741 w 8999402"/>
              <a:gd name="connsiteY0" fmla="*/ 0 h 6873498"/>
              <a:gd name="connsiteX1" fmla="*/ 0 w 8999402"/>
              <a:gd name="connsiteY1" fmla="*/ 0 h 6873498"/>
              <a:gd name="connsiteX2" fmla="*/ 478682 w 8999402"/>
              <a:gd name="connsiteY2" fmla="*/ 6873498 h 6873498"/>
              <a:gd name="connsiteX3" fmla="*/ 7891274 w 8999402"/>
              <a:gd name="connsiteY3" fmla="*/ 6857999 h 6873498"/>
              <a:gd name="connsiteX4" fmla="*/ 8999402 w 8999402"/>
              <a:gd name="connsiteY4" fmla="*/ 2069023 h 6873498"/>
              <a:gd name="connsiteX5" fmla="*/ 8185741 w 8999402"/>
              <a:gd name="connsiteY5" fmla="*/ 0 h 6873498"/>
              <a:gd name="connsiteX0" fmla="*/ 8185741 w 8999402"/>
              <a:gd name="connsiteY0" fmla="*/ 0 h 6873498"/>
              <a:gd name="connsiteX1" fmla="*/ 0 w 8999402"/>
              <a:gd name="connsiteY1" fmla="*/ 0 h 6873498"/>
              <a:gd name="connsiteX2" fmla="*/ 6413 w 8999402"/>
              <a:gd name="connsiteY2" fmla="*/ 6873498 h 6873498"/>
              <a:gd name="connsiteX3" fmla="*/ 7891274 w 8999402"/>
              <a:gd name="connsiteY3" fmla="*/ 6857999 h 6873498"/>
              <a:gd name="connsiteX4" fmla="*/ 8999402 w 8999402"/>
              <a:gd name="connsiteY4" fmla="*/ 2069023 h 6873498"/>
              <a:gd name="connsiteX5" fmla="*/ 8185741 w 8999402"/>
              <a:gd name="connsiteY5" fmla="*/ 0 h 6873498"/>
              <a:gd name="connsiteX0" fmla="*/ 8185741 w 8999402"/>
              <a:gd name="connsiteY0" fmla="*/ 0 h 6864252"/>
              <a:gd name="connsiteX1" fmla="*/ 0 w 8999402"/>
              <a:gd name="connsiteY1" fmla="*/ 0 h 6864252"/>
              <a:gd name="connsiteX2" fmla="*/ 6413 w 8999402"/>
              <a:gd name="connsiteY2" fmla="*/ 6864252 h 6864252"/>
              <a:gd name="connsiteX3" fmla="*/ 7891274 w 8999402"/>
              <a:gd name="connsiteY3" fmla="*/ 6857999 h 6864252"/>
              <a:gd name="connsiteX4" fmla="*/ 8999402 w 8999402"/>
              <a:gd name="connsiteY4" fmla="*/ 2069023 h 6864252"/>
              <a:gd name="connsiteX5" fmla="*/ 8185741 w 8999402"/>
              <a:gd name="connsiteY5" fmla="*/ 0 h 686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999402" h="6864252">
                <a:moveTo>
                  <a:pt x="8185741" y="0"/>
                </a:moveTo>
                <a:lnTo>
                  <a:pt x="0" y="0"/>
                </a:lnTo>
                <a:cubicBezTo>
                  <a:pt x="2139" y="2285002"/>
                  <a:pt x="4274" y="4579250"/>
                  <a:pt x="6413" y="6864252"/>
                </a:cubicBezTo>
                <a:lnTo>
                  <a:pt x="7891274" y="6857999"/>
                </a:lnTo>
                <a:lnTo>
                  <a:pt x="8999402" y="2069023"/>
                </a:lnTo>
                <a:lnTo>
                  <a:pt x="8185741" y="0"/>
                </a:lnTo>
                <a:close/>
              </a:path>
            </a:pathLst>
          </a:custGeom>
          <a:solidFill>
            <a:srgbClr val="000000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49" tIns="45676" rIns="91349" bIns="45676" rtlCol="0" anchor="ctr"/>
          <a:lstStyle/>
          <a:p>
            <a:pPr algn="ctr" defTabSz="913473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843808" y="2204864"/>
            <a:ext cx="3528392" cy="2304256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Слайд-разделитель </a:t>
            </a:r>
            <a:br>
              <a:rPr lang="ru-RU" dirty="0" smtClean="0"/>
            </a:br>
            <a:r>
              <a:rPr lang="ru-RU" dirty="0" smtClean="0"/>
              <a:t>Название раздела </a:t>
            </a:r>
            <a:br>
              <a:rPr lang="ru-RU" dirty="0" smtClean="0"/>
            </a:br>
            <a:r>
              <a:rPr lang="ru-RU" dirty="0" smtClean="0"/>
              <a:t>презентации</a:t>
            </a:r>
            <a:br>
              <a:rPr lang="ru-RU" dirty="0" smtClean="0"/>
            </a:br>
            <a:r>
              <a:rPr lang="ru-RU" dirty="0" smtClean="0"/>
              <a:t>шрифт </a:t>
            </a:r>
            <a:r>
              <a:rPr lang="ru-RU" dirty="0" err="1" smtClean="0"/>
              <a:t>Arial</a:t>
            </a:r>
            <a:r>
              <a:rPr lang="ru-RU" dirty="0" smtClean="0"/>
              <a:t>, 24 пт.</a:t>
            </a:r>
          </a:p>
        </p:txBody>
      </p:sp>
      <p:sp>
        <p:nvSpPr>
          <p:cNvPr id="9" name="Подзаголовок 2"/>
          <p:cNvSpPr txBox="1">
            <a:spLocks/>
          </p:cNvSpPr>
          <p:nvPr userDrawn="1"/>
        </p:nvSpPr>
        <p:spPr>
          <a:xfrm>
            <a:off x="2843808" y="5661248"/>
            <a:ext cx="3528392" cy="5162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Tx/>
              <a:buSzPct val="80000"/>
              <a:buFont typeface="Arial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00" dirty="0" smtClean="0">
                <a:solidFill>
                  <a:prstClr val="black"/>
                </a:solidFill>
              </a:rPr>
              <a:t>Акционерное общество «Российский Банк поддержки малого и среднего предпринимательства»</a:t>
            </a:r>
            <a:endParaRPr lang="ru-RU" sz="1000" dirty="0">
              <a:solidFill>
                <a:prstClr val="black"/>
              </a:solidFill>
            </a:endParaRP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3CEAB-AAF5-4F6C-9340-3CF11578FDA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876256" y="6381340"/>
            <a:ext cx="2133600" cy="365125"/>
          </a:xfrm>
        </p:spPr>
        <p:txBody>
          <a:bodyPr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0C3E1D0-B99E-411B-BCE4-D3E6DB7EA499}" type="slidenum">
              <a:rPr lang="ru-RU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4" hasCustomPrompt="1"/>
          </p:nvPr>
        </p:nvSpPr>
        <p:spPr>
          <a:xfrm>
            <a:off x="2843808" y="1484784"/>
            <a:ext cx="2303462" cy="431800"/>
          </a:xfrm>
        </p:spPr>
        <p:txBody>
          <a:bodyPr/>
          <a:lstStyle>
            <a:lvl1pPr>
              <a:defRPr sz="1400"/>
            </a:lvl1pPr>
          </a:lstStyle>
          <a:p>
            <a:r>
              <a:rPr lang="ru-RU" sz="1000" dirty="0" smtClean="0">
                <a:solidFill>
                  <a:schemeClr val="tx1"/>
                </a:solidFill>
              </a:rPr>
              <a:t>Заголовок презентации 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шрифт </a:t>
            </a:r>
            <a:r>
              <a:rPr lang="ru-RU" sz="1000" dirty="0" err="1" smtClean="0">
                <a:solidFill>
                  <a:schemeClr val="tx1"/>
                </a:solidFill>
              </a:rPr>
              <a:t>Arial</a:t>
            </a:r>
            <a:r>
              <a:rPr lang="ru-RU" sz="1000" dirty="0" smtClean="0">
                <a:solidFill>
                  <a:schemeClr val="tx1"/>
                </a:solidFill>
              </a:rPr>
              <a:t> 10 пт.</a:t>
            </a:r>
            <a:endParaRPr lang="ru-RU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143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Слайд-разделитель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683568" y="2204864"/>
            <a:ext cx="3528392" cy="2304256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Слайд-разделитель </a:t>
            </a:r>
            <a:br>
              <a:rPr lang="ru-RU" dirty="0" smtClean="0"/>
            </a:br>
            <a:r>
              <a:rPr lang="ru-RU" dirty="0" smtClean="0"/>
              <a:t>Название раздела </a:t>
            </a:r>
            <a:br>
              <a:rPr lang="ru-RU" dirty="0" smtClean="0"/>
            </a:br>
            <a:r>
              <a:rPr lang="ru-RU" dirty="0" smtClean="0"/>
              <a:t>презентации</a:t>
            </a:r>
            <a:br>
              <a:rPr lang="ru-RU" dirty="0" smtClean="0"/>
            </a:br>
            <a:r>
              <a:rPr lang="ru-RU" dirty="0" smtClean="0"/>
              <a:t>шрифт </a:t>
            </a:r>
            <a:r>
              <a:rPr lang="ru-RU" dirty="0" err="1" smtClean="0"/>
              <a:t>Arial</a:t>
            </a:r>
            <a:r>
              <a:rPr lang="ru-RU" dirty="0" smtClean="0"/>
              <a:t>, 24 пт.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66192" y="6309327"/>
            <a:ext cx="2133600" cy="365125"/>
          </a:xfrm>
        </p:spPr>
        <p:txBody>
          <a:bodyPr/>
          <a:lstStyle/>
          <a:p>
            <a:fld id="{D9AF66D5-8536-4C51-866F-BE9D7ED223F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876256" y="6381340"/>
            <a:ext cx="21336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0C3E1D0-B99E-411B-BCE4-D3E6DB7EA49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3021" y="5015831"/>
            <a:ext cx="3590921" cy="1005458"/>
          </a:xfrm>
          <a:prstGeom prst="rect">
            <a:avLst/>
          </a:prstGeom>
        </p:spPr>
      </p:pic>
      <p:sp>
        <p:nvSpPr>
          <p:cNvPr id="13" name="Текст 11"/>
          <p:cNvSpPr>
            <a:spLocks noGrp="1"/>
          </p:cNvSpPr>
          <p:nvPr>
            <p:ph type="body" sz="quarter" idx="14" hasCustomPrompt="1"/>
          </p:nvPr>
        </p:nvSpPr>
        <p:spPr>
          <a:xfrm>
            <a:off x="683568" y="1484784"/>
            <a:ext cx="2303462" cy="431800"/>
          </a:xfrm>
        </p:spPr>
        <p:txBody>
          <a:bodyPr/>
          <a:lstStyle>
            <a:lvl1pPr>
              <a:defRPr sz="1400"/>
            </a:lvl1pPr>
          </a:lstStyle>
          <a:p>
            <a:r>
              <a:rPr lang="ru-RU" sz="1000" dirty="0" smtClean="0">
                <a:solidFill>
                  <a:schemeClr val="tx1"/>
                </a:solidFill>
              </a:rPr>
              <a:t>Заголовок презентации 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шрифт </a:t>
            </a:r>
            <a:r>
              <a:rPr lang="ru-RU" sz="1000" dirty="0" err="1" smtClean="0">
                <a:solidFill>
                  <a:schemeClr val="tx1"/>
                </a:solidFill>
              </a:rPr>
              <a:t>Arial</a:t>
            </a:r>
            <a:r>
              <a:rPr lang="ru-RU" sz="1000" dirty="0" smtClean="0">
                <a:solidFill>
                  <a:schemeClr val="tx1"/>
                </a:solidFill>
              </a:rPr>
              <a:t> 10 пт.</a:t>
            </a:r>
            <a:endParaRPr lang="ru-RU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748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Слайд-разделитель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707905" y="2204864"/>
            <a:ext cx="3528392" cy="2304256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Слайд-разделитель </a:t>
            </a:r>
            <a:br>
              <a:rPr lang="ru-RU" dirty="0" smtClean="0"/>
            </a:br>
            <a:r>
              <a:rPr lang="ru-RU" dirty="0" smtClean="0"/>
              <a:t>Название раздела </a:t>
            </a:r>
            <a:br>
              <a:rPr lang="ru-RU" dirty="0" smtClean="0"/>
            </a:br>
            <a:r>
              <a:rPr lang="ru-RU" dirty="0" smtClean="0"/>
              <a:t>презентации</a:t>
            </a:r>
            <a:br>
              <a:rPr lang="ru-RU" dirty="0" smtClean="0"/>
            </a:br>
            <a:r>
              <a:rPr lang="ru-RU" dirty="0" smtClean="0"/>
              <a:t>шрифт </a:t>
            </a:r>
            <a:r>
              <a:rPr lang="ru-RU" dirty="0" err="1" smtClean="0"/>
              <a:t>Arial</a:t>
            </a:r>
            <a:r>
              <a:rPr lang="ru-RU" dirty="0" smtClean="0"/>
              <a:t>, 24 пт.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3725669" y="5296135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C12BE12-2650-4A11-9084-7D92C3BEA8E5}" type="datetime1">
              <a:rPr lang="ru-RU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11.08.2021</a:t>
            </a:fld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876256" y="6381340"/>
            <a:ext cx="2133600" cy="365125"/>
          </a:xfrm>
        </p:spPr>
        <p:txBody>
          <a:bodyPr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0C3E1D0-B99E-411B-BCE4-D3E6DB7EA499}" type="slidenum">
              <a:rPr lang="ru-RU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Подзаголовок 2"/>
          <p:cNvSpPr txBox="1">
            <a:spLocks/>
          </p:cNvSpPr>
          <p:nvPr userDrawn="1"/>
        </p:nvSpPr>
        <p:spPr>
          <a:xfrm>
            <a:off x="3707905" y="6309320"/>
            <a:ext cx="3528392" cy="5162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Tx/>
              <a:buSzPct val="80000"/>
              <a:buFont typeface="Arial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00" dirty="0" smtClean="0">
                <a:solidFill>
                  <a:prstClr val="black"/>
                </a:solidFill>
              </a:rPr>
              <a:t>Акционерное общество «Российский Банк поддержки малого и среднего предпринимательства»</a:t>
            </a:r>
            <a:endParaRPr lang="ru-RU" sz="1000" dirty="0">
              <a:solidFill>
                <a:prstClr val="black"/>
              </a:solidFill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4" hasCustomPrompt="1"/>
          </p:nvPr>
        </p:nvSpPr>
        <p:spPr>
          <a:xfrm>
            <a:off x="3707905" y="1556792"/>
            <a:ext cx="2303462" cy="431800"/>
          </a:xfrm>
        </p:spPr>
        <p:txBody>
          <a:bodyPr/>
          <a:lstStyle>
            <a:lvl1pPr>
              <a:defRPr sz="1400"/>
            </a:lvl1pPr>
          </a:lstStyle>
          <a:p>
            <a:r>
              <a:rPr lang="ru-RU" sz="1000" dirty="0" smtClean="0">
                <a:solidFill>
                  <a:schemeClr val="tx1"/>
                </a:solidFill>
              </a:rPr>
              <a:t>Заголовок презентации 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шрифт </a:t>
            </a:r>
            <a:r>
              <a:rPr lang="ru-RU" sz="1000" dirty="0" err="1" smtClean="0">
                <a:solidFill>
                  <a:schemeClr val="tx1"/>
                </a:solidFill>
              </a:rPr>
              <a:t>Arial</a:t>
            </a:r>
            <a:r>
              <a:rPr lang="ru-RU" sz="1000" dirty="0" smtClean="0">
                <a:solidFill>
                  <a:schemeClr val="tx1"/>
                </a:solidFill>
              </a:rPr>
              <a:t> 10 пт.</a:t>
            </a:r>
            <a:endParaRPr lang="ru-RU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916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вой смарт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7200" y="548680"/>
            <a:ext cx="7715200" cy="868958"/>
          </a:xfrm>
        </p:spPr>
        <p:txBody>
          <a:bodyPr anchor="t">
            <a:noAutofit/>
          </a:bodyPr>
          <a:lstStyle>
            <a:lvl1pPr>
              <a:defRPr>
                <a:solidFill>
                  <a:srgbClr val="0072BC"/>
                </a:solidFill>
              </a:defRPr>
            </a:lvl1pPr>
          </a:lstStyle>
          <a:p>
            <a:r>
              <a:rPr lang="ru-RU" dirty="0" smtClean="0"/>
              <a:t>Возможные стили презентации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57200" y="1412776"/>
            <a:ext cx="7715200" cy="792088"/>
          </a:xfrm>
        </p:spPr>
        <p:txBody>
          <a:bodyPr/>
          <a:lstStyle>
            <a:lvl1pPr marL="0" indent="0">
              <a:buFont typeface="Arial" pitchFamily="34" charset="0"/>
              <a:buNone/>
              <a:defRPr sz="1400" baseline="0"/>
            </a:lvl1pPr>
            <a:lvl2pPr marL="742199" indent="-285462">
              <a:buFont typeface="Arial" pitchFamily="34" charset="0"/>
              <a:buChar char="►"/>
              <a:defRPr sz="1400" baseline="0"/>
            </a:lvl2pPr>
            <a:lvl3pPr>
              <a:defRPr baseline="0"/>
            </a:lvl3pPr>
            <a:lvl4pPr>
              <a:defRPr baseline="0"/>
            </a:lvl4pPr>
            <a:lvl5pPr>
              <a:defRPr/>
            </a:lvl5pPr>
            <a:lvl6pPr marL="2283682" indent="0">
              <a:buNone/>
              <a:defRPr/>
            </a:lvl6pPr>
          </a:lstStyle>
          <a:p>
            <a:pPr lvl="0"/>
            <a:r>
              <a:rPr lang="ru-RU" dirty="0" smtClean="0"/>
              <a:t>Текст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98641" y="6356357"/>
            <a:ext cx="2133600" cy="365125"/>
          </a:xfrm>
        </p:spPr>
        <p:txBody>
          <a:bodyPr/>
          <a:lstStyle/>
          <a:p>
            <a:fld id="{B37490BD-E516-46F4-9E44-85F5CDF39F9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876256" y="6381340"/>
            <a:ext cx="2133600" cy="365125"/>
          </a:xfrm>
        </p:spPr>
        <p:txBody>
          <a:bodyPr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0C3E1D0-B99E-411B-BCE4-D3E6DB7EA499}" type="slidenum">
              <a:rPr lang="ru-RU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" name="Подзаголовок 2"/>
          <p:cNvSpPr txBox="1">
            <a:spLocks/>
          </p:cNvSpPr>
          <p:nvPr userDrawn="1"/>
        </p:nvSpPr>
        <p:spPr>
          <a:xfrm>
            <a:off x="496276" y="6369124"/>
            <a:ext cx="3528392" cy="5162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Tx/>
              <a:buSzPct val="80000"/>
              <a:buFont typeface="Arial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00" dirty="0" smtClean="0">
                <a:solidFill>
                  <a:prstClr val="black"/>
                </a:solidFill>
              </a:rPr>
              <a:t>Акционерное общество «Российский Банк поддержки малого и среднего предпринимательства»</a:t>
            </a:r>
            <a:endParaRPr lang="ru-RU" sz="1000" dirty="0">
              <a:solidFill>
                <a:prstClr val="black"/>
              </a:solidFill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3" hasCustomPrompt="1"/>
          </p:nvPr>
        </p:nvSpPr>
        <p:spPr>
          <a:xfrm>
            <a:off x="457200" y="260648"/>
            <a:ext cx="7715200" cy="288032"/>
          </a:xfrm>
        </p:spPr>
        <p:txBody>
          <a:bodyPr/>
          <a:lstStyle>
            <a:lvl1pPr>
              <a:defRPr sz="1400"/>
            </a:lvl1pPr>
          </a:lstStyle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Название раздела, </a:t>
            </a:r>
            <a:r>
              <a:rPr lang="ru-RU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Arial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10 пт.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552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вой смарт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7200" y="548680"/>
            <a:ext cx="7715200" cy="868958"/>
          </a:xfrm>
        </p:spPr>
        <p:txBody>
          <a:bodyPr anchor="t">
            <a:noAutofit/>
          </a:bodyPr>
          <a:lstStyle>
            <a:lvl1pPr>
              <a:defRPr>
                <a:solidFill>
                  <a:srgbClr val="0072BC"/>
                </a:solidFill>
              </a:defRPr>
            </a:lvl1pPr>
          </a:lstStyle>
          <a:p>
            <a:r>
              <a:rPr lang="ru-RU" dirty="0" smtClean="0"/>
              <a:t>Возможные стили презентации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57201" y="1412777"/>
            <a:ext cx="3394720" cy="4536504"/>
          </a:xfrm>
        </p:spPr>
        <p:txBody>
          <a:bodyPr/>
          <a:lstStyle>
            <a:lvl1pPr marL="0" indent="0">
              <a:buFont typeface="Arial" pitchFamily="34" charset="0"/>
              <a:buNone/>
              <a:defRPr sz="1400" baseline="0"/>
            </a:lvl1pPr>
            <a:lvl2pPr marL="742199" indent="-285462">
              <a:buFont typeface="Arial" pitchFamily="34" charset="0"/>
              <a:buChar char="►"/>
              <a:defRPr sz="1400" baseline="0"/>
            </a:lvl2pPr>
            <a:lvl3pPr>
              <a:defRPr baseline="0"/>
            </a:lvl3pPr>
            <a:lvl4pPr>
              <a:defRPr baseline="0"/>
            </a:lvl4pPr>
            <a:lvl5pPr>
              <a:defRPr/>
            </a:lvl5pPr>
            <a:lvl6pPr marL="2283682" indent="0">
              <a:buNone/>
              <a:defRPr/>
            </a:lvl6pPr>
          </a:lstStyle>
          <a:p>
            <a:pPr lvl="0"/>
            <a:r>
              <a:rPr lang="ru-RU" dirty="0" smtClean="0"/>
              <a:t>Текст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98641" y="6356357"/>
            <a:ext cx="2133600" cy="365125"/>
          </a:xfrm>
        </p:spPr>
        <p:txBody>
          <a:bodyPr/>
          <a:lstStyle/>
          <a:p>
            <a:fld id="{7BC44F94-8681-40F6-A9F1-E6A393A20FB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876256" y="6381340"/>
            <a:ext cx="2133600" cy="365125"/>
          </a:xfrm>
        </p:spPr>
        <p:txBody>
          <a:bodyPr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0C3E1D0-B99E-411B-BCE4-D3E6DB7EA499}" type="slidenum">
              <a:rPr lang="ru-RU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" name="Подзаголовок 2"/>
          <p:cNvSpPr txBox="1">
            <a:spLocks/>
          </p:cNvSpPr>
          <p:nvPr userDrawn="1"/>
        </p:nvSpPr>
        <p:spPr>
          <a:xfrm>
            <a:off x="496276" y="6369124"/>
            <a:ext cx="3528392" cy="5162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Tx/>
              <a:buSzPct val="80000"/>
              <a:buFont typeface="Arial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00" dirty="0" smtClean="0">
                <a:solidFill>
                  <a:prstClr val="black"/>
                </a:solidFill>
              </a:rPr>
              <a:t>Акционерное общество «Российский Банк поддержки малого и среднего предпринимательства»</a:t>
            </a:r>
            <a:endParaRPr lang="ru-RU" sz="1000" dirty="0">
              <a:solidFill>
                <a:prstClr val="black"/>
              </a:solidFill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3" hasCustomPrompt="1"/>
          </p:nvPr>
        </p:nvSpPr>
        <p:spPr>
          <a:xfrm>
            <a:off x="457200" y="260648"/>
            <a:ext cx="7715200" cy="288032"/>
          </a:xfrm>
        </p:spPr>
        <p:txBody>
          <a:bodyPr/>
          <a:lstStyle>
            <a:lvl1pPr>
              <a:defRPr sz="1400"/>
            </a:lvl1pPr>
          </a:lstStyle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Название раздела, </a:t>
            </a:r>
            <a:r>
              <a:rPr lang="ru-RU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Arial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10 пт.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9928" y="1052736"/>
            <a:ext cx="4779603" cy="5157192"/>
          </a:xfrm>
          <a:prstGeom prst="rect">
            <a:avLst/>
          </a:prstGeom>
        </p:spPr>
      </p:pic>
      <p:sp>
        <p:nvSpPr>
          <p:cNvPr id="9" name="Полилиния 8"/>
          <p:cNvSpPr/>
          <p:nvPr userDrawn="1"/>
        </p:nvSpPr>
        <p:spPr>
          <a:xfrm>
            <a:off x="4479011" y="1890805"/>
            <a:ext cx="3773837" cy="3525865"/>
          </a:xfrm>
          <a:custGeom>
            <a:avLst/>
            <a:gdLst>
              <a:gd name="connsiteX0" fmla="*/ 15498 w 3773837"/>
              <a:gd name="connsiteY0" fmla="*/ 0 h 3525865"/>
              <a:gd name="connsiteX1" fmla="*/ 3332136 w 3773837"/>
              <a:gd name="connsiteY1" fmla="*/ 0 h 3525865"/>
              <a:gd name="connsiteX2" fmla="*/ 3773837 w 3773837"/>
              <a:gd name="connsiteY2" fmla="*/ 1751309 h 3525865"/>
              <a:gd name="connsiteX3" fmla="*/ 3363132 w 3773837"/>
              <a:gd name="connsiteY3" fmla="*/ 3525865 h 3525865"/>
              <a:gd name="connsiteX4" fmla="*/ 0 w 3773837"/>
              <a:gd name="connsiteY4" fmla="*/ 3525865 h 3525865"/>
              <a:gd name="connsiteX5" fmla="*/ 418454 w 3773837"/>
              <a:gd name="connsiteY5" fmla="*/ 1720312 h 3525865"/>
              <a:gd name="connsiteX6" fmla="*/ 15498 w 3773837"/>
              <a:gd name="connsiteY6" fmla="*/ 0 h 3525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73837" h="3525865">
                <a:moveTo>
                  <a:pt x="15498" y="0"/>
                </a:moveTo>
                <a:lnTo>
                  <a:pt x="3332136" y="0"/>
                </a:lnTo>
                <a:lnTo>
                  <a:pt x="3773837" y="1751309"/>
                </a:lnTo>
                <a:lnTo>
                  <a:pt x="3363132" y="3525865"/>
                </a:lnTo>
                <a:lnTo>
                  <a:pt x="0" y="3525865"/>
                </a:lnTo>
                <a:lnTo>
                  <a:pt x="418454" y="1720312"/>
                </a:lnTo>
                <a:lnTo>
                  <a:pt x="15498" y="0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defTabSz="913473"/>
            <a:r>
              <a: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Текст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887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вой смарт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7200" y="548680"/>
            <a:ext cx="7715200" cy="868958"/>
          </a:xfrm>
        </p:spPr>
        <p:txBody>
          <a:bodyPr anchor="t">
            <a:noAutofit/>
          </a:bodyPr>
          <a:lstStyle>
            <a:lvl1pPr>
              <a:defRPr>
                <a:solidFill>
                  <a:srgbClr val="0072BC"/>
                </a:solidFill>
              </a:defRPr>
            </a:lvl1pPr>
          </a:lstStyle>
          <a:p>
            <a:r>
              <a:rPr lang="ru-RU" dirty="0" smtClean="0"/>
              <a:t>Возможные стили презентации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98641" y="6356357"/>
            <a:ext cx="2133600" cy="365125"/>
          </a:xfrm>
        </p:spPr>
        <p:txBody>
          <a:bodyPr/>
          <a:lstStyle/>
          <a:p>
            <a:fld id="{D93B1770-B1E1-4C31-BCD5-7B7FB95D41A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876256" y="6381340"/>
            <a:ext cx="2133600" cy="365125"/>
          </a:xfrm>
        </p:spPr>
        <p:txBody>
          <a:bodyPr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0C3E1D0-B99E-411B-BCE4-D3E6DB7EA499}" type="slidenum">
              <a:rPr lang="ru-RU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" name="Подзаголовок 2"/>
          <p:cNvSpPr txBox="1">
            <a:spLocks/>
          </p:cNvSpPr>
          <p:nvPr userDrawn="1"/>
        </p:nvSpPr>
        <p:spPr>
          <a:xfrm>
            <a:off x="496276" y="6369124"/>
            <a:ext cx="3528392" cy="5162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Tx/>
              <a:buSzPct val="80000"/>
              <a:buFont typeface="Arial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00" dirty="0" smtClean="0">
                <a:solidFill>
                  <a:prstClr val="black"/>
                </a:solidFill>
              </a:rPr>
              <a:t>Акционерное общество «Российский Банк поддержки малого и среднего предпринимательства»</a:t>
            </a:r>
            <a:endParaRPr lang="ru-RU" sz="1000" dirty="0">
              <a:solidFill>
                <a:prstClr val="black"/>
              </a:solidFill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3" hasCustomPrompt="1"/>
          </p:nvPr>
        </p:nvSpPr>
        <p:spPr>
          <a:xfrm>
            <a:off x="457200" y="260648"/>
            <a:ext cx="7715200" cy="288032"/>
          </a:xfrm>
        </p:spPr>
        <p:txBody>
          <a:bodyPr/>
          <a:lstStyle>
            <a:lvl1pPr>
              <a:defRPr sz="1400"/>
            </a:lvl1pPr>
          </a:lstStyle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Название раздела, </a:t>
            </a:r>
            <a:r>
              <a:rPr lang="ru-RU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Arial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10 пт.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9928" y="1052736"/>
            <a:ext cx="4779603" cy="5157192"/>
          </a:xfrm>
          <a:prstGeom prst="rect">
            <a:avLst/>
          </a:prstGeom>
        </p:spPr>
      </p:pic>
      <p:sp>
        <p:nvSpPr>
          <p:cNvPr id="14" name="Объект 13"/>
          <p:cNvSpPr>
            <a:spLocks noGrp="1"/>
          </p:cNvSpPr>
          <p:nvPr>
            <p:ph sz="quarter" idx="14" hasCustomPrompt="1"/>
          </p:nvPr>
        </p:nvSpPr>
        <p:spPr>
          <a:xfrm>
            <a:off x="4787917" y="1844675"/>
            <a:ext cx="3097213" cy="3600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16" name="Таблица 15"/>
          <p:cNvSpPr>
            <a:spLocks noGrp="1"/>
          </p:cNvSpPr>
          <p:nvPr>
            <p:ph type="tbl" sz="quarter" idx="15"/>
          </p:nvPr>
        </p:nvSpPr>
        <p:spPr>
          <a:xfrm>
            <a:off x="496889" y="1412875"/>
            <a:ext cx="3427412" cy="446405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9757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F57-D093-4DAE-BD96-8F9DB750D69B}" type="datetimeFigureOut">
              <a:rPr lang="zh-CN" altLang="en-US" smtClean="0"/>
              <a:t>2021/8/11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2AF4-1282-45B3-92EA-7114EA10F3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75595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 фотографие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7200" y="548680"/>
            <a:ext cx="7715200" cy="868958"/>
          </a:xfrm>
        </p:spPr>
        <p:txBody>
          <a:bodyPr anchor="t">
            <a:noAutofit/>
          </a:bodyPr>
          <a:lstStyle>
            <a:lvl1pPr>
              <a:defRPr>
                <a:solidFill>
                  <a:srgbClr val="0072BC"/>
                </a:solidFill>
              </a:defRPr>
            </a:lvl1pPr>
          </a:lstStyle>
          <a:p>
            <a:r>
              <a:rPr lang="ru-RU" dirty="0" smtClean="0"/>
              <a:t>Возможные стили презентации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283968" y="1556798"/>
            <a:ext cx="3888432" cy="4536503"/>
          </a:xfrm>
        </p:spPr>
        <p:txBody>
          <a:bodyPr/>
          <a:lstStyle>
            <a:lvl1pPr marL="0" indent="0">
              <a:buFont typeface="Arial" pitchFamily="34" charset="0"/>
              <a:buNone/>
              <a:defRPr sz="1400" baseline="0"/>
            </a:lvl1pPr>
            <a:lvl2pPr marL="742199" indent="-285462">
              <a:buFont typeface="Arial" pitchFamily="34" charset="0"/>
              <a:buChar char="►"/>
              <a:defRPr sz="1400" baseline="0"/>
            </a:lvl2pPr>
            <a:lvl3pPr>
              <a:defRPr baseline="0"/>
            </a:lvl3pPr>
            <a:lvl4pPr>
              <a:defRPr baseline="0"/>
            </a:lvl4pPr>
            <a:lvl5pPr>
              <a:defRPr/>
            </a:lvl5pPr>
            <a:lvl6pPr marL="2283682" indent="0">
              <a:buNone/>
              <a:defRPr/>
            </a:lvl6pPr>
          </a:lstStyle>
          <a:p>
            <a:pPr lvl="0"/>
            <a:r>
              <a:rPr lang="ru-RU" dirty="0" smtClean="0"/>
              <a:t>Текст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98641" y="6356357"/>
            <a:ext cx="2133600" cy="365125"/>
          </a:xfrm>
        </p:spPr>
        <p:txBody>
          <a:bodyPr/>
          <a:lstStyle/>
          <a:p>
            <a:fld id="{0E1D1BF1-FDB4-4B4F-BC70-1C65824AEE6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876256" y="6381340"/>
            <a:ext cx="2133600" cy="365125"/>
          </a:xfrm>
        </p:spPr>
        <p:txBody>
          <a:bodyPr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0C3E1D0-B99E-411B-BCE4-D3E6DB7EA499}" type="slidenum">
              <a:rPr lang="ru-RU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" name="Подзаголовок 2"/>
          <p:cNvSpPr txBox="1">
            <a:spLocks/>
          </p:cNvSpPr>
          <p:nvPr userDrawn="1"/>
        </p:nvSpPr>
        <p:spPr>
          <a:xfrm>
            <a:off x="496276" y="6369124"/>
            <a:ext cx="3528392" cy="5162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Tx/>
              <a:buSzPct val="80000"/>
              <a:buFont typeface="Arial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00" dirty="0" smtClean="0">
                <a:solidFill>
                  <a:prstClr val="black"/>
                </a:solidFill>
              </a:rPr>
              <a:t>Акционерное общество «Российский Банк поддержки малого и среднего предпринимательства»</a:t>
            </a:r>
            <a:endParaRPr lang="ru-RU" sz="1000" dirty="0">
              <a:solidFill>
                <a:prstClr val="black"/>
              </a:solidFill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3" hasCustomPrompt="1"/>
          </p:nvPr>
        </p:nvSpPr>
        <p:spPr>
          <a:xfrm>
            <a:off x="457200" y="260648"/>
            <a:ext cx="7715200" cy="288032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Название раздела, </a:t>
            </a:r>
            <a:r>
              <a:rPr lang="ru-RU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Arial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10 пт.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4"/>
          </p:nvPr>
        </p:nvSpPr>
        <p:spPr>
          <a:xfrm>
            <a:off x="496889" y="1557339"/>
            <a:ext cx="3600450" cy="360045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944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7200" y="548680"/>
            <a:ext cx="7715200" cy="868958"/>
          </a:xfrm>
        </p:spPr>
        <p:txBody>
          <a:bodyPr anchor="t">
            <a:noAutofit/>
          </a:bodyPr>
          <a:lstStyle>
            <a:lvl1pPr>
              <a:defRPr>
                <a:solidFill>
                  <a:srgbClr val="0072BC"/>
                </a:solidFill>
              </a:defRPr>
            </a:lvl1pPr>
          </a:lstStyle>
          <a:p>
            <a:r>
              <a:rPr lang="ru-RU" dirty="0" smtClean="0"/>
              <a:t>Возможные стили презентации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98641" y="6356357"/>
            <a:ext cx="2133600" cy="365125"/>
          </a:xfrm>
        </p:spPr>
        <p:txBody>
          <a:bodyPr/>
          <a:lstStyle/>
          <a:p>
            <a:fld id="{79A859F1-F4AA-4465-9320-226E3A07E43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876256" y="6381340"/>
            <a:ext cx="2133600" cy="365125"/>
          </a:xfrm>
        </p:spPr>
        <p:txBody>
          <a:bodyPr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0C3E1D0-B99E-411B-BCE4-D3E6DB7EA499}" type="slidenum">
              <a:rPr lang="ru-RU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" name="Подзаголовок 2"/>
          <p:cNvSpPr txBox="1">
            <a:spLocks/>
          </p:cNvSpPr>
          <p:nvPr userDrawn="1"/>
        </p:nvSpPr>
        <p:spPr>
          <a:xfrm>
            <a:off x="496276" y="6369124"/>
            <a:ext cx="3528392" cy="5162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Tx/>
              <a:buSzPct val="80000"/>
              <a:buFont typeface="Arial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00" dirty="0" smtClean="0">
                <a:solidFill>
                  <a:prstClr val="black"/>
                </a:solidFill>
              </a:rPr>
              <a:t>Акционерное общество «Российский Банк поддержки малого и среднего предпринимательства»</a:t>
            </a:r>
            <a:endParaRPr lang="ru-RU" sz="1000" dirty="0">
              <a:solidFill>
                <a:prstClr val="black"/>
              </a:solidFill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3" hasCustomPrompt="1"/>
          </p:nvPr>
        </p:nvSpPr>
        <p:spPr>
          <a:xfrm>
            <a:off x="457200" y="260648"/>
            <a:ext cx="7715200" cy="288032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Название раздела, </a:t>
            </a:r>
            <a:r>
              <a:rPr lang="ru-RU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Arial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10 пт.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124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март-объект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7200" y="548680"/>
            <a:ext cx="7715200" cy="868958"/>
          </a:xfrm>
        </p:spPr>
        <p:txBody>
          <a:bodyPr anchor="t">
            <a:noAutofit/>
          </a:bodyPr>
          <a:lstStyle>
            <a:lvl1pPr>
              <a:defRPr>
                <a:solidFill>
                  <a:srgbClr val="0072BC"/>
                </a:solidFill>
              </a:defRPr>
            </a:lvl1pPr>
          </a:lstStyle>
          <a:p>
            <a:r>
              <a:rPr lang="ru-RU" dirty="0" smtClean="0"/>
              <a:t>Возможные стили презентации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98641" y="6356357"/>
            <a:ext cx="2133600" cy="365125"/>
          </a:xfrm>
        </p:spPr>
        <p:txBody>
          <a:bodyPr/>
          <a:lstStyle/>
          <a:p>
            <a:fld id="{9445C8E1-9977-494A-BEAE-B1D26E29F9F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876256" y="6381340"/>
            <a:ext cx="2133600" cy="365125"/>
          </a:xfrm>
        </p:spPr>
        <p:txBody>
          <a:bodyPr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0C3E1D0-B99E-411B-BCE4-D3E6DB7EA499}" type="slidenum">
              <a:rPr lang="ru-RU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" name="Подзаголовок 2"/>
          <p:cNvSpPr txBox="1">
            <a:spLocks/>
          </p:cNvSpPr>
          <p:nvPr userDrawn="1"/>
        </p:nvSpPr>
        <p:spPr>
          <a:xfrm>
            <a:off x="496276" y="6369124"/>
            <a:ext cx="3528392" cy="5162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Tx/>
              <a:buSzPct val="80000"/>
              <a:buFont typeface="Arial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00" dirty="0" smtClean="0">
                <a:solidFill>
                  <a:prstClr val="black"/>
                </a:solidFill>
              </a:rPr>
              <a:t>Акционерное общество «Российский Банк поддержки малого и среднего предпринимательства»</a:t>
            </a:r>
            <a:endParaRPr lang="ru-RU" sz="1000" dirty="0">
              <a:solidFill>
                <a:prstClr val="black"/>
              </a:solidFill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3" hasCustomPrompt="1"/>
          </p:nvPr>
        </p:nvSpPr>
        <p:spPr>
          <a:xfrm>
            <a:off x="457200" y="260648"/>
            <a:ext cx="7715200" cy="288032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Название раздела, </a:t>
            </a:r>
            <a:r>
              <a:rPr lang="ru-RU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Arial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10 пт.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Рисунок SmartArt 4"/>
          <p:cNvSpPr>
            <a:spLocks noGrp="1"/>
          </p:cNvSpPr>
          <p:nvPr>
            <p:ph type="dgm" sz="quarter" idx="14"/>
          </p:nvPr>
        </p:nvSpPr>
        <p:spPr>
          <a:xfrm>
            <a:off x="467544" y="1412882"/>
            <a:ext cx="7704906" cy="4752975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053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а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7200" y="548680"/>
            <a:ext cx="7715200" cy="868958"/>
          </a:xfrm>
        </p:spPr>
        <p:txBody>
          <a:bodyPr anchor="t">
            <a:noAutofit/>
          </a:bodyPr>
          <a:lstStyle>
            <a:lvl1pPr>
              <a:defRPr>
                <a:solidFill>
                  <a:srgbClr val="0072BC"/>
                </a:solidFill>
              </a:defRPr>
            </a:lvl1pPr>
          </a:lstStyle>
          <a:p>
            <a:r>
              <a:rPr lang="ru-RU" dirty="0" smtClean="0"/>
              <a:t>Возможные стили презентации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98641" y="6356357"/>
            <a:ext cx="2133600" cy="365125"/>
          </a:xfrm>
        </p:spPr>
        <p:txBody>
          <a:bodyPr/>
          <a:lstStyle/>
          <a:p>
            <a:fld id="{1F77CC78-20AB-4BB5-B5E7-EE41B5C9A6F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876256" y="6381340"/>
            <a:ext cx="2133600" cy="365125"/>
          </a:xfrm>
        </p:spPr>
        <p:txBody>
          <a:bodyPr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0C3E1D0-B99E-411B-BCE4-D3E6DB7EA499}" type="slidenum">
              <a:rPr lang="ru-RU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" name="Подзаголовок 2"/>
          <p:cNvSpPr txBox="1">
            <a:spLocks/>
          </p:cNvSpPr>
          <p:nvPr userDrawn="1"/>
        </p:nvSpPr>
        <p:spPr>
          <a:xfrm>
            <a:off x="496276" y="6369124"/>
            <a:ext cx="3528392" cy="5162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Tx/>
              <a:buSzPct val="80000"/>
              <a:buFont typeface="Arial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00" dirty="0" smtClean="0">
                <a:solidFill>
                  <a:prstClr val="black"/>
                </a:solidFill>
              </a:rPr>
              <a:t>Акционерное общество «Российский Банк поддержки малого и среднего предпринимательства»</a:t>
            </a:r>
            <a:endParaRPr lang="ru-RU" sz="1000" dirty="0">
              <a:solidFill>
                <a:prstClr val="black"/>
              </a:solidFill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3" hasCustomPrompt="1"/>
          </p:nvPr>
        </p:nvSpPr>
        <p:spPr>
          <a:xfrm>
            <a:off x="457200" y="260648"/>
            <a:ext cx="7715200" cy="288032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Название раздела, </a:t>
            </a:r>
            <a:r>
              <a:rPr lang="ru-RU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Arial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10 пт.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Диаграмма 5"/>
          <p:cNvSpPr>
            <a:spLocks noGrp="1"/>
          </p:cNvSpPr>
          <p:nvPr>
            <p:ph type="chart" sz="quarter" idx="14"/>
          </p:nvPr>
        </p:nvSpPr>
        <p:spPr>
          <a:xfrm>
            <a:off x="467544" y="1412875"/>
            <a:ext cx="7704906" cy="467995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023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7200" y="548680"/>
            <a:ext cx="7715200" cy="868958"/>
          </a:xfrm>
        </p:spPr>
        <p:txBody>
          <a:bodyPr anchor="t">
            <a:noAutofit/>
          </a:bodyPr>
          <a:lstStyle>
            <a:lvl1pPr>
              <a:defRPr>
                <a:solidFill>
                  <a:srgbClr val="0072BC"/>
                </a:solidFill>
              </a:defRPr>
            </a:lvl1pPr>
          </a:lstStyle>
          <a:p>
            <a:r>
              <a:rPr lang="ru-RU" dirty="0" smtClean="0"/>
              <a:t>Возможные стили презентации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98641" y="6356357"/>
            <a:ext cx="2133600" cy="365125"/>
          </a:xfrm>
        </p:spPr>
        <p:txBody>
          <a:bodyPr/>
          <a:lstStyle/>
          <a:p>
            <a:fld id="{C20F6B05-5B87-4A6B-89F4-20F74519CC1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11.08.2021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876256" y="6381340"/>
            <a:ext cx="2133600" cy="365125"/>
          </a:xfrm>
        </p:spPr>
        <p:txBody>
          <a:bodyPr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0C3E1D0-B99E-411B-BCE4-D3E6DB7EA499}" type="slidenum">
              <a:rPr lang="ru-RU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" name="Подзаголовок 2"/>
          <p:cNvSpPr txBox="1">
            <a:spLocks/>
          </p:cNvSpPr>
          <p:nvPr userDrawn="1"/>
        </p:nvSpPr>
        <p:spPr>
          <a:xfrm>
            <a:off x="496276" y="6369124"/>
            <a:ext cx="3528392" cy="5162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Tx/>
              <a:buSzPct val="80000"/>
              <a:buFont typeface="Arial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00" dirty="0" smtClean="0">
                <a:solidFill>
                  <a:prstClr val="black"/>
                </a:solidFill>
              </a:rPr>
              <a:t>Акционерное общество «Российский Банк поддержки малого и среднего предпринимательства»</a:t>
            </a:r>
            <a:endParaRPr lang="ru-RU" sz="1000" dirty="0">
              <a:solidFill>
                <a:prstClr val="black"/>
              </a:solidFill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3" hasCustomPrompt="1"/>
          </p:nvPr>
        </p:nvSpPr>
        <p:spPr>
          <a:xfrm>
            <a:off x="457200" y="260648"/>
            <a:ext cx="7715200" cy="288032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Название раздела, </a:t>
            </a:r>
            <a:r>
              <a:rPr lang="ru-RU" sz="1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Arial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10 пт.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Таблица 4"/>
          <p:cNvSpPr>
            <a:spLocks noGrp="1"/>
          </p:cNvSpPr>
          <p:nvPr>
            <p:ph type="tbl" sz="quarter" idx="14"/>
          </p:nvPr>
        </p:nvSpPr>
        <p:spPr>
          <a:xfrm>
            <a:off x="467544" y="1412875"/>
            <a:ext cx="7704906" cy="446405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591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Титульный слайд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436096" y="1484790"/>
            <a:ext cx="3528392" cy="1470025"/>
          </a:xfrm>
        </p:spPr>
        <p:txBody>
          <a:bodyPr lIns="0" tIns="0" rIns="0" bIns="0" anchor="t">
            <a:noAutofit/>
          </a:bodyPr>
          <a:lstStyle>
            <a:lvl1pPr algn="l"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Заголовок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презентации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шрифт </a:t>
            </a:r>
            <a:r>
              <a:rPr lang="ru-RU" dirty="0" err="1" smtClean="0"/>
              <a:t>Arial</a:t>
            </a:r>
            <a:r>
              <a:rPr lang="ru-RU" dirty="0" smtClean="0"/>
              <a:t> 2</a:t>
            </a:r>
            <a:r>
              <a:rPr lang="en-US" dirty="0" smtClean="0"/>
              <a:t>4</a:t>
            </a:r>
            <a:r>
              <a:rPr lang="ru-RU" dirty="0" smtClean="0"/>
              <a:t> пт.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5436096" y="3098831"/>
            <a:ext cx="3528392" cy="103252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Подзаголовок презентации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шрифт </a:t>
            </a:r>
            <a:r>
              <a:rPr lang="ru-RU" dirty="0" err="1" smtClean="0"/>
              <a:t>Arial</a:t>
            </a:r>
            <a:r>
              <a:rPr lang="ru-RU" dirty="0" smtClean="0"/>
              <a:t> 15 пт.</a:t>
            </a:r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8134" y="5157192"/>
            <a:ext cx="3590921" cy="1005458"/>
          </a:xfrm>
          <a:prstGeom prst="rect">
            <a:avLst/>
          </a:prstGeom>
        </p:spPr>
      </p:pic>
      <p:sp>
        <p:nvSpPr>
          <p:cNvPr id="9" name="Объект 2"/>
          <p:cNvSpPr>
            <a:spLocks noGrp="1"/>
          </p:cNvSpPr>
          <p:nvPr>
            <p:ph idx="13" hasCustomPrompt="1"/>
          </p:nvPr>
        </p:nvSpPr>
        <p:spPr>
          <a:xfrm>
            <a:off x="5442171" y="548686"/>
            <a:ext cx="2304256" cy="288032"/>
          </a:xfrm>
        </p:spPr>
        <p:txBody>
          <a:bodyPr/>
          <a:lstStyle>
            <a:lvl1pPr marL="0" marR="0" indent="0" algn="l" defTabSz="6888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/>
            </a:lvl1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ДД.ММ.ГГГГ</a:t>
            </a:r>
          </a:p>
        </p:txBody>
      </p:sp>
    </p:spTree>
    <p:extLst>
      <p:ext uri="{BB962C8B-B14F-4D97-AF65-F5344CB8AC3E}">
        <p14:creationId xmlns:p14="http://schemas.microsoft.com/office/powerpoint/2010/main" val="2068928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екстовой слайд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7200" y="548680"/>
            <a:ext cx="7715200" cy="868958"/>
          </a:xfrm>
        </p:spPr>
        <p:txBody>
          <a:bodyPr anchor="t">
            <a:noAutofit/>
          </a:bodyPr>
          <a:lstStyle>
            <a:lvl1pPr>
              <a:defRPr>
                <a:solidFill>
                  <a:srgbClr val="0072BC"/>
                </a:solidFill>
              </a:defRPr>
            </a:lvl1pPr>
          </a:lstStyle>
          <a:p>
            <a:r>
              <a:rPr lang="ru-RU" dirty="0" smtClean="0"/>
              <a:t>Название слайда, шрифт </a:t>
            </a:r>
            <a:r>
              <a:rPr lang="ru-RU" dirty="0" err="1" smtClean="0"/>
              <a:t>Arial</a:t>
            </a:r>
            <a:r>
              <a:rPr lang="ru-RU" dirty="0" smtClean="0"/>
              <a:t>, 2</a:t>
            </a:r>
            <a:r>
              <a:rPr lang="en-US" dirty="0" smtClean="0"/>
              <a:t>4</a:t>
            </a:r>
            <a:r>
              <a:rPr lang="ru-RU" dirty="0" smtClean="0"/>
              <a:t> </a:t>
            </a:r>
            <a:r>
              <a:rPr lang="ru-RU" dirty="0" err="1" smtClean="0"/>
              <a:t>пт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57200" y="1412781"/>
            <a:ext cx="7715200" cy="4680519"/>
          </a:xfrm>
        </p:spPr>
        <p:txBody>
          <a:bodyPr/>
          <a:lstStyle>
            <a:lvl1pPr>
              <a:lnSpc>
                <a:spcPct val="150000"/>
              </a:lnSpc>
              <a:spcBef>
                <a:spcPts val="1356"/>
              </a:spcBef>
              <a:defRPr/>
            </a:lvl1pPr>
          </a:lstStyle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Текст</a:t>
            </a:r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876256" y="6381340"/>
            <a:ext cx="2133600" cy="365125"/>
          </a:xfrm>
        </p:spPr>
        <p:txBody>
          <a:bodyPr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0C3E1D0-B99E-411B-BCE4-D3E6DB7EA499}" type="slidenum">
              <a:rPr lang="ru-RU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254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8612023" y="6554118"/>
            <a:ext cx="281409" cy="14424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965221" fontAlgn="base">
              <a:lnSpc>
                <a:spcPts val="1267"/>
              </a:lnSpc>
              <a:spcBef>
                <a:spcPct val="0"/>
              </a:spcBef>
              <a:spcAft>
                <a:spcPct val="0"/>
              </a:spcAft>
              <a:defRPr/>
            </a:pPr>
            <a:fld id="{21747F3F-2E8A-4EAB-A46A-01A88D87E637}" type="slidenum">
              <a:rPr lang="en-US" sz="1200" smtClean="0">
                <a:solidFill>
                  <a:prstClr val="white">
                    <a:lumMod val="50000"/>
                  </a:prstClr>
                </a:solidFill>
                <a:latin typeface="Arial" pitchFamily="34" charset="0"/>
                <a:cs typeface="Arial" pitchFamily="34" charset="0"/>
              </a:rPr>
              <a:pPr algn="r" defTabSz="965221" fontAlgn="base">
                <a:lnSpc>
                  <a:spcPts val="1267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200" dirty="0">
              <a:solidFill>
                <a:prstClr val="white">
                  <a:lumMod val="50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254995" y="120961"/>
            <a:ext cx="8638443" cy="554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722" tIns="40361" rIns="80722" bIns="40361" rtlCol="0" anchor="ctr">
            <a:noAutofit/>
          </a:bodyPr>
          <a:lstStyle>
            <a:lvl1pPr>
              <a:lnSpc>
                <a:spcPct val="100000"/>
              </a:lnSpc>
              <a:defRPr lang="en-US" sz="21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marL="0" lvl="0" defTabSz="1026832" eaLnBrk="1" fontAlgn="auto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26732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ключите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771801" y="1340774"/>
            <a:ext cx="4464496" cy="4752527"/>
          </a:xfrm>
        </p:spPr>
        <p:txBody>
          <a:bodyPr lIns="0" tIns="0" rIns="0" bIns="0" anchor="t">
            <a:noAutofit/>
          </a:bodyPr>
          <a:lstStyle>
            <a:lvl1pPr algn="l"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Заключительный 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040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F57-D093-4DAE-BD96-8F9DB750D69B}" type="datetimeFigureOut">
              <a:rPr lang="zh-CN" altLang="en-US" smtClean="0"/>
              <a:t>2021/8/11</a:t>
            </a:fld>
            <a:endParaRPr lang="zh-CN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2AF4-1282-45B3-92EA-7114EA10F3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984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F57-D093-4DAE-BD96-8F9DB750D69B}" type="datetimeFigureOut">
              <a:rPr lang="zh-CN" altLang="en-US" smtClean="0"/>
              <a:t>2021/8/11</a:t>
            </a:fld>
            <a:endParaRPr lang="zh-CN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2AF4-1282-45B3-92EA-7114EA10F3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4869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F57-D093-4DAE-BD96-8F9DB750D69B}" type="datetimeFigureOut">
              <a:rPr lang="zh-CN" altLang="en-US" smtClean="0"/>
              <a:t>2021/8/11</a:t>
            </a:fld>
            <a:endParaRPr lang="zh-CN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2AF4-1282-45B3-92EA-7114EA10F3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8992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F57-D093-4DAE-BD96-8F9DB750D69B}" type="datetimeFigureOut">
              <a:rPr lang="zh-CN" altLang="en-US" smtClean="0"/>
              <a:t>2021/8/11</a:t>
            </a:fld>
            <a:endParaRPr lang="zh-CN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2AF4-1282-45B3-92EA-7114EA10F3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2793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F57-D093-4DAE-BD96-8F9DB750D69B}" type="datetimeFigureOut">
              <a:rPr lang="zh-CN" altLang="en-US" smtClean="0"/>
              <a:t>2021/8/11</a:t>
            </a:fld>
            <a:endParaRPr lang="zh-CN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2AF4-1282-45B3-92EA-7114EA10F3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3616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F5F57-D093-4DAE-BD96-8F9DB750D69B}" type="datetimeFigureOut">
              <a:rPr lang="zh-CN" altLang="en-US" smtClean="0"/>
              <a:t>2021/8/11</a:t>
            </a:fld>
            <a:endParaRPr lang="zh-CN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2AF4-1282-45B3-92EA-7114EA10F3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9316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F5F57-D093-4DAE-BD96-8F9DB750D69B}" type="datetimeFigureOut">
              <a:rPr lang="zh-CN" altLang="en-US" smtClean="0"/>
              <a:t>2021/8/11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92AF4-1282-45B3-92EA-7114EA10F3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8914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5" r:id="rId12"/>
    <p:sldLayoutId id="2147483661" r:id="rId13"/>
    <p:sldLayoutId id="2147483672" r:id="rId14"/>
    <p:sldLayoutId id="2147483662" r:id="rId15"/>
    <p:sldLayoutId id="2147483663" r:id="rId16"/>
    <p:sldLayoutId id="2147483664" r:id="rId17"/>
    <p:sldLayoutId id="2147483665" r:id="rId18"/>
    <p:sldLayoutId id="2147483673" r:id="rId19"/>
    <p:sldLayoutId id="2147483666" r:id="rId20"/>
    <p:sldLayoutId id="2147483683" r:id="rId21"/>
    <p:sldLayoutId id="2147483684" r:id="rId22"/>
    <p:sldLayoutId id="2147483685" r:id="rId23"/>
    <p:sldLayoutId id="2147483686" r:id="rId24"/>
    <p:sldLayoutId id="2147483687" r:id="rId25"/>
    <p:sldLayoutId id="2147483688" r:id="rId26"/>
    <p:sldLayoutId id="2147483689" r:id="rId27"/>
    <p:sldLayoutId id="2147483690" r:id="rId28"/>
    <p:sldLayoutId id="2147483691" r:id="rId29"/>
    <p:sldLayoutId id="2147483692" r:id="rId30"/>
    <p:sldLayoutId id="2147483693" r:id="rId31"/>
    <p:sldLayoutId id="2147483694" r:id="rId32"/>
    <p:sldLayoutId id="2147483695" r:id="rId33"/>
    <p:sldLayoutId id="2147483696" r:id="rId34"/>
    <p:sldLayoutId id="2147483697" r:id="rId35"/>
    <p:sldLayoutId id="2147483698" r:id="rId36"/>
    <p:sldLayoutId id="2147483699" r:id="rId37"/>
    <p:sldLayoutId id="2147483700" r:id="rId3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jpg"/><Relationship Id="rId5" Type="http://schemas.openxmlformats.org/officeDocument/2006/relationships/image" Target="../media/image11.png"/><Relationship Id="rId4" Type="http://schemas.openxmlformats.org/officeDocument/2006/relationships/hyperlink" Target="https://mspbank.ru/factoring/?page=open_platfor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ятиугольник 36"/>
          <p:cNvSpPr/>
          <p:nvPr/>
        </p:nvSpPr>
        <p:spPr>
          <a:xfrm rot="5400000">
            <a:off x="502430" y="4147074"/>
            <a:ext cx="247907" cy="454256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ятиугольник 37"/>
          <p:cNvSpPr/>
          <p:nvPr/>
        </p:nvSpPr>
        <p:spPr>
          <a:xfrm rot="5400000">
            <a:off x="2587232" y="4147074"/>
            <a:ext cx="247907" cy="454256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ятиугольник 38"/>
          <p:cNvSpPr/>
          <p:nvPr/>
        </p:nvSpPr>
        <p:spPr>
          <a:xfrm rot="5400000">
            <a:off x="4670297" y="4147074"/>
            <a:ext cx="247907" cy="454256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ятиугольник 39"/>
          <p:cNvSpPr/>
          <p:nvPr/>
        </p:nvSpPr>
        <p:spPr>
          <a:xfrm rot="5400000">
            <a:off x="6990990" y="4147074"/>
            <a:ext cx="247907" cy="454256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26" r="14839" b="20310"/>
          <a:stretch/>
        </p:blipFill>
        <p:spPr>
          <a:xfrm>
            <a:off x="303797" y="0"/>
            <a:ext cx="8840203" cy="425171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3797" y="4579525"/>
            <a:ext cx="199892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ОФП способствует увеличению доступности финансовой поддержки для субъектов МСП вне зависимости от </a:t>
            </a:r>
            <a:r>
              <a:rPr lang="ru-RU" sz="9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   </a:t>
            </a:r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географического расположения, что особенно важно в условиях пандемии, а использование факторинга в расчетах по контрактам с крупнейшими заказчиками позволяет повысить долю участия субъектов МСП в закупках за счет закрытия кассовых разрывов и удобной формы </a:t>
            </a:r>
            <a:r>
              <a:rPr lang="ru-RU" sz="9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финансирования.</a:t>
            </a:r>
            <a:endParaRPr lang="ru-RU" sz="9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388443" y="4579525"/>
            <a:ext cx="199892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ОФП обладает всей </a:t>
            </a:r>
            <a:r>
              <a:rPr lang="ru-RU" sz="9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функциональ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-</a:t>
            </a:r>
            <a:r>
              <a:rPr lang="ru-RU" sz="9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ностью</a:t>
            </a:r>
            <a:r>
              <a:rPr lang="ru-RU" sz="9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открытой онлайн-платформы, при этом предоставляет равнодоступный доступ к сервисам любой </a:t>
            </a:r>
            <a:r>
              <a:rPr lang="ru-RU" sz="900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факторинговой</a:t>
            </a:r>
            <a:r>
              <a:rPr lang="ru-RU" sz="9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компании, любому заказчику, любому субъекту МСП. Платформа обеспечивает использование механизма аукциона выбора предложений от факторинговых компаний для субъектов МСП.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73088" y="4579525"/>
            <a:ext cx="2230618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ОФП обеспечивает </a:t>
            </a:r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стандартизацию процессов и форматов электронных документов с использованием УКЭП, что позволяет всем участникам сделки существенно сократить операционные издержки и увеличить скорость принятия решений, оперативно производить выплату финансирования под уступку дебиторской задолженности субъектам МСП. Также система позволяет осуществить быструю интеграцию </a:t>
            </a:r>
            <a:r>
              <a:rPr lang="ru-RU" sz="9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с любой </a:t>
            </a:r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информационной системой заказчика или фактора</a:t>
            </a:r>
            <a:r>
              <a:rPr lang="ru-RU" sz="9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.</a:t>
            </a:r>
            <a:endParaRPr lang="ru-RU" sz="900" dirty="0">
              <a:solidFill>
                <a:schemeClr val="tx1">
                  <a:lumMod val="65000"/>
                  <a:lumOff val="3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789430" y="4579525"/>
            <a:ext cx="199892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Интеграция ОФП с АИС НГС и работа по принципу «единого окна» позволяет предпринимателям, кроме услуг факторинга, получить широкий спектр финансовых услуг, в том числе кредитование по льготной ставке, банковские гарантии в рамках Федеральных законов № 223-ФЗ и 44-ФЗ.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5133" y="6439831"/>
            <a:ext cx="58560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Контактная информация: Каштанов  Денис Александрович  +7 (903) 038-95-75, Торопова Светлана Валерьевна +7 (903) 258-25-13 </a:t>
            </a:r>
          </a:p>
          <a:p>
            <a:r>
              <a:rPr lang="ru-RU" sz="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Подробнее</a:t>
            </a:r>
            <a:r>
              <a:rPr lang="ru-RU" sz="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: </a:t>
            </a:r>
            <a:r>
              <a:rPr lang="en-US" sz="800" dirty="0" smtClean="0">
                <a:cs typeface="Arial" pitchFamily="34" charset="0"/>
                <a:hlinkClick r:id="rId4"/>
              </a:rPr>
              <a:t>https</a:t>
            </a:r>
            <a:r>
              <a:rPr lang="en-US" sz="800" dirty="0">
                <a:cs typeface="Arial" pitchFamily="34" charset="0"/>
                <a:hlinkClick r:id="rId4"/>
              </a:rPr>
              <a:t>://mspbank.ru/factoring/?</a:t>
            </a:r>
            <a:r>
              <a:rPr lang="en-US" sz="800" dirty="0" smtClean="0">
                <a:cs typeface="Arial" pitchFamily="34" charset="0"/>
                <a:hlinkClick r:id="rId4"/>
              </a:rPr>
              <a:t>page=open_platform</a:t>
            </a:r>
            <a:r>
              <a:rPr lang="ru-RU" sz="800" dirty="0" smtClean="0">
                <a:cs typeface="Arial" pitchFamily="34" charset="0"/>
              </a:rPr>
              <a:t> </a:t>
            </a:r>
            <a:endParaRPr lang="ru-RU" sz="800" dirty="0"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3796" y="0"/>
            <a:ext cx="5881104" cy="4243378"/>
          </a:xfrm>
          <a:prstGeom prst="rect">
            <a:avLst/>
          </a:prstGeom>
          <a:gradFill flip="none" rotWithShape="1">
            <a:gsLst>
              <a:gs pos="35000">
                <a:srgbClr val="FFFFFF">
                  <a:alpha val="70000"/>
                </a:srgbClr>
              </a:gs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15133" y="1473200"/>
            <a:ext cx="556073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В 2020 году МСП Банк разработал </a:t>
            </a:r>
            <a:r>
              <a:rPr lang="ru-RU" sz="11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Открытую </a:t>
            </a:r>
            <a:r>
              <a:rPr lang="ru-RU" sz="11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факторинговую</a:t>
            </a:r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 платформу (ОФП</a:t>
            </a:r>
            <a:r>
              <a:rPr lang="ru-RU" sz="11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),</a:t>
            </a:r>
          </a:p>
          <a:p>
            <a:pPr>
              <a:defRPr/>
            </a:pPr>
            <a:r>
              <a:rPr lang="ru-RU" sz="11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которая на данный момент активно внедряется на территории Тульской области. </a:t>
            </a:r>
          </a:p>
          <a:p>
            <a:pPr>
              <a:defRPr/>
            </a:pPr>
            <a:r>
              <a:rPr lang="ru-RU" sz="11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ОФП </a:t>
            </a:r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– независимый онлайн сервис для заключения и дальнейшего исполнения </a:t>
            </a:r>
            <a:r>
              <a:rPr lang="ru-RU" sz="11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факторинговых</a:t>
            </a:r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 сделок всеми  участниками: Факторами, Дебиторами и Поставщиками.  ОФП упрощает доступ субъектам МСП к финансовым инструментам в рамках расчетов с крупнейшими заказчиками по договорам, подразумевающим отсрочку по оплате поставленного товара или оказанной услуги, в первую очередь закупок по 223-ФЗ. Любой поставщик (субъект МСП) с помощью ОФП может получить </a:t>
            </a:r>
            <a:r>
              <a:rPr lang="ru-RU" sz="1100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факторинговое</a:t>
            </a:r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 финансирование по конкурентным рыночным ставкам и использовать его на развитие своего коммерческого потенциала. Данная платформа создана АО «МСП Банк» при поддержке АО «Корпорация «МСП» и с 30 сентября 2020 года запущена в промышленную эксплуатацию.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19764" y="363143"/>
            <a:ext cx="37116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</a:pPr>
            <a:r>
              <a:rPr lang="ru-RU" sz="2200" b="1" dirty="0" smtClean="0">
                <a:solidFill>
                  <a:srgbClr val="0072BC"/>
                </a:solidFill>
              </a:rPr>
              <a:t>ОТКРЫТАЯ</a:t>
            </a:r>
            <a:r>
              <a:rPr lang="en-US" sz="2200" b="1" dirty="0" smtClean="0">
                <a:solidFill>
                  <a:srgbClr val="0072BC"/>
                </a:solidFill>
              </a:rPr>
              <a:t> </a:t>
            </a:r>
            <a:r>
              <a:rPr lang="ru-RU" sz="2200" b="1" dirty="0" smtClean="0">
                <a:solidFill>
                  <a:srgbClr val="0072BC"/>
                </a:solidFill>
              </a:rPr>
              <a:t>ФАКТОРИНГОВАЯ</a:t>
            </a:r>
            <a:endParaRPr lang="en-US" sz="2200" b="1" dirty="0" smtClean="0">
              <a:solidFill>
                <a:srgbClr val="0072BC"/>
              </a:solidFill>
            </a:endParaRPr>
          </a:p>
          <a:p>
            <a:pPr>
              <a:lnSpc>
                <a:spcPts val="2400"/>
              </a:lnSpc>
            </a:pPr>
            <a:r>
              <a:rPr lang="ru-RU" sz="2200" b="1" dirty="0" smtClean="0">
                <a:solidFill>
                  <a:srgbClr val="0072BC"/>
                </a:solidFill>
              </a:rPr>
              <a:t>ПЛАТФОРМА</a:t>
            </a:r>
            <a:endParaRPr lang="ru-RU" sz="2200" b="1" dirty="0">
              <a:solidFill>
                <a:srgbClr val="0072BC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06" y="306615"/>
            <a:ext cx="2150337" cy="763711"/>
          </a:xfrm>
          <a:prstGeom prst="rect">
            <a:avLst/>
          </a:prstGeom>
        </p:spPr>
      </p:pic>
      <p:cxnSp>
        <p:nvCxnSpPr>
          <p:cNvPr id="15" name="Прямая соединительная линия 14"/>
          <p:cNvCxnSpPr/>
          <p:nvPr/>
        </p:nvCxnSpPr>
        <p:spPr>
          <a:xfrm>
            <a:off x="0" y="1176867"/>
            <a:ext cx="4794250" cy="0"/>
          </a:xfrm>
          <a:prstGeom prst="line">
            <a:avLst/>
          </a:prstGeom>
          <a:ln>
            <a:solidFill>
              <a:srgbClr val="E4022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0" y="4247547"/>
            <a:ext cx="9144000" cy="0"/>
          </a:xfrm>
          <a:prstGeom prst="line">
            <a:avLst/>
          </a:prstGeom>
          <a:ln>
            <a:solidFill>
              <a:srgbClr val="0077B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bject 16"/>
          <p:cNvSpPr/>
          <p:nvPr/>
        </p:nvSpPr>
        <p:spPr>
          <a:xfrm>
            <a:off x="671973" y="3596858"/>
            <a:ext cx="1262567" cy="6309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5"/>
          <p:cNvSpPr/>
          <p:nvPr/>
        </p:nvSpPr>
        <p:spPr>
          <a:xfrm>
            <a:off x="3000530" y="3596858"/>
            <a:ext cx="1386834" cy="49072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5101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18946</TotalTime>
  <Words>352</Words>
  <Application>Microsoft Office PowerPoint</Application>
  <PresentationFormat>Экран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Анна Рыжонкова</cp:lastModifiedBy>
  <cp:revision>246</cp:revision>
  <cp:lastPrinted>2020-09-30T07:43:16Z</cp:lastPrinted>
  <dcterms:created xsi:type="dcterms:W3CDTF">2020-06-08T15:30:29Z</dcterms:created>
  <dcterms:modified xsi:type="dcterms:W3CDTF">2021-08-11T11:24:59Z</dcterms:modified>
</cp:coreProperties>
</file>