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presProps.xml" ContentType="application/vnd.openxmlformats-officedocument.presentationml.presProps+xml"/>
  <Override PartName="/ppt/media/image57.png" ContentType="image/png"/>
  <Override PartName="/ppt/media/image1.png" ContentType="image/png"/>
  <Override PartName="/ppt/media/image59.jpeg" ContentType="image/jpeg"/>
  <Override PartName="/ppt/media/image7.jpeg" ContentType="image/jpeg"/>
  <Override PartName="/ppt/media/image31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70.png" ContentType="image/png"/>
  <Override PartName="/ppt/media/image4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4.png" ContentType="image/png"/>
  <Override PartName="/ppt/media/image8.png" ContentType="image/png"/>
  <Override PartName="/ppt/media/image23.jpeg" ContentType="image/jpe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8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19.jpeg" ContentType="image/jpeg"/>
  <Override PartName="/ppt/media/image20.jpeg" ContentType="image/jpeg"/>
  <Override PartName="/ppt/media/image44.png" ContentType="image/png"/>
  <Override PartName="/ppt/media/image21.jpeg" ContentType="image/jpeg"/>
  <Override PartName="/ppt/media/image54.png" ContentType="image/png"/>
  <Override PartName="/ppt/media/image22.jpeg" ContentType="image/jpeg"/>
  <Override PartName="/ppt/media/image64.png" ContentType="image/png"/>
  <Override PartName="/ppt/media/image24.jpeg" ContentType="image/jpe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2.jpeg" ContentType="image/jpeg"/>
  <Override PartName="/ppt/media/image52.png" ContentType="image/png"/>
  <Override PartName="/ppt/media/image33.jpeg" ContentType="image/jpe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9.jpeg" ContentType="image/jpeg"/>
  <Override PartName="/ppt/media/image45.png" ContentType="image/png"/>
  <Override PartName="/ppt/media/image46.png" ContentType="image/png"/>
  <Override PartName="/ppt/media/image47.png" ContentType="image/png"/>
  <Override PartName="/ppt/media/image48.jpeg" ContentType="image/jpeg"/>
  <Override PartName="/ppt/media/image50.png" ContentType="image/png"/>
  <Override PartName="/ppt/media/image51.png" ContentType="image/png"/>
  <Override PartName="/ppt/media/image53.png" ContentType="image/png"/>
  <Override PartName="/ppt/media/image60.jpeg" ContentType="image/jpeg"/>
  <Override PartName="/ppt/media/image55.png" ContentType="image/png"/>
  <Override PartName="/ppt/media/image56.png" ContentType="image/png"/>
  <Override PartName="/ppt/media/image58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3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5" name="PlaceHolder 7"/>
          <p:cNvSpPr>
            <a:spLocks noGrp="1"/>
          </p:cNvSpPr>
          <p:nvPr>
            <p:ph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080" cy="53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080" cy="53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1" name="PlaceHolder 6"/>
          <p:cNvSpPr>
            <a:spLocks noGrp="1"/>
          </p:cNvSpPr>
          <p:nvPr>
            <p:ph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2" name="PlaceHolder 7"/>
          <p:cNvSpPr>
            <a:spLocks noGrp="1"/>
          </p:cNvSpPr>
          <p:nvPr>
            <p:ph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080" cy="53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5" name="PlaceHolder 4"/>
          <p:cNvSpPr>
            <a:spLocks noGrp="1"/>
          </p:cNvSpPr>
          <p:nvPr>
            <p:ph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7" name="PlaceHolder 6"/>
          <p:cNvSpPr>
            <a:spLocks noGrp="1"/>
          </p:cNvSpPr>
          <p:nvPr>
            <p:ph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8" name="PlaceHolder 7"/>
          <p:cNvSpPr>
            <a:spLocks noGrp="1"/>
          </p:cNvSpPr>
          <p:nvPr>
            <p:ph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080" cy="53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080" cy="530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1" name="PlaceHolder 4"/>
          <p:cNvSpPr>
            <a:spLocks noGrp="1"/>
          </p:cNvSpPr>
          <p:nvPr>
            <p:ph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3" name="PlaceHolder 6"/>
          <p:cNvSpPr>
            <a:spLocks noGrp="1"/>
          </p:cNvSpPr>
          <p:nvPr>
            <p:ph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4" name="PlaceHolder 7"/>
          <p:cNvSpPr>
            <a:spLocks noGrp="1"/>
          </p:cNvSpPr>
          <p:nvPr>
            <p:ph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20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befd4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22"/>
          <p:cNvGrpSpPr/>
          <p:nvPr/>
        </p:nvGrpSpPr>
        <p:grpSpPr>
          <a:xfrm>
            <a:off x="0" y="228600"/>
            <a:ext cx="2850840" cy="6638040"/>
            <a:chOff x="0" y="228600"/>
            <a:chExt cx="2850840" cy="6638040"/>
          </a:xfrm>
        </p:grpSpPr>
        <p:sp>
          <p:nvSpPr>
            <p:cNvPr id="1" name="Freeform 11"/>
            <p:cNvSpPr/>
            <p:nvPr/>
          </p:nvSpPr>
          <p:spPr>
            <a:xfrm>
              <a:off x="0" y="2575080"/>
              <a:ext cx="100080" cy="625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1600" y="21600"/>
                  </a:moveTo>
                  <a:cubicBezTo>
                    <a:pt x="19636" y="18582"/>
                    <a:pt x="18655" y="15724"/>
                    <a:pt x="16691" y="12706"/>
                  </a:cubicBezTo>
                  <a:cubicBezTo>
                    <a:pt x="10800" y="8576"/>
                    <a:pt x="5891" y="4288"/>
                    <a:pt x="0" y="0"/>
                  </a:cubicBezTo>
                  <a:cubicBezTo>
                    <a:pt x="0" y="5559"/>
                    <a:pt x="0" y="5559"/>
                    <a:pt x="0" y="5559"/>
                  </a:cubicBezTo>
                  <a:cubicBezTo>
                    <a:pt x="5891" y="10165"/>
                    <a:pt x="12764" y="14929"/>
                    <a:pt x="19636" y="19694"/>
                  </a:cubicBezTo>
                  <a:cubicBezTo>
                    <a:pt x="19636" y="20329"/>
                    <a:pt x="20618" y="20965"/>
                    <a:pt x="21600" y="216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" name="Freeform 12"/>
            <p:cNvSpPr/>
            <p:nvPr/>
          </p:nvSpPr>
          <p:spPr>
            <a:xfrm>
              <a:off x="128520" y="3156480"/>
              <a:ext cx="645840" cy="2321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269" y="15000"/>
                  </a:moveTo>
                  <a:cubicBezTo>
                    <a:pt x="15891" y="17229"/>
                    <a:pt x="18514" y="19414"/>
                    <a:pt x="21446" y="21600"/>
                  </a:cubicBezTo>
                  <a:cubicBezTo>
                    <a:pt x="21446" y="21214"/>
                    <a:pt x="21446" y="20871"/>
                    <a:pt x="21600" y="20486"/>
                  </a:cubicBezTo>
                  <a:cubicBezTo>
                    <a:pt x="19131" y="18643"/>
                    <a:pt x="16817" y="16757"/>
                    <a:pt x="14657" y="14871"/>
                  </a:cubicBezTo>
                  <a:cubicBezTo>
                    <a:pt x="8949" y="9986"/>
                    <a:pt x="4166" y="5014"/>
                    <a:pt x="0" y="0"/>
                  </a:cubicBezTo>
                  <a:cubicBezTo>
                    <a:pt x="309" y="857"/>
                    <a:pt x="617" y="1757"/>
                    <a:pt x="926" y="2614"/>
                  </a:cubicBezTo>
                  <a:cubicBezTo>
                    <a:pt x="4629" y="6771"/>
                    <a:pt x="8640" y="10929"/>
                    <a:pt x="13269" y="150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" name="Freeform 13"/>
            <p:cNvSpPr/>
            <p:nvPr/>
          </p:nvSpPr>
          <p:spPr>
            <a:xfrm>
              <a:off x="807120" y="5447160"/>
              <a:ext cx="608760" cy="1419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09" y="1543"/>
                  </a:moveTo>
                  <a:cubicBezTo>
                    <a:pt x="818" y="1052"/>
                    <a:pt x="327" y="561"/>
                    <a:pt x="0" y="0"/>
                  </a:cubicBezTo>
                  <a:cubicBezTo>
                    <a:pt x="0" y="701"/>
                    <a:pt x="0" y="1332"/>
                    <a:pt x="0" y="2034"/>
                  </a:cubicBezTo>
                  <a:cubicBezTo>
                    <a:pt x="3436" y="5961"/>
                    <a:pt x="7200" y="9818"/>
                    <a:pt x="11127" y="13605"/>
                  </a:cubicBezTo>
                  <a:cubicBezTo>
                    <a:pt x="13909" y="16270"/>
                    <a:pt x="17018" y="18935"/>
                    <a:pt x="20127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491" y="18865"/>
                    <a:pt x="15382" y="16130"/>
                    <a:pt x="12600" y="13325"/>
                  </a:cubicBezTo>
                  <a:cubicBezTo>
                    <a:pt x="8509" y="9468"/>
                    <a:pt x="4745" y="5540"/>
                    <a:pt x="1309" y="1543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Freeform 14"/>
            <p:cNvSpPr/>
            <p:nvPr/>
          </p:nvSpPr>
          <p:spPr>
            <a:xfrm>
              <a:off x="959760" y="6503760"/>
              <a:ext cx="170640" cy="362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6346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4011" y="14491"/>
                    <a:pt x="7005" y="7382"/>
                    <a:pt x="0" y="0"/>
                  </a:cubicBezTo>
                  <a:cubicBezTo>
                    <a:pt x="4670" y="7382"/>
                    <a:pt x="9924" y="14491"/>
                    <a:pt x="16346" y="216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" name="Freeform 15"/>
            <p:cNvSpPr/>
            <p:nvPr/>
          </p:nvSpPr>
          <p:spPr>
            <a:xfrm>
              <a:off x="100800" y="3201120"/>
              <a:ext cx="821160" cy="3327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658" y="19745"/>
                  </a:moveTo>
                  <a:cubicBezTo>
                    <a:pt x="17596" y="18489"/>
                    <a:pt x="15775" y="17232"/>
                    <a:pt x="14076" y="15976"/>
                  </a:cubicBezTo>
                  <a:cubicBezTo>
                    <a:pt x="10193" y="13074"/>
                    <a:pt x="7160" y="10082"/>
                    <a:pt x="4854" y="7060"/>
                  </a:cubicBezTo>
                  <a:cubicBezTo>
                    <a:pt x="3519" y="5235"/>
                    <a:pt x="2427" y="3381"/>
                    <a:pt x="1456" y="1526"/>
                  </a:cubicBezTo>
                  <a:cubicBezTo>
                    <a:pt x="971" y="1017"/>
                    <a:pt x="485" y="509"/>
                    <a:pt x="0" y="0"/>
                  </a:cubicBezTo>
                  <a:cubicBezTo>
                    <a:pt x="971" y="2363"/>
                    <a:pt x="2306" y="4757"/>
                    <a:pt x="4004" y="7090"/>
                  </a:cubicBezTo>
                  <a:cubicBezTo>
                    <a:pt x="6189" y="10142"/>
                    <a:pt x="9222" y="13134"/>
                    <a:pt x="12984" y="16065"/>
                  </a:cubicBezTo>
                  <a:cubicBezTo>
                    <a:pt x="14926" y="17531"/>
                    <a:pt x="17110" y="18967"/>
                    <a:pt x="19416" y="20373"/>
                  </a:cubicBezTo>
                  <a:cubicBezTo>
                    <a:pt x="20144" y="20792"/>
                    <a:pt x="20872" y="21181"/>
                    <a:pt x="21600" y="21600"/>
                  </a:cubicBezTo>
                  <a:cubicBezTo>
                    <a:pt x="21357" y="21450"/>
                    <a:pt x="21236" y="21331"/>
                    <a:pt x="21115" y="21181"/>
                  </a:cubicBezTo>
                  <a:cubicBezTo>
                    <a:pt x="20508" y="20702"/>
                    <a:pt x="20022" y="20224"/>
                    <a:pt x="19658" y="19745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" name="Freeform 16"/>
            <p:cNvSpPr/>
            <p:nvPr/>
          </p:nvSpPr>
          <p:spPr>
            <a:xfrm>
              <a:off x="26280" y="228600"/>
              <a:ext cx="101880" cy="2927160"/>
            </a:xfrm>
            <a:custGeom>
              <a:avLst/>
              <a:gdLst/>
              <a:ahLst/>
              <a:rect l="l" t="t" r="r" b="b"/>
              <a:pathLst>
                <a:path w="20835" h="21600">
                  <a:moveTo>
                    <a:pt x="9565" y="19627"/>
                  </a:moveTo>
                  <a:cubicBezTo>
                    <a:pt x="10505" y="19763"/>
                    <a:pt x="10505" y="19899"/>
                    <a:pt x="10505" y="20035"/>
                  </a:cubicBezTo>
                  <a:cubicBezTo>
                    <a:pt x="13322" y="20511"/>
                    <a:pt x="17078" y="20988"/>
                    <a:pt x="19896" y="21498"/>
                  </a:cubicBezTo>
                  <a:cubicBezTo>
                    <a:pt x="19896" y="21532"/>
                    <a:pt x="19896" y="21566"/>
                    <a:pt x="20835" y="21600"/>
                  </a:cubicBezTo>
                  <a:cubicBezTo>
                    <a:pt x="18957" y="20920"/>
                    <a:pt x="17078" y="20273"/>
                    <a:pt x="15200" y="19593"/>
                  </a:cubicBezTo>
                  <a:cubicBezTo>
                    <a:pt x="7687" y="16123"/>
                    <a:pt x="3931" y="12654"/>
                    <a:pt x="3931" y="9150"/>
                  </a:cubicBezTo>
                  <a:cubicBezTo>
                    <a:pt x="4870" y="6089"/>
                    <a:pt x="7687" y="3061"/>
                    <a:pt x="13322" y="0"/>
                  </a:cubicBezTo>
                  <a:cubicBezTo>
                    <a:pt x="10505" y="0"/>
                    <a:pt x="10505" y="0"/>
                    <a:pt x="10505" y="0"/>
                  </a:cubicBezTo>
                  <a:cubicBezTo>
                    <a:pt x="3931" y="3027"/>
                    <a:pt x="1113" y="6089"/>
                    <a:pt x="174" y="9150"/>
                  </a:cubicBezTo>
                  <a:cubicBezTo>
                    <a:pt x="-765" y="12654"/>
                    <a:pt x="2052" y="16123"/>
                    <a:pt x="9565" y="19627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Freeform 17"/>
            <p:cNvSpPr/>
            <p:nvPr/>
          </p:nvSpPr>
          <p:spPr>
            <a:xfrm>
              <a:off x="78120" y="2944080"/>
              <a:ext cx="77400" cy="493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2541" y="3836"/>
                    <a:pt x="3812" y="7469"/>
                    <a:pt x="6353" y="11305"/>
                  </a:cubicBezTo>
                  <a:cubicBezTo>
                    <a:pt x="11435" y="14736"/>
                    <a:pt x="16518" y="18168"/>
                    <a:pt x="21600" y="21600"/>
                  </a:cubicBezTo>
                  <a:cubicBezTo>
                    <a:pt x="19059" y="17563"/>
                    <a:pt x="16518" y="13323"/>
                    <a:pt x="13976" y="9286"/>
                  </a:cubicBezTo>
                  <a:cubicBezTo>
                    <a:pt x="12706" y="9084"/>
                    <a:pt x="12706" y="8882"/>
                    <a:pt x="12706" y="8680"/>
                  </a:cubicBezTo>
                  <a:cubicBezTo>
                    <a:pt x="8894" y="5652"/>
                    <a:pt x="3812" y="2826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" name="Freeform 18"/>
            <p:cNvSpPr/>
            <p:nvPr/>
          </p:nvSpPr>
          <p:spPr>
            <a:xfrm>
              <a:off x="769680" y="5478840"/>
              <a:ext cx="189360" cy="1024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0" y="3016"/>
                    <a:pt x="1054" y="6032"/>
                    <a:pt x="2634" y="9049"/>
                  </a:cubicBezTo>
                  <a:cubicBezTo>
                    <a:pt x="4215" y="11384"/>
                    <a:pt x="6322" y="13816"/>
                    <a:pt x="8956" y="16151"/>
                  </a:cubicBezTo>
                  <a:cubicBezTo>
                    <a:pt x="10010" y="16735"/>
                    <a:pt x="11590" y="17319"/>
                    <a:pt x="12644" y="17903"/>
                  </a:cubicBezTo>
                  <a:cubicBezTo>
                    <a:pt x="15805" y="19168"/>
                    <a:pt x="18439" y="20335"/>
                    <a:pt x="21600" y="21600"/>
                  </a:cubicBezTo>
                  <a:cubicBezTo>
                    <a:pt x="21073" y="21308"/>
                    <a:pt x="20546" y="20919"/>
                    <a:pt x="20020" y="20627"/>
                  </a:cubicBezTo>
                  <a:cubicBezTo>
                    <a:pt x="13698" y="16735"/>
                    <a:pt x="9483" y="12843"/>
                    <a:pt x="6849" y="8951"/>
                  </a:cubicBezTo>
                  <a:cubicBezTo>
                    <a:pt x="5795" y="6616"/>
                    <a:pt x="4741" y="4378"/>
                    <a:pt x="4215" y="2141"/>
                  </a:cubicBezTo>
                  <a:cubicBezTo>
                    <a:pt x="4215" y="2043"/>
                    <a:pt x="3688" y="1946"/>
                    <a:pt x="3688" y="1751"/>
                  </a:cubicBezTo>
                  <a:cubicBezTo>
                    <a:pt x="2634" y="1168"/>
                    <a:pt x="1054" y="584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" name="Freeform 19"/>
            <p:cNvSpPr/>
            <p:nvPr/>
          </p:nvSpPr>
          <p:spPr>
            <a:xfrm>
              <a:off x="775440" y="1398960"/>
              <a:ext cx="2075400" cy="4047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336" y="21010"/>
                  </a:moveTo>
                  <a:cubicBezTo>
                    <a:pt x="480" y="18992"/>
                    <a:pt x="1248" y="17000"/>
                    <a:pt x="2400" y="15081"/>
                  </a:cubicBezTo>
                  <a:cubicBezTo>
                    <a:pt x="3600" y="13162"/>
                    <a:pt x="5232" y="11317"/>
                    <a:pt x="7152" y="9545"/>
                  </a:cubicBezTo>
                  <a:cubicBezTo>
                    <a:pt x="9072" y="7774"/>
                    <a:pt x="11280" y="6101"/>
                    <a:pt x="13680" y="4502"/>
                  </a:cubicBezTo>
                  <a:cubicBezTo>
                    <a:pt x="14880" y="3715"/>
                    <a:pt x="16176" y="2928"/>
                    <a:pt x="17472" y="2190"/>
                  </a:cubicBezTo>
                  <a:cubicBezTo>
                    <a:pt x="18144" y="1821"/>
                    <a:pt x="18816" y="1427"/>
                    <a:pt x="19488" y="1082"/>
                  </a:cubicBezTo>
                  <a:cubicBezTo>
                    <a:pt x="20208" y="713"/>
                    <a:pt x="20880" y="369"/>
                    <a:pt x="21600" y="25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0832" y="344"/>
                    <a:pt x="20160" y="689"/>
                    <a:pt x="19440" y="1058"/>
                  </a:cubicBezTo>
                  <a:cubicBezTo>
                    <a:pt x="18768" y="1402"/>
                    <a:pt x="18096" y="1771"/>
                    <a:pt x="17424" y="2165"/>
                  </a:cubicBezTo>
                  <a:cubicBezTo>
                    <a:pt x="16080" y="2903"/>
                    <a:pt x="14784" y="3666"/>
                    <a:pt x="13584" y="4453"/>
                  </a:cubicBezTo>
                  <a:cubicBezTo>
                    <a:pt x="11136" y="6052"/>
                    <a:pt x="8880" y="7725"/>
                    <a:pt x="6960" y="9496"/>
                  </a:cubicBezTo>
                  <a:cubicBezTo>
                    <a:pt x="4992" y="11243"/>
                    <a:pt x="3360" y="13113"/>
                    <a:pt x="2160" y="15031"/>
                  </a:cubicBezTo>
                  <a:cubicBezTo>
                    <a:pt x="912" y="16975"/>
                    <a:pt x="144" y="18968"/>
                    <a:pt x="0" y="21010"/>
                  </a:cubicBezTo>
                  <a:cubicBezTo>
                    <a:pt x="0" y="21059"/>
                    <a:pt x="0" y="21083"/>
                    <a:pt x="0" y="21133"/>
                  </a:cubicBezTo>
                  <a:cubicBezTo>
                    <a:pt x="96" y="21280"/>
                    <a:pt x="192" y="21452"/>
                    <a:pt x="336" y="21600"/>
                  </a:cubicBezTo>
                  <a:cubicBezTo>
                    <a:pt x="336" y="21403"/>
                    <a:pt x="336" y="21206"/>
                    <a:pt x="336" y="2101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" name="Freeform 20"/>
            <p:cNvSpPr/>
            <p:nvPr/>
          </p:nvSpPr>
          <p:spPr>
            <a:xfrm>
              <a:off x="922680" y="6530040"/>
              <a:ext cx="161280" cy="336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4320" y="7101"/>
                    <a:pt x="9874" y="14499"/>
                    <a:pt x="1604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4194" y="14499"/>
                    <a:pt x="6789" y="7101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" name="Freeform 21"/>
            <p:cNvSpPr/>
            <p:nvPr/>
          </p:nvSpPr>
          <p:spPr>
            <a:xfrm>
              <a:off x="769680" y="5359320"/>
              <a:ext cx="36720" cy="221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8900" y="19800"/>
                  </a:moveTo>
                  <a:cubicBezTo>
                    <a:pt x="18900" y="20700"/>
                    <a:pt x="21600" y="21150"/>
                    <a:pt x="21600" y="21600"/>
                  </a:cubicBezTo>
                  <a:cubicBezTo>
                    <a:pt x="21600" y="17100"/>
                    <a:pt x="21600" y="13050"/>
                    <a:pt x="21600" y="8550"/>
                  </a:cubicBezTo>
                  <a:cubicBezTo>
                    <a:pt x="13500" y="5850"/>
                    <a:pt x="8100" y="2700"/>
                    <a:pt x="2700" y="0"/>
                  </a:cubicBezTo>
                  <a:cubicBezTo>
                    <a:pt x="0" y="4050"/>
                    <a:pt x="0" y="7650"/>
                    <a:pt x="0" y="11700"/>
                  </a:cubicBezTo>
                  <a:cubicBezTo>
                    <a:pt x="5400" y="14400"/>
                    <a:pt x="13500" y="17100"/>
                    <a:pt x="18900" y="198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" name="Freeform 22"/>
            <p:cNvSpPr/>
            <p:nvPr/>
          </p:nvSpPr>
          <p:spPr>
            <a:xfrm>
              <a:off x="849960" y="6244560"/>
              <a:ext cx="237960" cy="621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908" y="2880"/>
                  </a:moveTo>
                  <a:cubicBezTo>
                    <a:pt x="2077" y="1920"/>
                    <a:pt x="831" y="960"/>
                    <a:pt x="0" y="0"/>
                  </a:cubicBezTo>
                  <a:cubicBezTo>
                    <a:pt x="1246" y="2560"/>
                    <a:pt x="2908" y="5120"/>
                    <a:pt x="4985" y="7680"/>
                  </a:cubicBezTo>
                  <a:cubicBezTo>
                    <a:pt x="5400" y="8480"/>
                    <a:pt x="5815" y="9120"/>
                    <a:pt x="6646" y="9920"/>
                  </a:cubicBezTo>
                  <a:cubicBezTo>
                    <a:pt x="11215" y="13760"/>
                    <a:pt x="16200" y="17760"/>
                    <a:pt x="2118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031" y="17440"/>
                    <a:pt x="13292" y="13280"/>
                    <a:pt x="9969" y="8960"/>
                  </a:cubicBezTo>
                  <a:cubicBezTo>
                    <a:pt x="7477" y="6880"/>
                    <a:pt x="5400" y="4960"/>
                    <a:pt x="2908" y="288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" name="Group 9"/>
          <p:cNvGrpSpPr/>
          <p:nvPr/>
        </p:nvGrpSpPr>
        <p:grpSpPr>
          <a:xfrm>
            <a:off x="27360" y="0"/>
            <a:ext cx="2355840" cy="6852600"/>
            <a:chOff x="27360" y="0"/>
            <a:chExt cx="2355840" cy="6852600"/>
          </a:xfrm>
        </p:grpSpPr>
        <p:sp>
          <p:nvSpPr>
            <p:cNvPr id="14" name="Freeform 27"/>
            <p:cNvSpPr/>
            <p:nvPr/>
          </p:nvSpPr>
          <p:spPr>
            <a:xfrm>
              <a:off x="27360" y="0"/>
              <a:ext cx="493560" cy="4400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468" y="4930"/>
                  </a:moveTo>
                  <a:cubicBezTo>
                    <a:pt x="2307" y="6762"/>
                    <a:pt x="3565" y="8617"/>
                    <a:pt x="5452" y="10448"/>
                  </a:cubicBezTo>
                  <a:cubicBezTo>
                    <a:pt x="7130" y="12279"/>
                    <a:pt x="9227" y="14110"/>
                    <a:pt x="11953" y="15942"/>
                  </a:cubicBezTo>
                  <a:cubicBezTo>
                    <a:pt x="14470" y="17773"/>
                    <a:pt x="17616" y="19581"/>
                    <a:pt x="21181" y="21389"/>
                  </a:cubicBezTo>
                  <a:cubicBezTo>
                    <a:pt x="21390" y="21459"/>
                    <a:pt x="21600" y="21530"/>
                    <a:pt x="21600" y="21600"/>
                  </a:cubicBezTo>
                  <a:cubicBezTo>
                    <a:pt x="21390" y="21248"/>
                    <a:pt x="20971" y="20872"/>
                    <a:pt x="20761" y="20520"/>
                  </a:cubicBezTo>
                  <a:cubicBezTo>
                    <a:pt x="20761" y="20450"/>
                    <a:pt x="20761" y="20379"/>
                    <a:pt x="20761" y="20332"/>
                  </a:cubicBezTo>
                  <a:cubicBezTo>
                    <a:pt x="17825" y="18853"/>
                    <a:pt x="15309" y="17397"/>
                    <a:pt x="13212" y="15918"/>
                  </a:cubicBezTo>
                  <a:cubicBezTo>
                    <a:pt x="10485" y="14087"/>
                    <a:pt x="8179" y="12279"/>
                    <a:pt x="6291" y="10424"/>
                  </a:cubicBezTo>
                  <a:cubicBezTo>
                    <a:pt x="4404" y="8593"/>
                    <a:pt x="2936" y="6762"/>
                    <a:pt x="1887" y="4907"/>
                  </a:cubicBezTo>
                  <a:cubicBezTo>
                    <a:pt x="1468" y="3991"/>
                    <a:pt x="1049" y="3076"/>
                    <a:pt x="629" y="2160"/>
                  </a:cubicBezTo>
                  <a:cubicBezTo>
                    <a:pt x="419" y="1432"/>
                    <a:pt x="210" y="728"/>
                    <a:pt x="2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8"/>
                    <a:pt x="210" y="1432"/>
                    <a:pt x="210" y="2160"/>
                  </a:cubicBezTo>
                  <a:cubicBezTo>
                    <a:pt x="629" y="3076"/>
                    <a:pt x="839" y="3991"/>
                    <a:pt x="1468" y="493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" name="Freeform 28"/>
            <p:cNvSpPr/>
            <p:nvPr/>
          </p:nvSpPr>
          <p:spPr>
            <a:xfrm>
              <a:off x="550440" y="4316400"/>
              <a:ext cx="422640" cy="1580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009" y="14989"/>
                  </a:moveTo>
                  <a:cubicBezTo>
                    <a:pt x="15709" y="17215"/>
                    <a:pt x="18409" y="19440"/>
                    <a:pt x="21600" y="21600"/>
                  </a:cubicBezTo>
                  <a:cubicBezTo>
                    <a:pt x="21600" y="21142"/>
                    <a:pt x="21600" y="20618"/>
                    <a:pt x="21600" y="20160"/>
                  </a:cubicBezTo>
                  <a:cubicBezTo>
                    <a:pt x="21600" y="20095"/>
                    <a:pt x="21600" y="19964"/>
                    <a:pt x="21600" y="19898"/>
                  </a:cubicBezTo>
                  <a:cubicBezTo>
                    <a:pt x="19391" y="18196"/>
                    <a:pt x="17182" y="16495"/>
                    <a:pt x="15218" y="14793"/>
                  </a:cubicBezTo>
                  <a:cubicBezTo>
                    <a:pt x="9327" y="9949"/>
                    <a:pt x="4173" y="4975"/>
                    <a:pt x="0" y="0"/>
                  </a:cubicBezTo>
                  <a:cubicBezTo>
                    <a:pt x="491" y="1375"/>
                    <a:pt x="982" y="2749"/>
                    <a:pt x="1718" y="4124"/>
                  </a:cubicBezTo>
                  <a:cubicBezTo>
                    <a:pt x="5155" y="7789"/>
                    <a:pt x="8836" y="11389"/>
                    <a:pt x="13009" y="14989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" name="Freeform 29"/>
            <p:cNvSpPr/>
            <p:nvPr/>
          </p:nvSpPr>
          <p:spPr>
            <a:xfrm>
              <a:off x="1006200" y="5862600"/>
              <a:ext cx="430560" cy="99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440" y="1565"/>
                  </a:moveTo>
                  <a:cubicBezTo>
                    <a:pt x="960" y="1043"/>
                    <a:pt x="480" y="522"/>
                    <a:pt x="0" y="0"/>
                  </a:cubicBezTo>
                  <a:cubicBezTo>
                    <a:pt x="0" y="939"/>
                    <a:pt x="0" y="1983"/>
                    <a:pt x="240" y="3026"/>
                  </a:cubicBezTo>
                  <a:cubicBezTo>
                    <a:pt x="3360" y="6470"/>
                    <a:pt x="6480" y="9913"/>
                    <a:pt x="10080" y="13252"/>
                  </a:cubicBezTo>
                  <a:cubicBezTo>
                    <a:pt x="12960" y="16070"/>
                    <a:pt x="16080" y="18887"/>
                    <a:pt x="192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240" y="18783"/>
                    <a:pt x="15120" y="15861"/>
                    <a:pt x="12000" y="12835"/>
                  </a:cubicBezTo>
                  <a:cubicBezTo>
                    <a:pt x="8160" y="9183"/>
                    <a:pt x="4800" y="5322"/>
                    <a:pt x="1440" y="1565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" name="Freeform 30"/>
            <p:cNvSpPr/>
            <p:nvPr/>
          </p:nvSpPr>
          <p:spPr>
            <a:xfrm>
              <a:off x="521640" y="4364280"/>
              <a:ext cx="551160" cy="2235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8970" y="18917"/>
                  </a:moveTo>
                  <a:cubicBezTo>
                    <a:pt x="17468" y="17946"/>
                    <a:pt x="15965" y="16928"/>
                    <a:pt x="14650" y="15911"/>
                  </a:cubicBezTo>
                  <a:cubicBezTo>
                    <a:pt x="10706" y="12997"/>
                    <a:pt x="7701" y="9991"/>
                    <a:pt x="5447" y="6984"/>
                  </a:cubicBezTo>
                  <a:cubicBezTo>
                    <a:pt x="4132" y="5504"/>
                    <a:pt x="3193" y="3978"/>
                    <a:pt x="2442" y="2451"/>
                  </a:cubicBezTo>
                  <a:cubicBezTo>
                    <a:pt x="1690" y="1619"/>
                    <a:pt x="751" y="833"/>
                    <a:pt x="0" y="0"/>
                  </a:cubicBezTo>
                  <a:cubicBezTo>
                    <a:pt x="939" y="2359"/>
                    <a:pt x="2254" y="4718"/>
                    <a:pt x="3944" y="7030"/>
                  </a:cubicBezTo>
                  <a:cubicBezTo>
                    <a:pt x="6198" y="10083"/>
                    <a:pt x="9203" y="13090"/>
                    <a:pt x="12960" y="16050"/>
                  </a:cubicBezTo>
                  <a:cubicBezTo>
                    <a:pt x="14838" y="17484"/>
                    <a:pt x="16904" y="18964"/>
                    <a:pt x="19346" y="20397"/>
                  </a:cubicBezTo>
                  <a:cubicBezTo>
                    <a:pt x="20097" y="20767"/>
                    <a:pt x="20849" y="21184"/>
                    <a:pt x="21600" y="21600"/>
                  </a:cubicBezTo>
                  <a:cubicBezTo>
                    <a:pt x="21412" y="21461"/>
                    <a:pt x="21224" y="21322"/>
                    <a:pt x="21037" y="21184"/>
                  </a:cubicBezTo>
                  <a:cubicBezTo>
                    <a:pt x="20285" y="20444"/>
                    <a:pt x="19534" y="19657"/>
                    <a:pt x="18970" y="18917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" name="Freeform 31"/>
            <p:cNvSpPr/>
            <p:nvPr/>
          </p:nvSpPr>
          <p:spPr>
            <a:xfrm>
              <a:off x="471600" y="1289160"/>
              <a:ext cx="169920" cy="3026520"/>
            </a:xfrm>
            <a:custGeom>
              <a:avLst/>
              <a:gdLst/>
              <a:ahLst/>
              <a:rect l="l" t="t" r="r" b="b"/>
              <a:pathLst>
                <a:path w="21150" h="21600">
                  <a:moveTo>
                    <a:pt x="9750" y="21600"/>
                  </a:moveTo>
                  <a:cubicBezTo>
                    <a:pt x="8550" y="21191"/>
                    <a:pt x="7950" y="20781"/>
                    <a:pt x="7350" y="20372"/>
                  </a:cubicBezTo>
                  <a:cubicBezTo>
                    <a:pt x="4350" y="18085"/>
                    <a:pt x="2550" y="15833"/>
                    <a:pt x="2550" y="13581"/>
                  </a:cubicBezTo>
                  <a:cubicBezTo>
                    <a:pt x="2550" y="11295"/>
                    <a:pt x="4350" y="9043"/>
                    <a:pt x="7350" y="6756"/>
                  </a:cubicBezTo>
                  <a:cubicBezTo>
                    <a:pt x="8550" y="5630"/>
                    <a:pt x="10350" y="4504"/>
                    <a:pt x="12750" y="3378"/>
                  </a:cubicBezTo>
                  <a:cubicBezTo>
                    <a:pt x="15150" y="2252"/>
                    <a:pt x="17550" y="1126"/>
                    <a:pt x="21150" y="0"/>
                  </a:cubicBezTo>
                  <a:cubicBezTo>
                    <a:pt x="20550" y="0"/>
                    <a:pt x="20550" y="0"/>
                    <a:pt x="20550" y="0"/>
                  </a:cubicBezTo>
                  <a:cubicBezTo>
                    <a:pt x="16950" y="1126"/>
                    <a:pt x="13950" y="2252"/>
                    <a:pt x="11550" y="3378"/>
                  </a:cubicBezTo>
                  <a:cubicBezTo>
                    <a:pt x="9150" y="4504"/>
                    <a:pt x="7350" y="5630"/>
                    <a:pt x="5550" y="6756"/>
                  </a:cubicBezTo>
                  <a:cubicBezTo>
                    <a:pt x="1950" y="9009"/>
                    <a:pt x="150" y="11295"/>
                    <a:pt x="150" y="13581"/>
                  </a:cubicBezTo>
                  <a:cubicBezTo>
                    <a:pt x="-450" y="15731"/>
                    <a:pt x="750" y="17915"/>
                    <a:pt x="3750" y="20099"/>
                  </a:cubicBezTo>
                  <a:cubicBezTo>
                    <a:pt x="5550" y="20576"/>
                    <a:pt x="7350" y="21088"/>
                    <a:pt x="9150" y="21566"/>
                  </a:cubicBezTo>
                  <a:cubicBezTo>
                    <a:pt x="9150" y="21566"/>
                    <a:pt x="9750" y="21600"/>
                    <a:pt x="9750" y="216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" name="Freeform 32"/>
            <p:cNvSpPr/>
            <p:nvPr/>
          </p:nvSpPr>
          <p:spPr>
            <a:xfrm>
              <a:off x="1111680" y="6571440"/>
              <a:ext cx="133560" cy="280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6971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86" y="14644"/>
                    <a:pt x="6943" y="7322"/>
                    <a:pt x="0" y="0"/>
                  </a:cubicBezTo>
                  <a:cubicBezTo>
                    <a:pt x="4629" y="7322"/>
                    <a:pt x="10029" y="14644"/>
                    <a:pt x="16971" y="216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" name="Freeform 33"/>
            <p:cNvSpPr/>
            <p:nvPr/>
          </p:nvSpPr>
          <p:spPr>
            <a:xfrm>
              <a:off x="502560" y="4107600"/>
              <a:ext cx="81720" cy="510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082" y="10901"/>
                  </a:moveTo>
                  <a:cubicBezTo>
                    <a:pt x="10165" y="14535"/>
                    <a:pt x="16518" y="17966"/>
                    <a:pt x="21600" y="21600"/>
                  </a:cubicBezTo>
                  <a:cubicBezTo>
                    <a:pt x="17788" y="17361"/>
                    <a:pt x="15247" y="13121"/>
                    <a:pt x="12706" y="8882"/>
                  </a:cubicBezTo>
                  <a:cubicBezTo>
                    <a:pt x="12706" y="8882"/>
                    <a:pt x="11435" y="8680"/>
                    <a:pt x="11435" y="8680"/>
                  </a:cubicBezTo>
                  <a:cubicBezTo>
                    <a:pt x="7624" y="5854"/>
                    <a:pt x="3812" y="2826"/>
                    <a:pt x="0" y="0"/>
                  </a:cubicBezTo>
                  <a:cubicBezTo>
                    <a:pt x="0" y="404"/>
                    <a:pt x="0" y="1009"/>
                    <a:pt x="0" y="1615"/>
                  </a:cubicBezTo>
                  <a:cubicBezTo>
                    <a:pt x="1271" y="4643"/>
                    <a:pt x="3812" y="7873"/>
                    <a:pt x="5082" y="10901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" name="Freeform 34"/>
            <p:cNvSpPr/>
            <p:nvPr/>
          </p:nvSpPr>
          <p:spPr>
            <a:xfrm>
              <a:off x="973800" y="3145680"/>
              <a:ext cx="1409400" cy="2716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88" y="21030"/>
                  </a:moveTo>
                  <a:cubicBezTo>
                    <a:pt x="661" y="19052"/>
                    <a:pt x="1396" y="17037"/>
                    <a:pt x="2571" y="15097"/>
                  </a:cubicBezTo>
                  <a:cubicBezTo>
                    <a:pt x="3747" y="13196"/>
                    <a:pt x="5363" y="11332"/>
                    <a:pt x="7273" y="9583"/>
                  </a:cubicBezTo>
                  <a:cubicBezTo>
                    <a:pt x="9110" y="7796"/>
                    <a:pt x="11314" y="6123"/>
                    <a:pt x="13739" y="4525"/>
                  </a:cubicBezTo>
                  <a:cubicBezTo>
                    <a:pt x="14914" y="3727"/>
                    <a:pt x="16163" y="2928"/>
                    <a:pt x="17486" y="2206"/>
                  </a:cubicBezTo>
                  <a:cubicBezTo>
                    <a:pt x="18147" y="1825"/>
                    <a:pt x="18808" y="1445"/>
                    <a:pt x="19469" y="1065"/>
                  </a:cubicBezTo>
                  <a:cubicBezTo>
                    <a:pt x="20131" y="723"/>
                    <a:pt x="20865" y="342"/>
                    <a:pt x="21600" y="0"/>
                  </a:cubicBezTo>
                  <a:cubicBezTo>
                    <a:pt x="21527" y="0"/>
                    <a:pt x="21527" y="0"/>
                    <a:pt x="21527" y="0"/>
                  </a:cubicBezTo>
                  <a:cubicBezTo>
                    <a:pt x="20792" y="342"/>
                    <a:pt x="20057" y="685"/>
                    <a:pt x="19396" y="1027"/>
                  </a:cubicBezTo>
                  <a:cubicBezTo>
                    <a:pt x="18735" y="1407"/>
                    <a:pt x="18073" y="1787"/>
                    <a:pt x="17412" y="2130"/>
                  </a:cubicBezTo>
                  <a:cubicBezTo>
                    <a:pt x="16016" y="2890"/>
                    <a:pt x="14767" y="3651"/>
                    <a:pt x="13592" y="4449"/>
                  </a:cubicBezTo>
                  <a:cubicBezTo>
                    <a:pt x="11094" y="6046"/>
                    <a:pt x="8890" y="7720"/>
                    <a:pt x="6980" y="9469"/>
                  </a:cubicBezTo>
                  <a:cubicBezTo>
                    <a:pt x="4996" y="11256"/>
                    <a:pt x="3380" y="13120"/>
                    <a:pt x="2204" y="15059"/>
                  </a:cubicBezTo>
                  <a:cubicBezTo>
                    <a:pt x="955" y="16923"/>
                    <a:pt x="220" y="18900"/>
                    <a:pt x="0" y="20877"/>
                  </a:cubicBezTo>
                  <a:cubicBezTo>
                    <a:pt x="220" y="21106"/>
                    <a:pt x="367" y="21334"/>
                    <a:pt x="514" y="21600"/>
                  </a:cubicBezTo>
                  <a:cubicBezTo>
                    <a:pt x="514" y="21410"/>
                    <a:pt x="514" y="21220"/>
                    <a:pt x="588" y="2103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" name="Freeform 35"/>
            <p:cNvSpPr/>
            <p:nvPr/>
          </p:nvSpPr>
          <p:spPr>
            <a:xfrm>
              <a:off x="1073520" y="6600240"/>
              <a:ext cx="119880" cy="252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4320" y="7336"/>
                    <a:pt x="10368" y="14672"/>
                    <a:pt x="1641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24" y="14672"/>
                    <a:pt x="6912" y="7336"/>
                    <a:pt x="0" y="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" name="Freeform 36"/>
            <p:cNvSpPr/>
            <p:nvPr/>
          </p:nvSpPr>
          <p:spPr>
            <a:xfrm>
              <a:off x="973800" y="5897160"/>
              <a:ext cx="137160" cy="673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0" y="4596"/>
                    <a:pt x="1490" y="9191"/>
                    <a:pt x="5214" y="13634"/>
                  </a:cubicBezTo>
                  <a:cubicBezTo>
                    <a:pt x="8193" y="15013"/>
                    <a:pt x="10428" y="16545"/>
                    <a:pt x="13407" y="17923"/>
                  </a:cubicBezTo>
                  <a:cubicBezTo>
                    <a:pt x="16386" y="19149"/>
                    <a:pt x="18621" y="20374"/>
                    <a:pt x="21600" y="21600"/>
                  </a:cubicBezTo>
                  <a:cubicBezTo>
                    <a:pt x="20855" y="21294"/>
                    <a:pt x="20855" y="20987"/>
                    <a:pt x="20110" y="20681"/>
                  </a:cubicBezTo>
                  <a:cubicBezTo>
                    <a:pt x="11917" y="15013"/>
                    <a:pt x="7448" y="9191"/>
                    <a:pt x="5959" y="3370"/>
                  </a:cubicBezTo>
                  <a:cubicBezTo>
                    <a:pt x="5214" y="2757"/>
                    <a:pt x="3724" y="2298"/>
                    <a:pt x="2979" y="1685"/>
                  </a:cubicBezTo>
                  <a:cubicBezTo>
                    <a:pt x="1490" y="1072"/>
                    <a:pt x="745" y="460"/>
                    <a:pt x="0" y="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" name="Freeform 37"/>
            <p:cNvSpPr/>
            <p:nvPr/>
          </p:nvSpPr>
          <p:spPr>
            <a:xfrm>
              <a:off x="973800" y="5772600"/>
              <a:ext cx="37440" cy="227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1700"/>
                  </a:moveTo>
                  <a:cubicBezTo>
                    <a:pt x="2700" y="13050"/>
                    <a:pt x="5400" y="14850"/>
                    <a:pt x="10800" y="16650"/>
                  </a:cubicBezTo>
                  <a:cubicBezTo>
                    <a:pt x="13500" y="18450"/>
                    <a:pt x="18900" y="19800"/>
                    <a:pt x="21600" y="21600"/>
                  </a:cubicBezTo>
                  <a:cubicBezTo>
                    <a:pt x="18900" y="17100"/>
                    <a:pt x="18900" y="12600"/>
                    <a:pt x="18900" y="8550"/>
                  </a:cubicBezTo>
                  <a:cubicBezTo>
                    <a:pt x="13500" y="5400"/>
                    <a:pt x="8100" y="2700"/>
                    <a:pt x="0" y="0"/>
                  </a:cubicBezTo>
                  <a:cubicBezTo>
                    <a:pt x="0" y="450"/>
                    <a:pt x="0" y="1350"/>
                    <a:pt x="0" y="1800"/>
                  </a:cubicBezTo>
                  <a:cubicBezTo>
                    <a:pt x="0" y="4950"/>
                    <a:pt x="0" y="8550"/>
                    <a:pt x="0" y="117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" name="Freeform 38"/>
            <p:cNvSpPr/>
            <p:nvPr/>
          </p:nvSpPr>
          <p:spPr>
            <a:xfrm>
              <a:off x="1006200" y="6322680"/>
              <a:ext cx="209880" cy="529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5449"/>
                  </a:moveTo>
                  <a:cubicBezTo>
                    <a:pt x="3436" y="3697"/>
                    <a:pt x="1964" y="1751"/>
                    <a:pt x="0" y="0"/>
                  </a:cubicBezTo>
                  <a:cubicBezTo>
                    <a:pt x="1473" y="3114"/>
                    <a:pt x="3436" y="6422"/>
                    <a:pt x="5400" y="9535"/>
                  </a:cubicBezTo>
                  <a:cubicBezTo>
                    <a:pt x="5891" y="10119"/>
                    <a:pt x="6382" y="10703"/>
                    <a:pt x="6873" y="11286"/>
                  </a:cubicBezTo>
                  <a:cubicBezTo>
                    <a:pt x="10800" y="14789"/>
                    <a:pt x="14727" y="18292"/>
                    <a:pt x="1914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182" y="17903"/>
                    <a:pt x="13745" y="14011"/>
                    <a:pt x="10800" y="10119"/>
                  </a:cubicBezTo>
                  <a:cubicBezTo>
                    <a:pt x="8836" y="8562"/>
                    <a:pt x="7364" y="7005"/>
                    <a:pt x="5400" y="5449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" name="Rectangle 6"/>
          <p:cNvSpPr/>
          <p:nvPr/>
        </p:nvSpPr>
        <p:spPr>
          <a:xfrm>
            <a:off x="0" y="0"/>
            <a:ext cx="182160" cy="6857280"/>
          </a:xfrm>
          <a:prstGeom prst="rect">
            <a:avLst/>
          </a:prstGeom>
          <a:solidFill>
            <a:srgbClr val="455f5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" name="Freeform 11"/>
          <p:cNvSpPr/>
          <p:nvPr/>
        </p:nvSpPr>
        <p:spPr>
          <a:xfrm flipV="1">
            <a:off x="-3600" y="712800"/>
            <a:ext cx="1594800" cy="506520"/>
          </a:xfrm>
          <a:custGeom>
            <a:avLst/>
            <a:gdLst/>
            <a:ahLst/>
            <a:rect l="l" t="t" r="r" b="b"/>
            <a:pathLst>
              <a:path w="21568" h="2160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befd4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22"/>
          <p:cNvGrpSpPr/>
          <p:nvPr/>
        </p:nvGrpSpPr>
        <p:grpSpPr>
          <a:xfrm>
            <a:off x="0" y="228600"/>
            <a:ext cx="2850840" cy="6638040"/>
            <a:chOff x="0" y="228600"/>
            <a:chExt cx="2850840" cy="6638040"/>
          </a:xfrm>
        </p:grpSpPr>
        <p:sp>
          <p:nvSpPr>
            <p:cNvPr id="67" name="Freeform 11"/>
            <p:cNvSpPr/>
            <p:nvPr/>
          </p:nvSpPr>
          <p:spPr>
            <a:xfrm>
              <a:off x="0" y="2575080"/>
              <a:ext cx="100080" cy="625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1600" y="21600"/>
                  </a:moveTo>
                  <a:cubicBezTo>
                    <a:pt x="19636" y="18582"/>
                    <a:pt x="18655" y="15724"/>
                    <a:pt x="16691" y="12706"/>
                  </a:cubicBezTo>
                  <a:cubicBezTo>
                    <a:pt x="10800" y="8576"/>
                    <a:pt x="5891" y="4288"/>
                    <a:pt x="0" y="0"/>
                  </a:cubicBezTo>
                  <a:cubicBezTo>
                    <a:pt x="0" y="5559"/>
                    <a:pt x="0" y="5559"/>
                    <a:pt x="0" y="5559"/>
                  </a:cubicBezTo>
                  <a:cubicBezTo>
                    <a:pt x="5891" y="10165"/>
                    <a:pt x="12764" y="14929"/>
                    <a:pt x="19636" y="19694"/>
                  </a:cubicBezTo>
                  <a:cubicBezTo>
                    <a:pt x="19636" y="20329"/>
                    <a:pt x="20618" y="20965"/>
                    <a:pt x="21600" y="216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" name="Freeform 12"/>
            <p:cNvSpPr/>
            <p:nvPr/>
          </p:nvSpPr>
          <p:spPr>
            <a:xfrm>
              <a:off x="128520" y="3156480"/>
              <a:ext cx="645840" cy="2321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269" y="15000"/>
                  </a:moveTo>
                  <a:cubicBezTo>
                    <a:pt x="15891" y="17229"/>
                    <a:pt x="18514" y="19414"/>
                    <a:pt x="21446" y="21600"/>
                  </a:cubicBezTo>
                  <a:cubicBezTo>
                    <a:pt x="21446" y="21214"/>
                    <a:pt x="21446" y="20871"/>
                    <a:pt x="21600" y="20486"/>
                  </a:cubicBezTo>
                  <a:cubicBezTo>
                    <a:pt x="19131" y="18643"/>
                    <a:pt x="16817" y="16757"/>
                    <a:pt x="14657" y="14871"/>
                  </a:cubicBezTo>
                  <a:cubicBezTo>
                    <a:pt x="8949" y="9986"/>
                    <a:pt x="4166" y="5014"/>
                    <a:pt x="0" y="0"/>
                  </a:cubicBezTo>
                  <a:cubicBezTo>
                    <a:pt x="309" y="857"/>
                    <a:pt x="617" y="1757"/>
                    <a:pt x="926" y="2614"/>
                  </a:cubicBezTo>
                  <a:cubicBezTo>
                    <a:pt x="4629" y="6771"/>
                    <a:pt x="8640" y="10929"/>
                    <a:pt x="13269" y="150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" name="Freeform 13"/>
            <p:cNvSpPr/>
            <p:nvPr/>
          </p:nvSpPr>
          <p:spPr>
            <a:xfrm>
              <a:off x="807120" y="5447160"/>
              <a:ext cx="608760" cy="1419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09" y="1543"/>
                  </a:moveTo>
                  <a:cubicBezTo>
                    <a:pt x="818" y="1052"/>
                    <a:pt x="327" y="561"/>
                    <a:pt x="0" y="0"/>
                  </a:cubicBezTo>
                  <a:cubicBezTo>
                    <a:pt x="0" y="701"/>
                    <a:pt x="0" y="1332"/>
                    <a:pt x="0" y="2034"/>
                  </a:cubicBezTo>
                  <a:cubicBezTo>
                    <a:pt x="3436" y="5961"/>
                    <a:pt x="7200" y="9818"/>
                    <a:pt x="11127" y="13605"/>
                  </a:cubicBezTo>
                  <a:cubicBezTo>
                    <a:pt x="13909" y="16270"/>
                    <a:pt x="17018" y="18935"/>
                    <a:pt x="20127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491" y="18865"/>
                    <a:pt x="15382" y="16130"/>
                    <a:pt x="12600" y="13325"/>
                  </a:cubicBezTo>
                  <a:cubicBezTo>
                    <a:pt x="8509" y="9468"/>
                    <a:pt x="4745" y="5540"/>
                    <a:pt x="1309" y="1543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" name="Freeform 14"/>
            <p:cNvSpPr/>
            <p:nvPr/>
          </p:nvSpPr>
          <p:spPr>
            <a:xfrm>
              <a:off x="959760" y="6503760"/>
              <a:ext cx="170640" cy="362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6346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4011" y="14491"/>
                    <a:pt x="7005" y="7382"/>
                    <a:pt x="0" y="0"/>
                  </a:cubicBezTo>
                  <a:cubicBezTo>
                    <a:pt x="4670" y="7382"/>
                    <a:pt x="9924" y="14491"/>
                    <a:pt x="16346" y="216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" name="Freeform 15"/>
            <p:cNvSpPr/>
            <p:nvPr/>
          </p:nvSpPr>
          <p:spPr>
            <a:xfrm>
              <a:off x="100800" y="3201120"/>
              <a:ext cx="821160" cy="3327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658" y="19745"/>
                  </a:moveTo>
                  <a:cubicBezTo>
                    <a:pt x="17596" y="18489"/>
                    <a:pt x="15775" y="17232"/>
                    <a:pt x="14076" y="15976"/>
                  </a:cubicBezTo>
                  <a:cubicBezTo>
                    <a:pt x="10193" y="13074"/>
                    <a:pt x="7160" y="10082"/>
                    <a:pt x="4854" y="7060"/>
                  </a:cubicBezTo>
                  <a:cubicBezTo>
                    <a:pt x="3519" y="5235"/>
                    <a:pt x="2427" y="3381"/>
                    <a:pt x="1456" y="1526"/>
                  </a:cubicBezTo>
                  <a:cubicBezTo>
                    <a:pt x="971" y="1017"/>
                    <a:pt x="485" y="509"/>
                    <a:pt x="0" y="0"/>
                  </a:cubicBezTo>
                  <a:cubicBezTo>
                    <a:pt x="971" y="2363"/>
                    <a:pt x="2306" y="4757"/>
                    <a:pt x="4004" y="7090"/>
                  </a:cubicBezTo>
                  <a:cubicBezTo>
                    <a:pt x="6189" y="10142"/>
                    <a:pt x="9222" y="13134"/>
                    <a:pt x="12984" y="16065"/>
                  </a:cubicBezTo>
                  <a:cubicBezTo>
                    <a:pt x="14926" y="17531"/>
                    <a:pt x="17110" y="18967"/>
                    <a:pt x="19416" y="20373"/>
                  </a:cubicBezTo>
                  <a:cubicBezTo>
                    <a:pt x="20144" y="20792"/>
                    <a:pt x="20872" y="21181"/>
                    <a:pt x="21600" y="21600"/>
                  </a:cubicBezTo>
                  <a:cubicBezTo>
                    <a:pt x="21357" y="21450"/>
                    <a:pt x="21236" y="21331"/>
                    <a:pt x="21115" y="21181"/>
                  </a:cubicBezTo>
                  <a:cubicBezTo>
                    <a:pt x="20508" y="20702"/>
                    <a:pt x="20022" y="20224"/>
                    <a:pt x="19658" y="19745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" name="Freeform 16"/>
            <p:cNvSpPr/>
            <p:nvPr/>
          </p:nvSpPr>
          <p:spPr>
            <a:xfrm>
              <a:off x="26280" y="228600"/>
              <a:ext cx="101880" cy="2927160"/>
            </a:xfrm>
            <a:custGeom>
              <a:avLst/>
              <a:gdLst/>
              <a:ahLst/>
              <a:rect l="l" t="t" r="r" b="b"/>
              <a:pathLst>
                <a:path w="20835" h="21600">
                  <a:moveTo>
                    <a:pt x="9565" y="19627"/>
                  </a:moveTo>
                  <a:cubicBezTo>
                    <a:pt x="10505" y="19763"/>
                    <a:pt x="10505" y="19899"/>
                    <a:pt x="10505" y="20035"/>
                  </a:cubicBezTo>
                  <a:cubicBezTo>
                    <a:pt x="13322" y="20511"/>
                    <a:pt x="17078" y="20988"/>
                    <a:pt x="19896" y="21498"/>
                  </a:cubicBezTo>
                  <a:cubicBezTo>
                    <a:pt x="19896" y="21532"/>
                    <a:pt x="19896" y="21566"/>
                    <a:pt x="20835" y="21600"/>
                  </a:cubicBezTo>
                  <a:cubicBezTo>
                    <a:pt x="18957" y="20920"/>
                    <a:pt x="17078" y="20273"/>
                    <a:pt x="15200" y="19593"/>
                  </a:cubicBezTo>
                  <a:cubicBezTo>
                    <a:pt x="7687" y="16123"/>
                    <a:pt x="3931" y="12654"/>
                    <a:pt x="3931" y="9150"/>
                  </a:cubicBezTo>
                  <a:cubicBezTo>
                    <a:pt x="4870" y="6089"/>
                    <a:pt x="7687" y="3061"/>
                    <a:pt x="13322" y="0"/>
                  </a:cubicBezTo>
                  <a:cubicBezTo>
                    <a:pt x="10505" y="0"/>
                    <a:pt x="10505" y="0"/>
                    <a:pt x="10505" y="0"/>
                  </a:cubicBezTo>
                  <a:cubicBezTo>
                    <a:pt x="3931" y="3027"/>
                    <a:pt x="1113" y="6089"/>
                    <a:pt x="174" y="9150"/>
                  </a:cubicBezTo>
                  <a:cubicBezTo>
                    <a:pt x="-765" y="12654"/>
                    <a:pt x="2052" y="16123"/>
                    <a:pt x="9565" y="19627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" name="Freeform 17"/>
            <p:cNvSpPr/>
            <p:nvPr/>
          </p:nvSpPr>
          <p:spPr>
            <a:xfrm>
              <a:off x="78120" y="2944080"/>
              <a:ext cx="77400" cy="493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2541" y="3836"/>
                    <a:pt x="3812" y="7469"/>
                    <a:pt x="6353" y="11305"/>
                  </a:cubicBezTo>
                  <a:cubicBezTo>
                    <a:pt x="11435" y="14736"/>
                    <a:pt x="16518" y="18168"/>
                    <a:pt x="21600" y="21600"/>
                  </a:cubicBezTo>
                  <a:cubicBezTo>
                    <a:pt x="19059" y="17563"/>
                    <a:pt x="16518" y="13323"/>
                    <a:pt x="13976" y="9286"/>
                  </a:cubicBezTo>
                  <a:cubicBezTo>
                    <a:pt x="12706" y="9084"/>
                    <a:pt x="12706" y="8882"/>
                    <a:pt x="12706" y="8680"/>
                  </a:cubicBezTo>
                  <a:cubicBezTo>
                    <a:pt x="8894" y="5652"/>
                    <a:pt x="3812" y="2826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" name="Freeform 18"/>
            <p:cNvSpPr/>
            <p:nvPr/>
          </p:nvSpPr>
          <p:spPr>
            <a:xfrm>
              <a:off x="769680" y="5478840"/>
              <a:ext cx="189360" cy="1024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0" y="3016"/>
                    <a:pt x="1054" y="6032"/>
                    <a:pt x="2634" y="9049"/>
                  </a:cubicBezTo>
                  <a:cubicBezTo>
                    <a:pt x="4215" y="11384"/>
                    <a:pt x="6322" y="13816"/>
                    <a:pt x="8956" y="16151"/>
                  </a:cubicBezTo>
                  <a:cubicBezTo>
                    <a:pt x="10010" y="16735"/>
                    <a:pt x="11590" y="17319"/>
                    <a:pt x="12644" y="17903"/>
                  </a:cubicBezTo>
                  <a:cubicBezTo>
                    <a:pt x="15805" y="19168"/>
                    <a:pt x="18439" y="20335"/>
                    <a:pt x="21600" y="21600"/>
                  </a:cubicBezTo>
                  <a:cubicBezTo>
                    <a:pt x="21073" y="21308"/>
                    <a:pt x="20546" y="20919"/>
                    <a:pt x="20020" y="20627"/>
                  </a:cubicBezTo>
                  <a:cubicBezTo>
                    <a:pt x="13698" y="16735"/>
                    <a:pt x="9483" y="12843"/>
                    <a:pt x="6849" y="8951"/>
                  </a:cubicBezTo>
                  <a:cubicBezTo>
                    <a:pt x="5795" y="6616"/>
                    <a:pt x="4741" y="4378"/>
                    <a:pt x="4215" y="2141"/>
                  </a:cubicBezTo>
                  <a:cubicBezTo>
                    <a:pt x="4215" y="2043"/>
                    <a:pt x="3688" y="1946"/>
                    <a:pt x="3688" y="1751"/>
                  </a:cubicBezTo>
                  <a:cubicBezTo>
                    <a:pt x="2634" y="1168"/>
                    <a:pt x="1054" y="584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" name="Freeform 19"/>
            <p:cNvSpPr/>
            <p:nvPr/>
          </p:nvSpPr>
          <p:spPr>
            <a:xfrm>
              <a:off x="775440" y="1398960"/>
              <a:ext cx="2075400" cy="4047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336" y="21010"/>
                  </a:moveTo>
                  <a:cubicBezTo>
                    <a:pt x="480" y="18992"/>
                    <a:pt x="1248" y="17000"/>
                    <a:pt x="2400" y="15081"/>
                  </a:cubicBezTo>
                  <a:cubicBezTo>
                    <a:pt x="3600" y="13162"/>
                    <a:pt x="5232" y="11317"/>
                    <a:pt x="7152" y="9545"/>
                  </a:cubicBezTo>
                  <a:cubicBezTo>
                    <a:pt x="9072" y="7774"/>
                    <a:pt x="11280" y="6101"/>
                    <a:pt x="13680" y="4502"/>
                  </a:cubicBezTo>
                  <a:cubicBezTo>
                    <a:pt x="14880" y="3715"/>
                    <a:pt x="16176" y="2928"/>
                    <a:pt x="17472" y="2190"/>
                  </a:cubicBezTo>
                  <a:cubicBezTo>
                    <a:pt x="18144" y="1821"/>
                    <a:pt x="18816" y="1427"/>
                    <a:pt x="19488" y="1082"/>
                  </a:cubicBezTo>
                  <a:cubicBezTo>
                    <a:pt x="20208" y="713"/>
                    <a:pt x="20880" y="369"/>
                    <a:pt x="21600" y="25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0832" y="344"/>
                    <a:pt x="20160" y="689"/>
                    <a:pt x="19440" y="1058"/>
                  </a:cubicBezTo>
                  <a:cubicBezTo>
                    <a:pt x="18768" y="1402"/>
                    <a:pt x="18096" y="1771"/>
                    <a:pt x="17424" y="2165"/>
                  </a:cubicBezTo>
                  <a:cubicBezTo>
                    <a:pt x="16080" y="2903"/>
                    <a:pt x="14784" y="3666"/>
                    <a:pt x="13584" y="4453"/>
                  </a:cubicBezTo>
                  <a:cubicBezTo>
                    <a:pt x="11136" y="6052"/>
                    <a:pt x="8880" y="7725"/>
                    <a:pt x="6960" y="9496"/>
                  </a:cubicBezTo>
                  <a:cubicBezTo>
                    <a:pt x="4992" y="11243"/>
                    <a:pt x="3360" y="13113"/>
                    <a:pt x="2160" y="15031"/>
                  </a:cubicBezTo>
                  <a:cubicBezTo>
                    <a:pt x="912" y="16975"/>
                    <a:pt x="144" y="18968"/>
                    <a:pt x="0" y="21010"/>
                  </a:cubicBezTo>
                  <a:cubicBezTo>
                    <a:pt x="0" y="21059"/>
                    <a:pt x="0" y="21083"/>
                    <a:pt x="0" y="21133"/>
                  </a:cubicBezTo>
                  <a:cubicBezTo>
                    <a:pt x="96" y="21280"/>
                    <a:pt x="192" y="21452"/>
                    <a:pt x="336" y="21600"/>
                  </a:cubicBezTo>
                  <a:cubicBezTo>
                    <a:pt x="336" y="21403"/>
                    <a:pt x="336" y="21206"/>
                    <a:pt x="336" y="2101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" name="Freeform 20"/>
            <p:cNvSpPr/>
            <p:nvPr/>
          </p:nvSpPr>
          <p:spPr>
            <a:xfrm>
              <a:off x="922680" y="6530040"/>
              <a:ext cx="161280" cy="336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4320" y="7101"/>
                    <a:pt x="9874" y="14499"/>
                    <a:pt x="1604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4194" y="14499"/>
                    <a:pt x="6789" y="7101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" name="Freeform 21"/>
            <p:cNvSpPr/>
            <p:nvPr/>
          </p:nvSpPr>
          <p:spPr>
            <a:xfrm>
              <a:off x="769680" y="5359320"/>
              <a:ext cx="36720" cy="221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8900" y="19800"/>
                  </a:moveTo>
                  <a:cubicBezTo>
                    <a:pt x="18900" y="20700"/>
                    <a:pt x="21600" y="21150"/>
                    <a:pt x="21600" y="21600"/>
                  </a:cubicBezTo>
                  <a:cubicBezTo>
                    <a:pt x="21600" y="17100"/>
                    <a:pt x="21600" y="13050"/>
                    <a:pt x="21600" y="8550"/>
                  </a:cubicBezTo>
                  <a:cubicBezTo>
                    <a:pt x="13500" y="5850"/>
                    <a:pt x="8100" y="2700"/>
                    <a:pt x="2700" y="0"/>
                  </a:cubicBezTo>
                  <a:cubicBezTo>
                    <a:pt x="0" y="4050"/>
                    <a:pt x="0" y="7650"/>
                    <a:pt x="0" y="11700"/>
                  </a:cubicBezTo>
                  <a:cubicBezTo>
                    <a:pt x="5400" y="14400"/>
                    <a:pt x="13500" y="17100"/>
                    <a:pt x="18900" y="198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" name="Freeform 22"/>
            <p:cNvSpPr/>
            <p:nvPr/>
          </p:nvSpPr>
          <p:spPr>
            <a:xfrm>
              <a:off x="849960" y="6244560"/>
              <a:ext cx="237960" cy="621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908" y="2880"/>
                  </a:moveTo>
                  <a:cubicBezTo>
                    <a:pt x="2077" y="1920"/>
                    <a:pt x="831" y="960"/>
                    <a:pt x="0" y="0"/>
                  </a:cubicBezTo>
                  <a:cubicBezTo>
                    <a:pt x="1246" y="2560"/>
                    <a:pt x="2908" y="5120"/>
                    <a:pt x="4985" y="7680"/>
                  </a:cubicBezTo>
                  <a:cubicBezTo>
                    <a:pt x="5400" y="8480"/>
                    <a:pt x="5815" y="9120"/>
                    <a:pt x="6646" y="9920"/>
                  </a:cubicBezTo>
                  <a:cubicBezTo>
                    <a:pt x="11215" y="13760"/>
                    <a:pt x="16200" y="17760"/>
                    <a:pt x="2118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031" y="17440"/>
                    <a:pt x="13292" y="13280"/>
                    <a:pt x="9969" y="8960"/>
                  </a:cubicBezTo>
                  <a:cubicBezTo>
                    <a:pt x="7477" y="6880"/>
                    <a:pt x="5400" y="4960"/>
                    <a:pt x="2908" y="288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9" name="Group 9"/>
          <p:cNvGrpSpPr/>
          <p:nvPr/>
        </p:nvGrpSpPr>
        <p:grpSpPr>
          <a:xfrm>
            <a:off x="27360" y="0"/>
            <a:ext cx="2355840" cy="6852600"/>
            <a:chOff x="27360" y="0"/>
            <a:chExt cx="2355840" cy="6852600"/>
          </a:xfrm>
        </p:grpSpPr>
        <p:sp>
          <p:nvSpPr>
            <p:cNvPr id="80" name="Freeform 27"/>
            <p:cNvSpPr/>
            <p:nvPr/>
          </p:nvSpPr>
          <p:spPr>
            <a:xfrm>
              <a:off x="27360" y="0"/>
              <a:ext cx="493560" cy="4400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468" y="4930"/>
                  </a:moveTo>
                  <a:cubicBezTo>
                    <a:pt x="2307" y="6762"/>
                    <a:pt x="3565" y="8617"/>
                    <a:pt x="5452" y="10448"/>
                  </a:cubicBezTo>
                  <a:cubicBezTo>
                    <a:pt x="7130" y="12279"/>
                    <a:pt x="9227" y="14110"/>
                    <a:pt x="11953" y="15942"/>
                  </a:cubicBezTo>
                  <a:cubicBezTo>
                    <a:pt x="14470" y="17773"/>
                    <a:pt x="17616" y="19581"/>
                    <a:pt x="21181" y="21389"/>
                  </a:cubicBezTo>
                  <a:cubicBezTo>
                    <a:pt x="21390" y="21459"/>
                    <a:pt x="21600" y="21530"/>
                    <a:pt x="21600" y="21600"/>
                  </a:cubicBezTo>
                  <a:cubicBezTo>
                    <a:pt x="21390" y="21248"/>
                    <a:pt x="20971" y="20872"/>
                    <a:pt x="20761" y="20520"/>
                  </a:cubicBezTo>
                  <a:cubicBezTo>
                    <a:pt x="20761" y="20450"/>
                    <a:pt x="20761" y="20379"/>
                    <a:pt x="20761" y="20332"/>
                  </a:cubicBezTo>
                  <a:cubicBezTo>
                    <a:pt x="17825" y="18853"/>
                    <a:pt x="15309" y="17397"/>
                    <a:pt x="13212" y="15918"/>
                  </a:cubicBezTo>
                  <a:cubicBezTo>
                    <a:pt x="10485" y="14087"/>
                    <a:pt x="8179" y="12279"/>
                    <a:pt x="6291" y="10424"/>
                  </a:cubicBezTo>
                  <a:cubicBezTo>
                    <a:pt x="4404" y="8593"/>
                    <a:pt x="2936" y="6762"/>
                    <a:pt x="1887" y="4907"/>
                  </a:cubicBezTo>
                  <a:cubicBezTo>
                    <a:pt x="1468" y="3991"/>
                    <a:pt x="1049" y="3076"/>
                    <a:pt x="629" y="2160"/>
                  </a:cubicBezTo>
                  <a:cubicBezTo>
                    <a:pt x="419" y="1432"/>
                    <a:pt x="210" y="728"/>
                    <a:pt x="2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8"/>
                    <a:pt x="210" y="1432"/>
                    <a:pt x="210" y="2160"/>
                  </a:cubicBezTo>
                  <a:cubicBezTo>
                    <a:pt x="629" y="3076"/>
                    <a:pt x="839" y="3991"/>
                    <a:pt x="1468" y="493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" name="Freeform 28"/>
            <p:cNvSpPr/>
            <p:nvPr/>
          </p:nvSpPr>
          <p:spPr>
            <a:xfrm>
              <a:off x="550440" y="4316400"/>
              <a:ext cx="422640" cy="1580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009" y="14989"/>
                  </a:moveTo>
                  <a:cubicBezTo>
                    <a:pt x="15709" y="17215"/>
                    <a:pt x="18409" y="19440"/>
                    <a:pt x="21600" y="21600"/>
                  </a:cubicBezTo>
                  <a:cubicBezTo>
                    <a:pt x="21600" y="21142"/>
                    <a:pt x="21600" y="20618"/>
                    <a:pt x="21600" y="20160"/>
                  </a:cubicBezTo>
                  <a:cubicBezTo>
                    <a:pt x="21600" y="20095"/>
                    <a:pt x="21600" y="19964"/>
                    <a:pt x="21600" y="19898"/>
                  </a:cubicBezTo>
                  <a:cubicBezTo>
                    <a:pt x="19391" y="18196"/>
                    <a:pt x="17182" y="16495"/>
                    <a:pt x="15218" y="14793"/>
                  </a:cubicBezTo>
                  <a:cubicBezTo>
                    <a:pt x="9327" y="9949"/>
                    <a:pt x="4173" y="4975"/>
                    <a:pt x="0" y="0"/>
                  </a:cubicBezTo>
                  <a:cubicBezTo>
                    <a:pt x="491" y="1375"/>
                    <a:pt x="982" y="2749"/>
                    <a:pt x="1718" y="4124"/>
                  </a:cubicBezTo>
                  <a:cubicBezTo>
                    <a:pt x="5155" y="7789"/>
                    <a:pt x="8836" y="11389"/>
                    <a:pt x="13009" y="14989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" name="Freeform 29"/>
            <p:cNvSpPr/>
            <p:nvPr/>
          </p:nvSpPr>
          <p:spPr>
            <a:xfrm>
              <a:off x="1006200" y="5862600"/>
              <a:ext cx="430560" cy="99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440" y="1565"/>
                  </a:moveTo>
                  <a:cubicBezTo>
                    <a:pt x="960" y="1043"/>
                    <a:pt x="480" y="522"/>
                    <a:pt x="0" y="0"/>
                  </a:cubicBezTo>
                  <a:cubicBezTo>
                    <a:pt x="0" y="939"/>
                    <a:pt x="0" y="1983"/>
                    <a:pt x="240" y="3026"/>
                  </a:cubicBezTo>
                  <a:cubicBezTo>
                    <a:pt x="3360" y="6470"/>
                    <a:pt x="6480" y="9913"/>
                    <a:pt x="10080" y="13252"/>
                  </a:cubicBezTo>
                  <a:cubicBezTo>
                    <a:pt x="12960" y="16070"/>
                    <a:pt x="16080" y="18887"/>
                    <a:pt x="192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240" y="18783"/>
                    <a:pt x="15120" y="15861"/>
                    <a:pt x="12000" y="12835"/>
                  </a:cubicBezTo>
                  <a:cubicBezTo>
                    <a:pt x="8160" y="9183"/>
                    <a:pt x="4800" y="5322"/>
                    <a:pt x="1440" y="1565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" name="Freeform 30"/>
            <p:cNvSpPr/>
            <p:nvPr/>
          </p:nvSpPr>
          <p:spPr>
            <a:xfrm>
              <a:off x="521640" y="4364280"/>
              <a:ext cx="551160" cy="2235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8970" y="18917"/>
                  </a:moveTo>
                  <a:cubicBezTo>
                    <a:pt x="17468" y="17946"/>
                    <a:pt x="15965" y="16928"/>
                    <a:pt x="14650" y="15911"/>
                  </a:cubicBezTo>
                  <a:cubicBezTo>
                    <a:pt x="10706" y="12997"/>
                    <a:pt x="7701" y="9991"/>
                    <a:pt x="5447" y="6984"/>
                  </a:cubicBezTo>
                  <a:cubicBezTo>
                    <a:pt x="4132" y="5504"/>
                    <a:pt x="3193" y="3978"/>
                    <a:pt x="2442" y="2451"/>
                  </a:cubicBezTo>
                  <a:cubicBezTo>
                    <a:pt x="1690" y="1619"/>
                    <a:pt x="751" y="833"/>
                    <a:pt x="0" y="0"/>
                  </a:cubicBezTo>
                  <a:cubicBezTo>
                    <a:pt x="939" y="2359"/>
                    <a:pt x="2254" y="4718"/>
                    <a:pt x="3944" y="7030"/>
                  </a:cubicBezTo>
                  <a:cubicBezTo>
                    <a:pt x="6198" y="10083"/>
                    <a:pt x="9203" y="13090"/>
                    <a:pt x="12960" y="16050"/>
                  </a:cubicBezTo>
                  <a:cubicBezTo>
                    <a:pt x="14838" y="17484"/>
                    <a:pt x="16904" y="18964"/>
                    <a:pt x="19346" y="20397"/>
                  </a:cubicBezTo>
                  <a:cubicBezTo>
                    <a:pt x="20097" y="20767"/>
                    <a:pt x="20849" y="21184"/>
                    <a:pt x="21600" y="21600"/>
                  </a:cubicBezTo>
                  <a:cubicBezTo>
                    <a:pt x="21412" y="21461"/>
                    <a:pt x="21224" y="21322"/>
                    <a:pt x="21037" y="21184"/>
                  </a:cubicBezTo>
                  <a:cubicBezTo>
                    <a:pt x="20285" y="20444"/>
                    <a:pt x="19534" y="19657"/>
                    <a:pt x="18970" y="18917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" name="Freeform 31"/>
            <p:cNvSpPr/>
            <p:nvPr/>
          </p:nvSpPr>
          <p:spPr>
            <a:xfrm>
              <a:off x="471600" y="1289160"/>
              <a:ext cx="169920" cy="3026520"/>
            </a:xfrm>
            <a:custGeom>
              <a:avLst/>
              <a:gdLst/>
              <a:ahLst/>
              <a:rect l="l" t="t" r="r" b="b"/>
              <a:pathLst>
                <a:path w="21150" h="21600">
                  <a:moveTo>
                    <a:pt x="9750" y="21600"/>
                  </a:moveTo>
                  <a:cubicBezTo>
                    <a:pt x="8550" y="21191"/>
                    <a:pt x="7950" y="20781"/>
                    <a:pt x="7350" y="20372"/>
                  </a:cubicBezTo>
                  <a:cubicBezTo>
                    <a:pt x="4350" y="18085"/>
                    <a:pt x="2550" y="15833"/>
                    <a:pt x="2550" y="13581"/>
                  </a:cubicBezTo>
                  <a:cubicBezTo>
                    <a:pt x="2550" y="11295"/>
                    <a:pt x="4350" y="9043"/>
                    <a:pt x="7350" y="6756"/>
                  </a:cubicBezTo>
                  <a:cubicBezTo>
                    <a:pt x="8550" y="5630"/>
                    <a:pt x="10350" y="4504"/>
                    <a:pt x="12750" y="3378"/>
                  </a:cubicBezTo>
                  <a:cubicBezTo>
                    <a:pt x="15150" y="2252"/>
                    <a:pt x="17550" y="1126"/>
                    <a:pt x="21150" y="0"/>
                  </a:cubicBezTo>
                  <a:cubicBezTo>
                    <a:pt x="20550" y="0"/>
                    <a:pt x="20550" y="0"/>
                    <a:pt x="20550" y="0"/>
                  </a:cubicBezTo>
                  <a:cubicBezTo>
                    <a:pt x="16950" y="1126"/>
                    <a:pt x="13950" y="2252"/>
                    <a:pt x="11550" y="3378"/>
                  </a:cubicBezTo>
                  <a:cubicBezTo>
                    <a:pt x="9150" y="4504"/>
                    <a:pt x="7350" y="5630"/>
                    <a:pt x="5550" y="6756"/>
                  </a:cubicBezTo>
                  <a:cubicBezTo>
                    <a:pt x="1950" y="9009"/>
                    <a:pt x="150" y="11295"/>
                    <a:pt x="150" y="13581"/>
                  </a:cubicBezTo>
                  <a:cubicBezTo>
                    <a:pt x="-450" y="15731"/>
                    <a:pt x="750" y="17915"/>
                    <a:pt x="3750" y="20099"/>
                  </a:cubicBezTo>
                  <a:cubicBezTo>
                    <a:pt x="5550" y="20576"/>
                    <a:pt x="7350" y="21088"/>
                    <a:pt x="9150" y="21566"/>
                  </a:cubicBezTo>
                  <a:cubicBezTo>
                    <a:pt x="9150" y="21566"/>
                    <a:pt x="9750" y="21600"/>
                    <a:pt x="9750" y="216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" name="Freeform 32"/>
            <p:cNvSpPr/>
            <p:nvPr/>
          </p:nvSpPr>
          <p:spPr>
            <a:xfrm>
              <a:off x="1111680" y="6571440"/>
              <a:ext cx="133560" cy="280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6971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86" y="14644"/>
                    <a:pt x="6943" y="7322"/>
                    <a:pt x="0" y="0"/>
                  </a:cubicBezTo>
                  <a:cubicBezTo>
                    <a:pt x="4629" y="7322"/>
                    <a:pt x="10029" y="14644"/>
                    <a:pt x="16971" y="216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" name="Freeform 33"/>
            <p:cNvSpPr/>
            <p:nvPr/>
          </p:nvSpPr>
          <p:spPr>
            <a:xfrm>
              <a:off x="502560" y="4107600"/>
              <a:ext cx="81720" cy="510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082" y="10901"/>
                  </a:moveTo>
                  <a:cubicBezTo>
                    <a:pt x="10165" y="14535"/>
                    <a:pt x="16518" y="17966"/>
                    <a:pt x="21600" y="21600"/>
                  </a:cubicBezTo>
                  <a:cubicBezTo>
                    <a:pt x="17788" y="17361"/>
                    <a:pt x="15247" y="13121"/>
                    <a:pt x="12706" y="8882"/>
                  </a:cubicBezTo>
                  <a:cubicBezTo>
                    <a:pt x="12706" y="8882"/>
                    <a:pt x="11435" y="8680"/>
                    <a:pt x="11435" y="8680"/>
                  </a:cubicBezTo>
                  <a:cubicBezTo>
                    <a:pt x="7624" y="5854"/>
                    <a:pt x="3812" y="2826"/>
                    <a:pt x="0" y="0"/>
                  </a:cubicBezTo>
                  <a:cubicBezTo>
                    <a:pt x="0" y="404"/>
                    <a:pt x="0" y="1009"/>
                    <a:pt x="0" y="1615"/>
                  </a:cubicBezTo>
                  <a:cubicBezTo>
                    <a:pt x="1271" y="4643"/>
                    <a:pt x="3812" y="7873"/>
                    <a:pt x="5082" y="10901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" name="Freeform 34"/>
            <p:cNvSpPr/>
            <p:nvPr/>
          </p:nvSpPr>
          <p:spPr>
            <a:xfrm>
              <a:off x="973800" y="3145680"/>
              <a:ext cx="1409400" cy="2716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88" y="21030"/>
                  </a:moveTo>
                  <a:cubicBezTo>
                    <a:pt x="661" y="19052"/>
                    <a:pt x="1396" y="17037"/>
                    <a:pt x="2571" y="15097"/>
                  </a:cubicBezTo>
                  <a:cubicBezTo>
                    <a:pt x="3747" y="13196"/>
                    <a:pt x="5363" y="11332"/>
                    <a:pt x="7273" y="9583"/>
                  </a:cubicBezTo>
                  <a:cubicBezTo>
                    <a:pt x="9110" y="7796"/>
                    <a:pt x="11314" y="6123"/>
                    <a:pt x="13739" y="4525"/>
                  </a:cubicBezTo>
                  <a:cubicBezTo>
                    <a:pt x="14914" y="3727"/>
                    <a:pt x="16163" y="2928"/>
                    <a:pt x="17486" y="2206"/>
                  </a:cubicBezTo>
                  <a:cubicBezTo>
                    <a:pt x="18147" y="1825"/>
                    <a:pt x="18808" y="1445"/>
                    <a:pt x="19469" y="1065"/>
                  </a:cubicBezTo>
                  <a:cubicBezTo>
                    <a:pt x="20131" y="723"/>
                    <a:pt x="20865" y="342"/>
                    <a:pt x="21600" y="0"/>
                  </a:cubicBezTo>
                  <a:cubicBezTo>
                    <a:pt x="21527" y="0"/>
                    <a:pt x="21527" y="0"/>
                    <a:pt x="21527" y="0"/>
                  </a:cubicBezTo>
                  <a:cubicBezTo>
                    <a:pt x="20792" y="342"/>
                    <a:pt x="20057" y="685"/>
                    <a:pt x="19396" y="1027"/>
                  </a:cubicBezTo>
                  <a:cubicBezTo>
                    <a:pt x="18735" y="1407"/>
                    <a:pt x="18073" y="1787"/>
                    <a:pt x="17412" y="2130"/>
                  </a:cubicBezTo>
                  <a:cubicBezTo>
                    <a:pt x="16016" y="2890"/>
                    <a:pt x="14767" y="3651"/>
                    <a:pt x="13592" y="4449"/>
                  </a:cubicBezTo>
                  <a:cubicBezTo>
                    <a:pt x="11094" y="6046"/>
                    <a:pt x="8890" y="7720"/>
                    <a:pt x="6980" y="9469"/>
                  </a:cubicBezTo>
                  <a:cubicBezTo>
                    <a:pt x="4996" y="11256"/>
                    <a:pt x="3380" y="13120"/>
                    <a:pt x="2204" y="15059"/>
                  </a:cubicBezTo>
                  <a:cubicBezTo>
                    <a:pt x="955" y="16923"/>
                    <a:pt x="220" y="18900"/>
                    <a:pt x="0" y="20877"/>
                  </a:cubicBezTo>
                  <a:cubicBezTo>
                    <a:pt x="220" y="21106"/>
                    <a:pt x="367" y="21334"/>
                    <a:pt x="514" y="21600"/>
                  </a:cubicBezTo>
                  <a:cubicBezTo>
                    <a:pt x="514" y="21410"/>
                    <a:pt x="514" y="21220"/>
                    <a:pt x="588" y="2103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" name="Freeform 35"/>
            <p:cNvSpPr/>
            <p:nvPr/>
          </p:nvSpPr>
          <p:spPr>
            <a:xfrm>
              <a:off x="1073520" y="6600240"/>
              <a:ext cx="119880" cy="252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4320" y="7336"/>
                    <a:pt x="10368" y="14672"/>
                    <a:pt x="1641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24" y="14672"/>
                    <a:pt x="6912" y="7336"/>
                    <a:pt x="0" y="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" name="Freeform 36"/>
            <p:cNvSpPr/>
            <p:nvPr/>
          </p:nvSpPr>
          <p:spPr>
            <a:xfrm>
              <a:off x="973800" y="5897160"/>
              <a:ext cx="137160" cy="673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0" y="4596"/>
                    <a:pt x="1490" y="9191"/>
                    <a:pt x="5214" y="13634"/>
                  </a:cubicBezTo>
                  <a:cubicBezTo>
                    <a:pt x="8193" y="15013"/>
                    <a:pt x="10428" y="16545"/>
                    <a:pt x="13407" y="17923"/>
                  </a:cubicBezTo>
                  <a:cubicBezTo>
                    <a:pt x="16386" y="19149"/>
                    <a:pt x="18621" y="20374"/>
                    <a:pt x="21600" y="21600"/>
                  </a:cubicBezTo>
                  <a:cubicBezTo>
                    <a:pt x="20855" y="21294"/>
                    <a:pt x="20855" y="20987"/>
                    <a:pt x="20110" y="20681"/>
                  </a:cubicBezTo>
                  <a:cubicBezTo>
                    <a:pt x="11917" y="15013"/>
                    <a:pt x="7448" y="9191"/>
                    <a:pt x="5959" y="3370"/>
                  </a:cubicBezTo>
                  <a:cubicBezTo>
                    <a:pt x="5214" y="2757"/>
                    <a:pt x="3724" y="2298"/>
                    <a:pt x="2979" y="1685"/>
                  </a:cubicBezTo>
                  <a:cubicBezTo>
                    <a:pt x="1490" y="1072"/>
                    <a:pt x="745" y="460"/>
                    <a:pt x="0" y="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" name="Freeform 37"/>
            <p:cNvSpPr/>
            <p:nvPr/>
          </p:nvSpPr>
          <p:spPr>
            <a:xfrm>
              <a:off x="973800" y="5772600"/>
              <a:ext cx="37440" cy="227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1700"/>
                  </a:moveTo>
                  <a:cubicBezTo>
                    <a:pt x="2700" y="13050"/>
                    <a:pt x="5400" y="14850"/>
                    <a:pt x="10800" y="16650"/>
                  </a:cubicBezTo>
                  <a:cubicBezTo>
                    <a:pt x="13500" y="18450"/>
                    <a:pt x="18900" y="19800"/>
                    <a:pt x="21600" y="21600"/>
                  </a:cubicBezTo>
                  <a:cubicBezTo>
                    <a:pt x="18900" y="17100"/>
                    <a:pt x="18900" y="12600"/>
                    <a:pt x="18900" y="8550"/>
                  </a:cubicBezTo>
                  <a:cubicBezTo>
                    <a:pt x="13500" y="5400"/>
                    <a:pt x="8100" y="2700"/>
                    <a:pt x="0" y="0"/>
                  </a:cubicBezTo>
                  <a:cubicBezTo>
                    <a:pt x="0" y="450"/>
                    <a:pt x="0" y="1350"/>
                    <a:pt x="0" y="1800"/>
                  </a:cubicBezTo>
                  <a:cubicBezTo>
                    <a:pt x="0" y="4950"/>
                    <a:pt x="0" y="8550"/>
                    <a:pt x="0" y="117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" name="Freeform 38"/>
            <p:cNvSpPr/>
            <p:nvPr/>
          </p:nvSpPr>
          <p:spPr>
            <a:xfrm>
              <a:off x="1006200" y="6322680"/>
              <a:ext cx="209880" cy="529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5449"/>
                  </a:moveTo>
                  <a:cubicBezTo>
                    <a:pt x="3436" y="3697"/>
                    <a:pt x="1964" y="1751"/>
                    <a:pt x="0" y="0"/>
                  </a:cubicBezTo>
                  <a:cubicBezTo>
                    <a:pt x="1473" y="3114"/>
                    <a:pt x="3436" y="6422"/>
                    <a:pt x="5400" y="9535"/>
                  </a:cubicBezTo>
                  <a:cubicBezTo>
                    <a:pt x="5891" y="10119"/>
                    <a:pt x="6382" y="10703"/>
                    <a:pt x="6873" y="11286"/>
                  </a:cubicBezTo>
                  <a:cubicBezTo>
                    <a:pt x="10800" y="14789"/>
                    <a:pt x="14727" y="18292"/>
                    <a:pt x="1914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182" y="17903"/>
                    <a:pt x="13745" y="14011"/>
                    <a:pt x="10800" y="10119"/>
                  </a:cubicBezTo>
                  <a:cubicBezTo>
                    <a:pt x="8836" y="8562"/>
                    <a:pt x="7364" y="7005"/>
                    <a:pt x="5400" y="5449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2" name="Rectangle 6" hidden="1"/>
          <p:cNvSpPr/>
          <p:nvPr/>
        </p:nvSpPr>
        <p:spPr>
          <a:xfrm>
            <a:off x="0" y="0"/>
            <a:ext cx="182160" cy="6857280"/>
          </a:xfrm>
          <a:prstGeom prst="rect">
            <a:avLst/>
          </a:prstGeom>
          <a:solidFill>
            <a:srgbClr val="455f5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Freeform 11" hidden="1"/>
          <p:cNvSpPr/>
          <p:nvPr/>
        </p:nvSpPr>
        <p:spPr>
          <a:xfrm flipV="1">
            <a:off x="-3600" y="712800"/>
            <a:ext cx="1594800" cy="506520"/>
          </a:xfrm>
          <a:custGeom>
            <a:avLst/>
            <a:gdLst/>
            <a:ahLst/>
            <a:rect l="l" t="t" r="r" b="b"/>
            <a:pathLst>
              <a:path w="21568" h="2160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4" name="Group 22"/>
          <p:cNvGrpSpPr/>
          <p:nvPr/>
        </p:nvGrpSpPr>
        <p:grpSpPr>
          <a:xfrm>
            <a:off x="0" y="228600"/>
            <a:ext cx="2850840" cy="6638040"/>
            <a:chOff x="0" y="228600"/>
            <a:chExt cx="2850840" cy="6638040"/>
          </a:xfrm>
        </p:grpSpPr>
        <p:sp>
          <p:nvSpPr>
            <p:cNvPr id="95" name="Freeform 11"/>
            <p:cNvSpPr/>
            <p:nvPr/>
          </p:nvSpPr>
          <p:spPr>
            <a:xfrm>
              <a:off x="0" y="2575080"/>
              <a:ext cx="100080" cy="625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1600" y="21600"/>
                  </a:moveTo>
                  <a:cubicBezTo>
                    <a:pt x="19636" y="18582"/>
                    <a:pt x="18655" y="15724"/>
                    <a:pt x="16691" y="12706"/>
                  </a:cubicBezTo>
                  <a:cubicBezTo>
                    <a:pt x="10800" y="8576"/>
                    <a:pt x="5891" y="4288"/>
                    <a:pt x="0" y="0"/>
                  </a:cubicBezTo>
                  <a:cubicBezTo>
                    <a:pt x="0" y="5559"/>
                    <a:pt x="0" y="5559"/>
                    <a:pt x="0" y="5559"/>
                  </a:cubicBezTo>
                  <a:cubicBezTo>
                    <a:pt x="5891" y="10165"/>
                    <a:pt x="12764" y="14929"/>
                    <a:pt x="19636" y="19694"/>
                  </a:cubicBezTo>
                  <a:cubicBezTo>
                    <a:pt x="19636" y="20329"/>
                    <a:pt x="20618" y="20965"/>
                    <a:pt x="21600" y="216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" name="Freeform 12"/>
            <p:cNvSpPr/>
            <p:nvPr/>
          </p:nvSpPr>
          <p:spPr>
            <a:xfrm>
              <a:off x="128520" y="3156480"/>
              <a:ext cx="645840" cy="2321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269" y="15000"/>
                  </a:moveTo>
                  <a:cubicBezTo>
                    <a:pt x="15891" y="17229"/>
                    <a:pt x="18514" y="19414"/>
                    <a:pt x="21446" y="21600"/>
                  </a:cubicBezTo>
                  <a:cubicBezTo>
                    <a:pt x="21446" y="21214"/>
                    <a:pt x="21446" y="20871"/>
                    <a:pt x="21600" y="20486"/>
                  </a:cubicBezTo>
                  <a:cubicBezTo>
                    <a:pt x="19131" y="18643"/>
                    <a:pt x="16817" y="16757"/>
                    <a:pt x="14657" y="14871"/>
                  </a:cubicBezTo>
                  <a:cubicBezTo>
                    <a:pt x="8949" y="9986"/>
                    <a:pt x="4166" y="5014"/>
                    <a:pt x="0" y="0"/>
                  </a:cubicBezTo>
                  <a:cubicBezTo>
                    <a:pt x="309" y="857"/>
                    <a:pt x="617" y="1757"/>
                    <a:pt x="926" y="2614"/>
                  </a:cubicBezTo>
                  <a:cubicBezTo>
                    <a:pt x="4629" y="6771"/>
                    <a:pt x="8640" y="10929"/>
                    <a:pt x="13269" y="150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" name="Freeform 13"/>
            <p:cNvSpPr/>
            <p:nvPr/>
          </p:nvSpPr>
          <p:spPr>
            <a:xfrm>
              <a:off x="807120" y="5447160"/>
              <a:ext cx="608760" cy="1419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09" y="1543"/>
                  </a:moveTo>
                  <a:cubicBezTo>
                    <a:pt x="818" y="1052"/>
                    <a:pt x="327" y="561"/>
                    <a:pt x="0" y="0"/>
                  </a:cubicBezTo>
                  <a:cubicBezTo>
                    <a:pt x="0" y="701"/>
                    <a:pt x="0" y="1332"/>
                    <a:pt x="0" y="2034"/>
                  </a:cubicBezTo>
                  <a:cubicBezTo>
                    <a:pt x="3436" y="5961"/>
                    <a:pt x="7200" y="9818"/>
                    <a:pt x="11127" y="13605"/>
                  </a:cubicBezTo>
                  <a:cubicBezTo>
                    <a:pt x="13909" y="16270"/>
                    <a:pt x="17018" y="18935"/>
                    <a:pt x="20127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491" y="18865"/>
                    <a:pt x="15382" y="16130"/>
                    <a:pt x="12600" y="13325"/>
                  </a:cubicBezTo>
                  <a:cubicBezTo>
                    <a:pt x="8509" y="9468"/>
                    <a:pt x="4745" y="5540"/>
                    <a:pt x="1309" y="1543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" name="Freeform 14"/>
            <p:cNvSpPr/>
            <p:nvPr/>
          </p:nvSpPr>
          <p:spPr>
            <a:xfrm>
              <a:off x="959760" y="6503760"/>
              <a:ext cx="170640" cy="362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6346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4011" y="14491"/>
                    <a:pt x="7005" y="7382"/>
                    <a:pt x="0" y="0"/>
                  </a:cubicBezTo>
                  <a:cubicBezTo>
                    <a:pt x="4670" y="7382"/>
                    <a:pt x="9924" y="14491"/>
                    <a:pt x="16346" y="216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" name="Freeform 15"/>
            <p:cNvSpPr/>
            <p:nvPr/>
          </p:nvSpPr>
          <p:spPr>
            <a:xfrm>
              <a:off x="100800" y="3201120"/>
              <a:ext cx="821160" cy="3327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658" y="19745"/>
                  </a:moveTo>
                  <a:cubicBezTo>
                    <a:pt x="17596" y="18489"/>
                    <a:pt x="15775" y="17232"/>
                    <a:pt x="14076" y="15976"/>
                  </a:cubicBezTo>
                  <a:cubicBezTo>
                    <a:pt x="10193" y="13074"/>
                    <a:pt x="7160" y="10082"/>
                    <a:pt x="4854" y="7060"/>
                  </a:cubicBezTo>
                  <a:cubicBezTo>
                    <a:pt x="3519" y="5235"/>
                    <a:pt x="2427" y="3381"/>
                    <a:pt x="1456" y="1526"/>
                  </a:cubicBezTo>
                  <a:cubicBezTo>
                    <a:pt x="971" y="1017"/>
                    <a:pt x="485" y="509"/>
                    <a:pt x="0" y="0"/>
                  </a:cubicBezTo>
                  <a:cubicBezTo>
                    <a:pt x="971" y="2363"/>
                    <a:pt x="2306" y="4757"/>
                    <a:pt x="4004" y="7090"/>
                  </a:cubicBezTo>
                  <a:cubicBezTo>
                    <a:pt x="6189" y="10142"/>
                    <a:pt x="9222" y="13134"/>
                    <a:pt x="12984" y="16065"/>
                  </a:cubicBezTo>
                  <a:cubicBezTo>
                    <a:pt x="14926" y="17531"/>
                    <a:pt x="17110" y="18967"/>
                    <a:pt x="19416" y="20373"/>
                  </a:cubicBezTo>
                  <a:cubicBezTo>
                    <a:pt x="20144" y="20792"/>
                    <a:pt x="20872" y="21181"/>
                    <a:pt x="21600" y="21600"/>
                  </a:cubicBezTo>
                  <a:cubicBezTo>
                    <a:pt x="21357" y="21450"/>
                    <a:pt x="21236" y="21331"/>
                    <a:pt x="21115" y="21181"/>
                  </a:cubicBezTo>
                  <a:cubicBezTo>
                    <a:pt x="20508" y="20702"/>
                    <a:pt x="20022" y="20224"/>
                    <a:pt x="19658" y="19745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" name="Freeform 16"/>
            <p:cNvSpPr/>
            <p:nvPr/>
          </p:nvSpPr>
          <p:spPr>
            <a:xfrm>
              <a:off x="26280" y="228600"/>
              <a:ext cx="101880" cy="2927160"/>
            </a:xfrm>
            <a:custGeom>
              <a:avLst/>
              <a:gdLst/>
              <a:ahLst/>
              <a:rect l="l" t="t" r="r" b="b"/>
              <a:pathLst>
                <a:path w="20835" h="21600">
                  <a:moveTo>
                    <a:pt x="9565" y="19627"/>
                  </a:moveTo>
                  <a:cubicBezTo>
                    <a:pt x="10505" y="19763"/>
                    <a:pt x="10505" y="19899"/>
                    <a:pt x="10505" y="20035"/>
                  </a:cubicBezTo>
                  <a:cubicBezTo>
                    <a:pt x="13322" y="20511"/>
                    <a:pt x="17078" y="20988"/>
                    <a:pt x="19896" y="21498"/>
                  </a:cubicBezTo>
                  <a:cubicBezTo>
                    <a:pt x="19896" y="21532"/>
                    <a:pt x="19896" y="21566"/>
                    <a:pt x="20835" y="21600"/>
                  </a:cubicBezTo>
                  <a:cubicBezTo>
                    <a:pt x="18957" y="20920"/>
                    <a:pt x="17078" y="20273"/>
                    <a:pt x="15200" y="19593"/>
                  </a:cubicBezTo>
                  <a:cubicBezTo>
                    <a:pt x="7687" y="16123"/>
                    <a:pt x="3931" y="12654"/>
                    <a:pt x="3931" y="9150"/>
                  </a:cubicBezTo>
                  <a:cubicBezTo>
                    <a:pt x="4870" y="6089"/>
                    <a:pt x="7687" y="3061"/>
                    <a:pt x="13322" y="0"/>
                  </a:cubicBezTo>
                  <a:cubicBezTo>
                    <a:pt x="10505" y="0"/>
                    <a:pt x="10505" y="0"/>
                    <a:pt x="10505" y="0"/>
                  </a:cubicBezTo>
                  <a:cubicBezTo>
                    <a:pt x="3931" y="3027"/>
                    <a:pt x="1113" y="6089"/>
                    <a:pt x="174" y="9150"/>
                  </a:cubicBezTo>
                  <a:cubicBezTo>
                    <a:pt x="-765" y="12654"/>
                    <a:pt x="2052" y="16123"/>
                    <a:pt x="9565" y="19627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" name="Freeform 17"/>
            <p:cNvSpPr/>
            <p:nvPr/>
          </p:nvSpPr>
          <p:spPr>
            <a:xfrm>
              <a:off x="78120" y="2944080"/>
              <a:ext cx="77400" cy="493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2541" y="3836"/>
                    <a:pt x="3812" y="7469"/>
                    <a:pt x="6353" y="11305"/>
                  </a:cubicBezTo>
                  <a:cubicBezTo>
                    <a:pt x="11435" y="14736"/>
                    <a:pt x="16518" y="18168"/>
                    <a:pt x="21600" y="21600"/>
                  </a:cubicBezTo>
                  <a:cubicBezTo>
                    <a:pt x="19059" y="17563"/>
                    <a:pt x="16518" y="13323"/>
                    <a:pt x="13976" y="9286"/>
                  </a:cubicBezTo>
                  <a:cubicBezTo>
                    <a:pt x="12706" y="9084"/>
                    <a:pt x="12706" y="8882"/>
                    <a:pt x="12706" y="8680"/>
                  </a:cubicBezTo>
                  <a:cubicBezTo>
                    <a:pt x="8894" y="5652"/>
                    <a:pt x="3812" y="2826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" name="Freeform 18"/>
            <p:cNvSpPr/>
            <p:nvPr/>
          </p:nvSpPr>
          <p:spPr>
            <a:xfrm>
              <a:off x="769680" y="5478840"/>
              <a:ext cx="189360" cy="1024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0" y="3016"/>
                    <a:pt x="1054" y="6032"/>
                    <a:pt x="2634" y="9049"/>
                  </a:cubicBezTo>
                  <a:cubicBezTo>
                    <a:pt x="4215" y="11384"/>
                    <a:pt x="6322" y="13816"/>
                    <a:pt x="8956" y="16151"/>
                  </a:cubicBezTo>
                  <a:cubicBezTo>
                    <a:pt x="10010" y="16735"/>
                    <a:pt x="11590" y="17319"/>
                    <a:pt x="12644" y="17903"/>
                  </a:cubicBezTo>
                  <a:cubicBezTo>
                    <a:pt x="15805" y="19168"/>
                    <a:pt x="18439" y="20335"/>
                    <a:pt x="21600" y="21600"/>
                  </a:cubicBezTo>
                  <a:cubicBezTo>
                    <a:pt x="21073" y="21308"/>
                    <a:pt x="20546" y="20919"/>
                    <a:pt x="20020" y="20627"/>
                  </a:cubicBezTo>
                  <a:cubicBezTo>
                    <a:pt x="13698" y="16735"/>
                    <a:pt x="9483" y="12843"/>
                    <a:pt x="6849" y="8951"/>
                  </a:cubicBezTo>
                  <a:cubicBezTo>
                    <a:pt x="5795" y="6616"/>
                    <a:pt x="4741" y="4378"/>
                    <a:pt x="4215" y="2141"/>
                  </a:cubicBezTo>
                  <a:cubicBezTo>
                    <a:pt x="4215" y="2043"/>
                    <a:pt x="3688" y="1946"/>
                    <a:pt x="3688" y="1751"/>
                  </a:cubicBezTo>
                  <a:cubicBezTo>
                    <a:pt x="2634" y="1168"/>
                    <a:pt x="1054" y="584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" name="Freeform 19"/>
            <p:cNvSpPr/>
            <p:nvPr/>
          </p:nvSpPr>
          <p:spPr>
            <a:xfrm>
              <a:off x="775440" y="1398960"/>
              <a:ext cx="2075400" cy="4047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336" y="21010"/>
                  </a:moveTo>
                  <a:cubicBezTo>
                    <a:pt x="480" y="18992"/>
                    <a:pt x="1248" y="17000"/>
                    <a:pt x="2400" y="15081"/>
                  </a:cubicBezTo>
                  <a:cubicBezTo>
                    <a:pt x="3600" y="13162"/>
                    <a:pt x="5232" y="11317"/>
                    <a:pt x="7152" y="9545"/>
                  </a:cubicBezTo>
                  <a:cubicBezTo>
                    <a:pt x="9072" y="7774"/>
                    <a:pt x="11280" y="6101"/>
                    <a:pt x="13680" y="4502"/>
                  </a:cubicBezTo>
                  <a:cubicBezTo>
                    <a:pt x="14880" y="3715"/>
                    <a:pt x="16176" y="2928"/>
                    <a:pt x="17472" y="2190"/>
                  </a:cubicBezTo>
                  <a:cubicBezTo>
                    <a:pt x="18144" y="1821"/>
                    <a:pt x="18816" y="1427"/>
                    <a:pt x="19488" y="1082"/>
                  </a:cubicBezTo>
                  <a:cubicBezTo>
                    <a:pt x="20208" y="713"/>
                    <a:pt x="20880" y="369"/>
                    <a:pt x="21600" y="25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0832" y="344"/>
                    <a:pt x="20160" y="689"/>
                    <a:pt x="19440" y="1058"/>
                  </a:cubicBezTo>
                  <a:cubicBezTo>
                    <a:pt x="18768" y="1402"/>
                    <a:pt x="18096" y="1771"/>
                    <a:pt x="17424" y="2165"/>
                  </a:cubicBezTo>
                  <a:cubicBezTo>
                    <a:pt x="16080" y="2903"/>
                    <a:pt x="14784" y="3666"/>
                    <a:pt x="13584" y="4453"/>
                  </a:cubicBezTo>
                  <a:cubicBezTo>
                    <a:pt x="11136" y="6052"/>
                    <a:pt x="8880" y="7725"/>
                    <a:pt x="6960" y="9496"/>
                  </a:cubicBezTo>
                  <a:cubicBezTo>
                    <a:pt x="4992" y="11243"/>
                    <a:pt x="3360" y="13113"/>
                    <a:pt x="2160" y="15031"/>
                  </a:cubicBezTo>
                  <a:cubicBezTo>
                    <a:pt x="912" y="16975"/>
                    <a:pt x="144" y="18968"/>
                    <a:pt x="0" y="21010"/>
                  </a:cubicBezTo>
                  <a:cubicBezTo>
                    <a:pt x="0" y="21059"/>
                    <a:pt x="0" y="21083"/>
                    <a:pt x="0" y="21133"/>
                  </a:cubicBezTo>
                  <a:cubicBezTo>
                    <a:pt x="96" y="21280"/>
                    <a:pt x="192" y="21452"/>
                    <a:pt x="336" y="21600"/>
                  </a:cubicBezTo>
                  <a:cubicBezTo>
                    <a:pt x="336" y="21403"/>
                    <a:pt x="336" y="21206"/>
                    <a:pt x="336" y="2101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" name="Freeform 20"/>
            <p:cNvSpPr/>
            <p:nvPr/>
          </p:nvSpPr>
          <p:spPr>
            <a:xfrm>
              <a:off x="922680" y="6530040"/>
              <a:ext cx="161280" cy="336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4320" y="7101"/>
                    <a:pt x="9874" y="14499"/>
                    <a:pt x="1604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4194" y="14499"/>
                    <a:pt x="6789" y="7101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" name="Freeform 21"/>
            <p:cNvSpPr/>
            <p:nvPr/>
          </p:nvSpPr>
          <p:spPr>
            <a:xfrm>
              <a:off x="769680" y="5359320"/>
              <a:ext cx="36720" cy="221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8900" y="19800"/>
                  </a:moveTo>
                  <a:cubicBezTo>
                    <a:pt x="18900" y="20700"/>
                    <a:pt x="21600" y="21150"/>
                    <a:pt x="21600" y="21600"/>
                  </a:cubicBezTo>
                  <a:cubicBezTo>
                    <a:pt x="21600" y="17100"/>
                    <a:pt x="21600" y="13050"/>
                    <a:pt x="21600" y="8550"/>
                  </a:cubicBezTo>
                  <a:cubicBezTo>
                    <a:pt x="13500" y="5850"/>
                    <a:pt x="8100" y="2700"/>
                    <a:pt x="2700" y="0"/>
                  </a:cubicBezTo>
                  <a:cubicBezTo>
                    <a:pt x="0" y="4050"/>
                    <a:pt x="0" y="7650"/>
                    <a:pt x="0" y="11700"/>
                  </a:cubicBezTo>
                  <a:cubicBezTo>
                    <a:pt x="5400" y="14400"/>
                    <a:pt x="13500" y="17100"/>
                    <a:pt x="18900" y="198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" name="Freeform 22"/>
            <p:cNvSpPr/>
            <p:nvPr/>
          </p:nvSpPr>
          <p:spPr>
            <a:xfrm>
              <a:off x="849960" y="6244560"/>
              <a:ext cx="237960" cy="621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908" y="2880"/>
                  </a:moveTo>
                  <a:cubicBezTo>
                    <a:pt x="2077" y="1920"/>
                    <a:pt x="831" y="960"/>
                    <a:pt x="0" y="0"/>
                  </a:cubicBezTo>
                  <a:cubicBezTo>
                    <a:pt x="1246" y="2560"/>
                    <a:pt x="2908" y="5120"/>
                    <a:pt x="4985" y="7680"/>
                  </a:cubicBezTo>
                  <a:cubicBezTo>
                    <a:pt x="5400" y="8480"/>
                    <a:pt x="5815" y="9120"/>
                    <a:pt x="6646" y="9920"/>
                  </a:cubicBezTo>
                  <a:cubicBezTo>
                    <a:pt x="11215" y="13760"/>
                    <a:pt x="16200" y="17760"/>
                    <a:pt x="2118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031" y="17440"/>
                    <a:pt x="13292" y="13280"/>
                    <a:pt x="9969" y="8960"/>
                  </a:cubicBezTo>
                  <a:cubicBezTo>
                    <a:pt x="7477" y="6880"/>
                    <a:pt x="5400" y="4960"/>
                    <a:pt x="2908" y="288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07" name="Group 9"/>
          <p:cNvGrpSpPr/>
          <p:nvPr/>
        </p:nvGrpSpPr>
        <p:grpSpPr>
          <a:xfrm>
            <a:off x="27360" y="0"/>
            <a:ext cx="2355840" cy="6852600"/>
            <a:chOff x="27360" y="0"/>
            <a:chExt cx="2355840" cy="6852600"/>
          </a:xfrm>
        </p:grpSpPr>
        <p:sp>
          <p:nvSpPr>
            <p:cNvPr id="108" name="Freeform 27"/>
            <p:cNvSpPr/>
            <p:nvPr/>
          </p:nvSpPr>
          <p:spPr>
            <a:xfrm>
              <a:off x="27360" y="0"/>
              <a:ext cx="493560" cy="4400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468" y="4930"/>
                  </a:moveTo>
                  <a:cubicBezTo>
                    <a:pt x="2307" y="6762"/>
                    <a:pt x="3565" y="8617"/>
                    <a:pt x="5452" y="10448"/>
                  </a:cubicBezTo>
                  <a:cubicBezTo>
                    <a:pt x="7130" y="12279"/>
                    <a:pt x="9227" y="14110"/>
                    <a:pt x="11953" y="15942"/>
                  </a:cubicBezTo>
                  <a:cubicBezTo>
                    <a:pt x="14470" y="17773"/>
                    <a:pt x="17616" y="19581"/>
                    <a:pt x="21181" y="21389"/>
                  </a:cubicBezTo>
                  <a:cubicBezTo>
                    <a:pt x="21390" y="21459"/>
                    <a:pt x="21600" y="21530"/>
                    <a:pt x="21600" y="21600"/>
                  </a:cubicBezTo>
                  <a:cubicBezTo>
                    <a:pt x="21390" y="21248"/>
                    <a:pt x="20971" y="20872"/>
                    <a:pt x="20761" y="20520"/>
                  </a:cubicBezTo>
                  <a:cubicBezTo>
                    <a:pt x="20761" y="20450"/>
                    <a:pt x="20761" y="20379"/>
                    <a:pt x="20761" y="20332"/>
                  </a:cubicBezTo>
                  <a:cubicBezTo>
                    <a:pt x="17825" y="18853"/>
                    <a:pt x="15309" y="17397"/>
                    <a:pt x="13212" y="15918"/>
                  </a:cubicBezTo>
                  <a:cubicBezTo>
                    <a:pt x="10485" y="14087"/>
                    <a:pt x="8179" y="12279"/>
                    <a:pt x="6291" y="10424"/>
                  </a:cubicBezTo>
                  <a:cubicBezTo>
                    <a:pt x="4404" y="8593"/>
                    <a:pt x="2936" y="6762"/>
                    <a:pt x="1887" y="4907"/>
                  </a:cubicBezTo>
                  <a:cubicBezTo>
                    <a:pt x="1468" y="3991"/>
                    <a:pt x="1049" y="3076"/>
                    <a:pt x="629" y="2160"/>
                  </a:cubicBezTo>
                  <a:cubicBezTo>
                    <a:pt x="419" y="1432"/>
                    <a:pt x="210" y="728"/>
                    <a:pt x="2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8"/>
                    <a:pt x="210" y="1432"/>
                    <a:pt x="210" y="2160"/>
                  </a:cubicBezTo>
                  <a:cubicBezTo>
                    <a:pt x="629" y="3076"/>
                    <a:pt x="839" y="3991"/>
                    <a:pt x="1468" y="493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" name="Freeform 28"/>
            <p:cNvSpPr/>
            <p:nvPr/>
          </p:nvSpPr>
          <p:spPr>
            <a:xfrm>
              <a:off x="550440" y="4316400"/>
              <a:ext cx="422640" cy="1580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009" y="14989"/>
                  </a:moveTo>
                  <a:cubicBezTo>
                    <a:pt x="15709" y="17215"/>
                    <a:pt x="18409" y="19440"/>
                    <a:pt x="21600" y="21600"/>
                  </a:cubicBezTo>
                  <a:cubicBezTo>
                    <a:pt x="21600" y="21142"/>
                    <a:pt x="21600" y="20618"/>
                    <a:pt x="21600" y="20160"/>
                  </a:cubicBezTo>
                  <a:cubicBezTo>
                    <a:pt x="21600" y="20095"/>
                    <a:pt x="21600" y="19964"/>
                    <a:pt x="21600" y="19898"/>
                  </a:cubicBezTo>
                  <a:cubicBezTo>
                    <a:pt x="19391" y="18196"/>
                    <a:pt x="17182" y="16495"/>
                    <a:pt x="15218" y="14793"/>
                  </a:cubicBezTo>
                  <a:cubicBezTo>
                    <a:pt x="9327" y="9949"/>
                    <a:pt x="4173" y="4975"/>
                    <a:pt x="0" y="0"/>
                  </a:cubicBezTo>
                  <a:cubicBezTo>
                    <a:pt x="491" y="1375"/>
                    <a:pt x="982" y="2749"/>
                    <a:pt x="1718" y="4124"/>
                  </a:cubicBezTo>
                  <a:cubicBezTo>
                    <a:pt x="5155" y="7789"/>
                    <a:pt x="8836" y="11389"/>
                    <a:pt x="13009" y="14989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" name="Freeform 29"/>
            <p:cNvSpPr/>
            <p:nvPr/>
          </p:nvSpPr>
          <p:spPr>
            <a:xfrm>
              <a:off x="1006200" y="5862600"/>
              <a:ext cx="430560" cy="99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440" y="1565"/>
                  </a:moveTo>
                  <a:cubicBezTo>
                    <a:pt x="960" y="1043"/>
                    <a:pt x="480" y="522"/>
                    <a:pt x="0" y="0"/>
                  </a:cubicBezTo>
                  <a:cubicBezTo>
                    <a:pt x="0" y="939"/>
                    <a:pt x="0" y="1983"/>
                    <a:pt x="240" y="3026"/>
                  </a:cubicBezTo>
                  <a:cubicBezTo>
                    <a:pt x="3360" y="6470"/>
                    <a:pt x="6480" y="9913"/>
                    <a:pt x="10080" y="13252"/>
                  </a:cubicBezTo>
                  <a:cubicBezTo>
                    <a:pt x="12960" y="16070"/>
                    <a:pt x="16080" y="18887"/>
                    <a:pt x="192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240" y="18783"/>
                    <a:pt x="15120" y="15861"/>
                    <a:pt x="12000" y="12835"/>
                  </a:cubicBezTo>
                  <a:cubicBezTo>
                    <a:pt x="8160" y="9183"/>
                    <a:pt x="4800" y="5322"/>
                    <a:pt x="1440" y="1565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" name="Freeform 30"/>
            <p:cNvSpPr/>
            <p:nvPr/>
          </p:nvSpPr>
          <p:spPr>
            <a:xfrm>
              <a:off x="521640" y="4364280"/>
              <a:ext cx="551160" cy="2235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8970" y="18917"/>
                  </a:moveTo>
                  <a:cubicBezTo>
                    <a:pt x="17468" y="17946"/>
                    <a:pt x="15965" y="16928"/>
                    <a:pt x="14650" y="15911"/>
                  </a:cubicBezTo>
                  <a:cubicBezTo>
                    <a:pt x="10706" y="12997"/>
                    <a:pt x="7701" y="9991"/>
                    <a:pt x="5447" y="6984"/>
                  </a:cubicBezTo>
                  <a:cubicBezTo>
                    <a:pt x="4132" y="5504"/>
                    <a:pt x="3193" y="3978"/>
                    <a:pt x="2442" y="2451"/>
                  </a:cubicBezTo>
                  <a:cubicBezTo>
                    <a:pt x="1690" y="1619"/>
                    <a:pt x="751" y="833"/>
                    <a:pt x="0" y="0"/>
                  </a:cubicBezTo>
                  <a:cubicBezTo>
                    <a:pt x="939" y="2359"/>
                    <a:pt x="2254" y="4718"/>
                    <a:pt x="3944" y="7030"/>
                  </a:cubicBezTo>
                  <a:cubicBezTo>
                    <a:pt x="6198" y="10083"/>
                    <a:pt x="9203" y="13090"/>
                    <a:pt x="12960" y="16050"/>
                  </a:cubicBezTo>
                  <a:cubicBezTo>
                    <a:pt x="14838" y="17484"/>
                    <a:pt x="16904" y="18964"/>
                    <a:pt x="19346" y="20397"/>
                  </a:cubicBezTo>
                  <a:cubicBezTo>
                    <a:pt x="20097" y="20767"/>
                    <a:pt x="20849" y="21184"/>
                    <a:pt x="21600" y="21600"/>
                  </a:cubicBezTo>
                  <a:cubicBezTo>
                    <a:pt x="21412" y="21461"/>
                    <a:pt x="21224" y="21322"/>
                    <a:pt x="21037" y="21184"/>
                  </a:cubicBezTo>
                  <a:cubicBezTo>
                    <a:pt x="20285" y="20444"/>
                    <a:pt x="19534" y="19657"/>
                    <a:pt x="18970" y="18917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" name="Freeform 31"/>
            <p:cNvSpPr/>
            <p:nvPr/>
          </p:nvSpPr>
          <p:spPr>
            <a:xfrm>
              <a:off x="471600" y="1289160"/>
              <a:ext cx="169920" cy="3026520"/>
            </a:xfrm>
            <a:custGeom>
              <a:avLst/>
              <a:gdLst/>
              <a:ahLst/>
              <a:rect l="l" t="t" r="r" b="b"/>
              <a:pathLst>
                <a:path w="21150" h="21600">
                  <a:moveTo>
                    <a:pt x="9750" y="21600"/>
                  </a:moveTo>
                  <a:cubicBezTo>
                    <a:pt x="8550" y="21191"/>
                    <a:pt x="7950" y="20781"/>
                    <a:pt x="7350" y="20372"/>
                  </a:cubicBezTo>
                  <a:cubicBezTo>
                    <a:pt x="4350" y="18085"/>
                    <a:pt x="2550" y="15833"/>
                    <a:pt x="2550" y="13581"/>
                  </a:cubicBezTo>
                  <a:cubicBezTo>
                    <a:pt x="2550" y="11295"/>
                    <a:pt x="4350" y="9043"/>
                    <a:pt x="7350" y="6756"/>
                  </a:cubicBezTo>
                  <a:cubicBezTo>
                    <a:pt x="8550" y="5630"/>
                    <a:pt x="10350" y="4504"/>
                    <a:pt x="12750" y="3378"/>
                  </a:cubicBezTo>
                  <a:cubicBezTo>
                    <a:pt x="15150" y="2252"/>
                    <a:pt x="17550" y="1126"/>
                    <a:pt x="21150" y="0"/>
                  </a:cubicBezTo>
                  <a:cubicBezTo>
                    <a:pt x="20550" y="0"/>
                    <a:pt x="20550" y="0"/>
                    <a:pt x="20550" y="0"/>
                  </a:cubicBezTo>
                  <a:cubicBezTo>
                    <a:pt x="16950" y="1126"/>
                    <a:pt x="13950" y="2252"/>
                    <a:pt x="11550" y="3378"/>
                  </a:cubicBezTo>
                  <a:cubicBezTo>
                    <a:pt x="9150" y="4504"/>
                    <a:pt x="7350" y="5630"/>
                    <a:pt x="5550" y="6756"/>
                  </a:cubicBezTo>
                  <a:cubicBezTo>
                    <a:pt x="1950" y="9009"/>
                    <a:pt x="150" y="11295"/>
                    <a:pt x="150" y="13581"/>
                  </a:cubicBezTo>
                  <a:cubicBezTo>
                    <a:pt x="-450" y="15731"/>
                    <a:pt x="750" y="17915"/>
                    <a:pt x="3750" y="20099"/>
                  </a:cubicBezTo>
                  <a:cubicBezTo>
                    <a:pt x="5550" y="20576"/>
                    <a:pt x="7350" y="21088"/>
                    <a:pt x="9150" y="21566"/>
                  </a:cubicBezTo>
                  <a:cubicBezTo>
                    <a:pt x="9150" y="21566"/>
                    <a:pt x="9750" y="21600"/>
                    <a:pt x="9750" y="216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" name="Freeform 32"/>
            <p:cNvSpPr/>
            <p:nvPr/>
          </p:nvSpPr>
          <p:spPr>
            <a:xfrm>
              <a:off x="1111680" y="6571440"/>
              <a:ext cx="133560" cy="280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6971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86" y="14644"/>
                    <a:pt x="6943" y="7322"/>
                    <a:pt x="0" y="0"/>
                  </a:cubicBezTo>
                  <a:cubicBezTo>
                    <a:pt x="4629" y="7322"/>
                    <a:pt x="10029" y="14644"/>
                    <a:pt x="16971" y="216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" name="Freeform 33"/>
            <p:cNvSpPr/>
            <p:nvPr/>
          </p:nvSpPr>
          <p:spPr>
            <a:xfrm>
              <a:off x="502560" y="4107600"/>
              <a:ext cx="81720" cy="510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082" y="10901"/>
                  </a:moveTo>
                  <a:cubicBezTo>
                    <a:pt x="10165" y="14535"/>
                    <a:pt x="16518" y="17966"/>
                    <a:pt x="21600" y="21600"/>
                  </a:cubicBezTo>
                  <a:cubicBezTo>
                    <a:pt x="17788" y="17361"/>
                    <a:pt x="15247" y="13121"/>
                    <a:pt x="12706" y="8882"/>
                  </a:cubicBezTo>
                  <a:cubicBezTo>
                    <a:pt x="12706" y="8882"/>
                    <a:pt x="11435" y="8680"/>
                    <a:pt x="11435" y="8680"/>
                  </a:cubicBezTo>
                  <a:cubicBezTo>
                    <a:pt x="7624" y="5854"/>
                    <a:pt x="3812" y="2826"/>
                    <a:pt x="0" y="0"/>
                  </a:cubicBezTo>
                  <a:cubicBezTo>
                    <a:pt x="0" y="404"/>
                    <a:pt x="0" y="1009"/>
                    <a:pt x="0" y="1615"/>
                  </a:cubicBezTo>
                  <a:cubicBezTo>
                    <a:pt x="1271" y="4643"/>
                    <a:pt x="3812" y="7873"/>
                    <a:pt x="5082" y="10901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" name="Freeform 34"/>
            <p:cNvSpPr/>
            <p:nvPr/>
          </p:nvSpPr>
          <p:spPr>
            <a:xfrm>
              <a:off x="973800" y="3145680"/>
              <a:ext cx="1409400" cy="2716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88" y="21030"/>
                  </a:moveTo>
                  <a:cubicBezTo>
                    <a:pt x="661" y="19052"/>
                    <a:pt x="1396" y="17037"/>
                    <a:pt x="2571" y="15097"/>
                  </a:cubicBezTo>
                  <a:cubicBezTo>
                    <a:pt x="3747" y="13196"/>
                    <a:pt x="5363" y="11332"/>
                    <a:pt x="7273" y="9583"/>
                  </a:cubicBezTo>
                  <a:cubicBezTo>
                    <a:pt x="9110" y="7796"/>
                    <a:pt x="11314" y="6123"/>
                    <a:pt x="13739" y="4525"/>
                  </a:cubicBezTo>
                  <a:cubicBezTo>
                    <a:pt x="14914" y="3727"/>
                    <a:pt x="16163" y="2928"/>
                    <a:pt x="17486" y="2206"/>
                  </a:cubicBezTo>
                  <a:cubicBezTo>
                    <a:pt x="18147" y="1825"/>
                    <a:pt x="18808" y="1445"/>
                    <a:pt x="19469" y="1065"/>
                  </a:cubicBezTo>
                  <a:cubicBezTo>
                    <a:pt x="20131" y="723"/>
                    <a:pt x="20865" y="342"/>
                    <a:pt x="21600" y="0"/>
                  </a:cubicBezTo>
                  <a:cubicBezTo>
                    <a:pt x="21527" y="0"/>
                    <a:pt x="21527" y="0"/>
                    <a:pt x="21527" y="0"/>
                  </a:cubicBezTo>
                  <a:cubicBezTo>
                    <a:pt x="20792" y="342"/>
                    <a:pt x="20057" y="685"/>
                    <a:pt x="19396" y="1027"/>
                  </a:cubicBezTo>
                  <a:cubicBezTo>
                    <a:pt x="18735" y="1407"/>
                    <a:pt x="18073" y="1787"/>
                    <a:pt x="17412" y="2130"/>
                  </a:cubicBezTo>
                  <a:cubicBezTo>
                    <a:pt x="16016" y="2890"/>
                    <a:pt x="14767" y="3651"/>
                    <a:pt x="13592" y="4449"/>
                  </a:cubicBezTo>
                  <a:cubicBezTo>
                    <a:pt x="11094" y="6046"/>
                    <a:pt x="8890" y="7720"/>
                    <a:pt x="6980" y="9469"/>
                  </a:cubicBezTo>
                  <a:cubicBezTo>
                    <a:pt x="4996" y="11256"/>
                    <a:pt x="3380" y="13120"/>
                    <a:pt x="2204" y="15059"/>
                  </a:cubicBezTo>
                  <a:cubicBezTo>
                    <a:pt x="955" y="16923"/>
                    <a:pt x="220" y="18900"/>
                    <a:pt x="0" y="20877"/>
                  </a:cubicBezTo>
                  <a:cubicBezTo>
                    <a:pt x="220" y="21106"/>
                    <a:pt x="367" y="21334"/>
                    <a:pt x="514" y="21600"/>
                  </a:cubicBezTo>
                  <a:cubicBezTo>
                    <a:pt x="514" y="21410"/>
                    <a:pt x="514" y="21220"/>
                    <a:pt x="588" y="2103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" name="Freeform 35"/>
            <p:cNvSpPr/>
            <p:nvPr/>
          </p:nvSpPr>
          <p:spPr>
            <a:xfrm>
              <a:off x="1073520" y="6600240"/>
              <a:ext cx="119880" cy="252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4320" y="7336"/>
                    <a:pt x="10368" y="14672"/>
                    <a:pt x="1641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24" y="14672"/>
                    <a:pt x="6912" y="7336"/>
                    <a:pt x="0" y="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" name="Freeform 36"/>
            <p:cNvSpPr/>
            <p:nvPr/>
          </p:nvSpPr>
          <p:spPr>
            <a:xfrm>
              <a:off x="973800" y="5897160"/>
              <a:ext cx="137160" cy="673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0" y="4596"/>
                    <a:pt x="1490" y="9191"/>
                    <a:pt x="5214" y="13634"/>
                  </a:cubicBezTo>
                  <a:cubicBezTo>
                    <a:pt x="8193" y="15013"/>
                    <a:pt x="10428" y="16545"/>
                    <a:pt x="13407" y="17923"/>
                  </a:cubicBezTo>
                  <a:cubicBezTo>
                    <a:pt x="16386" y="19149"/>
                    <a:pt x="18621" y="20374"/>
                    <a:pt x="21600" y="21600"/>
                  </a:cubicBezTo>
                  <a:cubicBezTo>
                    <a:pt x="20855" y="21294"/>
                    <a:pt x="20855" y="20987"/>
                    <a:pt x="20110" y="20681"/>
                  </a:cubicBezTo>
                  <a:cubicBezTo>
                    <a:pt x="11917" y="15013"/>
                    <a:pt x="7448" y="9191"/>
                    <a:pt x="5959" y="3370"/>
                  </a:cubicBezTo>
                  <a:cubicBezTo>
                    <a:pt x="5214" y="2757"/>
                    <a:pt x="3724" y="2298"/>
                    <a:pt x="2979" y="1685"/>
                  </a:cubicBezTo>
                  <a:cubicBezTo>
                    <a:pt x="1490" y="1072"/>
                    <a:pt x="745" y="460"/>
                    <a:pt x="0" y="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" name="Freeform 37"/>
            <p:cNvSpPr/>
            <p:nvPr/>
          </p:nvSpPr>
          <p:spPr>
            <a:xfrm>
              <a:off x="973800" y="5772600"/>
              <a:ext cx="37440" cy="227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1700"/>
                  </a:moveTo>
                  <a:cubicBezTo>
                    <a:pt x="2700" y="13050"/>
                    <a:pt x="5400" y="14850"/>
                    <a:pt x="10800" y="16650"/>
                  </a:cubicBezTo>
                  <a:cubicBezTo>
                    <a:pt x="13500" y="18450"/>
                    <a:pt x="18900" y="19800"/>
                    <a:pt x="21600" y="21600"/>
                  </a:cubicBezTo>
                  <a:cubicBezTo>
                    <a:pt x="18900" y="17100"/>
                    <a:pt x="18900" y="12600"/>
                    <a:pt x="18900" y="8550"/>
                  </a:cubicBezTo>
                  <a:cubicBezTo>
                    <a:pt x="13500" y="5400"/>
                    <a:pt x="8100" y="2700"/>
                    <a:pt x="0" y="0"/>
                  </a:cubicBezTo>
                  <a:cubicBezTo>
                    <a:pt x="0" y="450"/>
                    <a:pt x="0" y="1350"/>
                    <a:pt x="0" y="1800"/>
                  </a:cubicBezTo>
                  <a:cubicBezTo>
                    <a:pt x="0" y="4950"/>
                    <a:pt x="0" y="8550"/>
                    <a:pt x="0" y="117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" name="Freeform 38"/>
            <p:cNvSpPr/>
            <p:nvPr/>
          </p:nvSpPr>
          <p:spPr>
            <a:xfrm>
              <a:off x="1006200" y="6322680"/>
              <a:ext cx="209880" cy="529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5449"/>
                  </a:moveTo>
                  <a:cubicBezTo>
                    <a:pt x="3436" y="3697"/>
                    <a:pt x="1964" y="1751"/>
                    <a:pt x="0" y="0"/>
                  </a:cubicBezTo>
                  <a:cubicBezTo>
                    <a:pt x="1473" y="3114"/>
                    <a:pt x="3436" y="6422"/>
                    <a:pt x="5400" y="9535"/>
                  </a:cubicBezTo>
                  <a:cubicBezTo>
                    <a:pt x="5891" y="10119"/>
                    <a:pt x="6382" y="10703"/>
                    <a:pt x="6873" y="11286"/>
                  </a:cubicBezTo>
                  <a:cubicBezTo>
                    <a:pt x="10800" y="14789"/>
                    <a:pt x="14727" y="18292"/>
                    <a:pt x="1914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182" y="17903"/>
                    <a:pt x="13745" y="14011"/>
                    <a:pt x="10800" y="10119"/>
                  </a:cubicBezTo>
                  <a:cubicBezTo>
                    <a:pt x="8836" y="8562"/>
                    <a:pt x="7364" y="7005"/>
                    <a:pt x="5400" y="5449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0" name="Rectangle 6"/>
          <p:cNvSpPr/>
          <p:nvPr/>
        </p:nvSpPr>
        <p:spPr>
          <a:xfrm>
            <a:off x="0" y="0"/>
            <a:ext cx="182160" cy="6857280"/>
          </a:xfrm>
          <a:prstGeom prst="rect">
            <a:avLst/>
          </a:prstGeom>
          <a:solidFill>
            <a:srgbClr val="455f5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Freeform 6"/>
          <p:cNvSpPr/>
          <p:nvPr/>
        </p:nvSpPr>
        <p:spPr>
          <a:xfrm>
            <a:off x="0" y="4323960"/>
            <a:ext cx="1741680" cy="777960"/>
          </a:xfrm>
          <a:custGeom>
            <a:avLst/>
            <a:gdLst/>
            <a:ahLst/>
            <a:rect l="l" t="t" r="r" b="b"/>
            <a:pathLst>
              <a:path w="21571" h="21600">
                <a:moveTo>
                  <a:pt x="16665" y="21600"/>
                </a:moveTo>
                <a:cubicBezTo>
                  <a:pt x="16839" y="21600"/>
                  <a:pt x="16955" y="21470"/>
                  <a:pt x="17013" y="21340"/>
                </a:cubicBezTo>
                <a:cubicBezTo>
                  <a:pt x="17013" y="21210"/>
                  <a:pt x="17071" y="21210"/>
                  <a:pt x="17071" y="21210"/>
                </a:cubicBezTo>
                <a:cubicBezTo>
                  <a:pt x="21484" y="11320"/>
                  <a:pt x="21484" y="11320"/>
                  <a:pt x="21484" y="11320"/>
                </a:cubicBezTo>
                <a:cubicBezTo>
                  <a:pt x="21600" y="11060"/>
                  <a:pt x="21600" y="10540"/>
                  <a:pt x="21484" y="10149"/>
                </a:cubicBezTo>
                <a:cubicBezTo>
                  <a:pt x="17071" y="390"/>
                  <a:pt x="17071" y="390"/>
                  <a:pt x="17071" y="390"/>
                </a:cubicBezTo>
                <a:cubicBezTo>
                  <a:pt x="17071" y="260"/>
                  <a:pt x="17013" y="260"/>
                  <a:pt x="17013" y="260"/>
                </a:cubicBezTo>
                <a:cubicBezTo>
                  <a:pt x="16955" y="130"/>
                  <a:pt x="16839" y="0"/>
                  <a:pt x="1666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lnTo>
                  <a:pt x="16665" y="21600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befd4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22"/>
          <p:cNvGrpSpPr/>
          <p:nvPr/>
        </p:nvGrpSpPr>
        <p:grpSpPr>
          <a:xfrm>
            <a:off x="0" y="228600"/>
            <a:ext cx="2850840" cy="6638040"/>
            <a:chOff x="0" y="228600"/>
            <a:chExt cx="2850840" cy="6638040"/>
          </a:xfrm>
        </p:grpSpPr>
        <p:sp>
          <p:nvSpPr>
            <p:cNvPr id="161" name="Freeform 11"/>
            <p:cNvSpPr/>
            <p:nvPr/>
          </p:nvSpPr>
          <p:spPr>
            <a:xfrm>
              <a:off x="0" y="2575080"/>
              <a:ext cx="100080" cy="625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1600" y="21600"/>
                  </a:moveTo>
                  <a:cubicBezTo>
                    <a:pt x="19636" y="18582"/>
                    <a:pt x="18655" y="15724"/>
                    <a:pt x="16691" y="12706"/>
                  </a:cubicBezTo>
                  <a:cubicBezTo>
                    <a:pt x="10800" y="8576"/>
                    <a:pt x="5891" y="4288"/>
                    <a:pt x="0" y="0"/>
                  </a:cubicBezTo>
                  <a:cubicBezTo>
                    <a:pt x="0" y="5559"/>
                    <a:pt x="0" y="5559"/>
                    <a:pt x="0" y="5559"/>
                  </a:cubicBezTo>
                  <a:cubicBezTo>
                    <a:pt x="5891" y="10165"/>
                    <a:pt x="12764" y="14929"/>
                    <a:pt x="19636" y="19694"/>
                  </a:cubicBezTo>
                  <a:cubicBezTo>
                    <a:pt x="19636" y="20329"/>
                    <a:pt x="20618" y="20965"/>
                    <a:pt x="21600" y="216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" name="Freeform 12"/>
            <p:cNvSpPr/>
            <p:nvPr/>
          </p:nvSpPr>
          <p:spPr>
            <a:xfrm>
              <a:off x="128520" y="3156480"/>
              <a:ext cx="645840" cy="2321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269" y="15000"/>
                  </a:moveTo>
                  <a:cubicBezTo>
                    <a:pt x="15891" y="17229"/>
                    <a:pt x="18514" y="19414"/>
                    <a:pt x="21446" y="21600"/>
                  </a:cubicBezTo>
                  <a:cubicBezTo>
                    <a:pt x="21446" y="21214"/>
                    <a:pt x="21446" y="20871"/>
                    <a:pt x="21600" y="20486"/>
                  </a:cubicBezTo>
                  <a:cubicBezTo>
                    <a:pt x="19131" y="18643"/>
                    <a:pt x="16817" y="16757"/>
                    <a:pt x="14657" y="14871"/>
                  </a:cubicBezTo>
                  <a:cubicBezTo>
                    <a:pt x="8949" y="9986"/>
                    <a:pt x="4166" y="5014"/>
                    <a:pt x="0" y="0"/>
                  </a:cubicBezTo>
                  <a:cubicBezTo>
                    <a:pt x="309" y="857"/>
                    <a:pt x="617" y="1757"/>
                    <a:pt x="926" y="2614"/>
                  </a:cubicBezTo>
                  <a:cubicBezTo>
                    <a:pt x="4629" y="6771"/>
                    <a:pt x="8640" y="10929"/>
                    <a:pt x="13269" y="150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" name="Freeform 13"/>
            <p:cNvSpPr/>
            <p:nvPr/>
          </p:nvSpPr>
          <p:spPr>
            <a:xfrm>
              <a:off x="807120" y="5447160"/>
              <a:ext cx="608760" cy="1419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09" y="1543"/>
                  </a:moveTo>
                  <a:cubicBezTo>
                    <a:pt x="818" y="1052"/>
                    <a:pt x="327" y="561"/>
                    <a:pt x="0" y="0"/>
                  </a:cubicBezTo>
                  <a:cubicBezTo>
                    <a:pt x="0" y="701"/>
                    <a:pt x="0" y="1332"/>
                    <a:pt x="0" y="2034"/>
                  </a:cubicBezTo>
                  <a:cubicBezTo>
                    <a:pt x="3436" y="5961"/>
                    <a:pt x="7200" y="9818"/>
                    <a:pt x="11127" y="13605"/>
                  </a:cubicBezTo>
                  <a:cubicBezTo>
                    <a:pt x="13909" y="16270"/>
                    <a:pt x="17018" y="18935"/>
                    <a:pt x="20127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491" y="18865"/>
                    <a:pt x="15382" y="16130"/>
                    <a:pt x="12600" y="13325"/>
                  </a:cubicBezTo>
                  <a:cubicBezTo>
                    <a:pt x="8509" y="9468"/>
                    <a:pt x="4745" y="5540"/>
                    <a:pt x="1309" y="1543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" name="Freeform 14"/>
            <p:cNvSpPr/>
            <p:nvPr/>
          </p:nvSpPr>
          <p:spPr>
            <a:xfrm>
              <a:off x="959760" y="6503760"/>
              <a:ext cx="170640" cy="362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6346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4011" y="14491"/>
                    <a:pt x="7005" y="7382"/>
                    <a:pt x="0" y="0"/>
                  </a:cubicBezTo>
                  <a:cubicBezTo>
                    <a:pt x="4670" y="7382"/>
                    <a:pt x="9924" y="14491"/>
                    <a:pt x="16346" y="216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" name="Freeform 15"/>
            <p:cNvSpPr/>
            <p:nvPr/>
          </p:nvSpPr>
          <p:spPr>
            <a:xfrm>
              <a:off x="100800" y="3201120"/>
              <a:ext cx="821160" cy="3327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658" y="19745"/>
                  </a:moveTo>
                  <a:cubicBezTo>
                    <a:pt x="17596" y="18489"/>
                    <a:pt x="15775" y="17232"/>
                    <a:pt x="14076" y="15976"/>
                  </a:cubicBezTo>
                  <a:cubicBezTo>
                    <a:pt x="10193" y="13074"/>
                    <a:pt x="7160" y="10082"/>
                    <a:pt x="4854" y="7060"/>
                  </a:cubicBezTo>
                  <a:cubicBezTo>
                    <a:pt x="3519" y="5235"/>
                    <a:pt x="2427" y="3381"/>
                    <a:pt x="1456" y="1526"/>
                  </a:cubicBezTo>
                  <a:cubicBezTo>
                    <a:pt x="971" y="1017"/>
                    <a:pt x="485" y="509"/>
                    <a:pt x="0" y="0"/>
                  </a:cubicBezTo>
                  <a:cubicBezTo>
                    <a:pt x="971" y="2363"/>
                    <a:pt x="2306" y="4757"/>
                    <a:pt x="4004" y="7090"/>
                  </a:cubicBezTo>
                  <a:cubicBezTo>
                    <a:pt x="6189" y="10142"/>
                    <a:pt x="9222" y="13134"/>
                    <a:pt x="12984" y="16065"/>
                  </a:cubicBezTo>
                  <a:cubicBezTo>
                    <a:pt x="14926" y="17531"/>
                    <a:pt x="17110" y="18967"/>
                    <a:pt x="19416" y="20373"/>
                  </a:cubicBezTo>
                  <a:cubicBezTo>
                    <a:pt x="20144" y="20792"/>
                    <a:pt x="20872" y="21181"/>
                    <a:pt x="21600" y="21600"/>
                  </a:cubicBezTo>
                  <a:cubicBezTo>
                    <a:pt x="21357" y="21450"/>
                    <a:pt x="21236" y="21331"/>
                    <a:pt x="21115" y="21181"/>
                  </a:cubicBezTo>
                  <a:cubicBezTo>
                    <a:pt x="20508" y="20702"/>
                    <a:pt x="20022" y="20224"/>
                    <a:pt x="19658" y="19745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" name="Freeform 16"/>
            <p:cNvSpPr/>
            <p:nvPr/>
          </p:nvSpPr>
          <p:spPr>
            <a:xfrm>
              <a:off x="26280" y="228600"/>
              <a:ext cx="101880" cy="2927160"/>
            </a:xfrm>
            <a:custGeom>
              <a:avLst/>
              <a:gdLst/>
              <a:ahLst/>
              <a:rect l="l" t="t" r="r" b="b"/>
              <a:pathLst>
                <a:path w="20835" h="21600">
                  <a:moveTo>
                    <a:pt x="9565" y="19627"/>
                  </a:moveTo>
                  <a:cubicBezTo>
                    <a:pt x="10505" y="19763"/>
                    <a:pt x="10505" y="19899"/>
                    <a:pt x="10505" y="20035"/>
                  </a:cubicBezTo>
                  <a:cubicBezTo>
                    <a:pt x="13322" y="20511"/>
                    <a:pt x="17078" y="20988"/>
                    <a:pt x="19896" y="21498"/>
                  </a:cubicBezTo>
                  <a:cubicBezTo>
                    <a:pt x="19896" y="21532"/>
                    <a:pt x="19896" y="21566"/>
                    <a:pt x="20835" y="21600"/>
                  </a:cubicBezTo>
                  <a:cubicBezTo>
                    <a:pt x="18957" y="20920"/>
                    <a:pt x="17078" y="20273"/>
                    <a:pt x="15200" y="19593"/>
                  </a:cubicBezTo>
                  <a:cubicBezTo>
                    <a:pt x="7687" y="16123"/>
                    <a:pt x="3931" y="12654"/>
                    <a:pt x="3931" y="9150"/>
                  </a:cubicBezTo>
                  <a:cubicBezTo>
                    <a:pt x="4870" y="6089"/>
                    <a:pt x="7687" y="3061"/>
                    <a:pt x="13322" y="0"/>
                  </a:cubicBezTo>
                  <a:cubicBezTo>
                    <a:pt x="10505" y="0"/>
                    <a:pt x="10505" y="0"/>
                    <a:pt x="10505" y="0"/>
                  </a:cubicBezTo>
                  <a:cubicBezTo>
                    <a:pt x="3931" y="3027"/>
                    <a:pt x="1113" y="6089"/>
                    <a:pt x="174" y="9150"/>
                  </a:cubicBezTo>
                  <a:cubicBezTo>
                    <a:pt x="-765" y="12654"/>
                    <a:pt x="2052" y="16123"/>
                    <a:pt x="9565" y="19627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" name="Freeform 17"/>
            <p:cNvSpPr/>
            <p:nvPr/>
          </p:nvSpPr>
          <p:spPr>
            <a:xfrm>
              <a:off x="78120" y="2944080"/>
              <a:ext cx="77400" cy="493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2541" y="3836"/>
                    <a:pt x="3812" y="7469"/>
                    <a:pt x="6353" y="11305"/>
                  </a:cubicBezTo>
                  <a:cubicBezTo>
                    <a:pt x="11435" y="14736"/>
                    <a:pt x="16518" y="18168"/>
                    <a:pt x="21600" y="21600"/>
                  </a:cubicBezTo>
                  <a:cubicBezTo>
                    <a:pt x="19059" y="17563"/>
                    <a:pt x="16518" y="13323"/>
                    <a:pt x="13976" y="9286"/>
                  </a:cubicBezTo>
                  <a:cubicBezTo>
                    <a:pt x="12706" y="9084"/>
                    <a:pt x="12706" y="8882"/>
                    <a:pt x="12706" y="8680"/>
                  </a:cubicBezTo>
                  <a:cubicBezTo>
                    <a:pt x="8894" y="5652"/>
                    <a:pt x="3812" y="2826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" name="Freeform 18"/>
            <p:cNvSpPr/>
            <p:nvPr/>
          </p:nvSpPr>
          <p:spPr>
            <a:xfrm>
              <a:off x="769680" y="5478840"/>
              <a:ext cx="189360" cy="1024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0" y="3016"/>
                    <a:pt x="1054" y="6032"/>
                    <a:pt x="2634" y="9049"/>
                  </a:cubicBezTo>
                  <a:cubicBezTo>
                    <a:pt x="4215" y="11384"/>
                    <a:pt x="6322" y="13816"/>
                    <a:pt x="8956" y="16151"/>
                  </a:cubicBezTo>
                  <a:cubicBezTo>
                    <a:pt x="10010" y="16735"/>
                    <a:pt x="11590" y="17319"/>
                    <a:pt x="12644" y="17903"/>
                  </a:cubicBezTo>
                  <a:cubicBezTo>
                    <a:pt x="15805" y="19168"/>
                    <a:pt x="18439" y="20335"/>
                    <a:pt x="21600" y="21600"/>
                  </a:cubicBezTo>
                  <a:cubicBezTo>
                    <a:pt x="21073" y="21308"/>
                    <a:pt x="20546" y="20919"/>
                    <a:pt x="20020" y="20627"/>
                  </a:cubicBezTo>
                  <a:cubicBezTo>
                    <a:pt x="13698" y="16735"/>
                    <a:pt x="9483" y="12843"/>
                    <a:pt x="6849" y="8951"/>
                  </a:cubicBezTo>
                  <a:cubicBezTo>
                    <a:pt x="5795" y="6616"/>
                    <a:pt x="4741" y="4378"/>
                    <a:pt x="4215" y="2141"/>
                  </a:cubicBezTo>
                  <a:cubicBezTo>
                    <a:pt x="4215" y="2043"/>
                    <a:pt x="3688" y="1946"/>
                    <a:pt x="3688" y="1751"/>
                  </a:cubicBezTo>
                  <a:cubicBezTo>
                    <a:pt x="2634" y="1168"/>
                    <a:pt x="1054" y="584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" name="Freeform 19"/>
            <p:cNvSpPr/>
            <p:nvPr/>
          </p:nvSpPr>
          <p:spPr>
            <a:xfrm>
              <a:off x="775440" y="1398960"/>
              <a:ext cx="2075400" cy="4047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336" y="21010"/>
                  </a:moveTo>
                  <a:cubicBezTo>
                    <a:pt x="480" y="18992"/>
                    <a:pt x="1248" y="17000"/>
                    <a:pt x="2400" y="15081"/>
                  </a:cubicBezTo>
                  <a:cubicBezTo>
                    <a:pt x="3600" y="13162"/>
                    <a:pt x="5232" y="11317"/>
                    <a:pt x="7152" y="9545"/>
                  </a:cubicBezTo>
                  <a:cubicBezTo>
                    <a:pt x="9072" y="7774"/>
                    <a:pt x="11280" y="6101"/>
                    <a:pt x="13680" y="4502"/>
                  </a:cubicBezTo>
                  <a:cubicBezTo>
                    <a:pt x="14880" y="3715"/>
                    <a:pt x="16176" y="2928"/>
                    <a:pt x="17472" y="2190"/>
                  </a:cubicBezTo>
                  <a:cubicBezTo>
                    <a:pt x="18144" y="1821"/>
                    <a:pt x="18816" y="1427"/>
                    <a:pt x="19488" y="1082"/>
                  </a:cubicBezTo>
                  <a:cubicBezTo>
                    <a:pt x="20208" y="713"/>
                    <a:pt x="20880" y="369"/>
                    <a:pt x="21600" y="25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0832" y="344"/>
                    <a:pt x="20160" y="689"/>
                    <a:pt x="19440" y="1058"/>
                  </a:cubicBezTo>
                  <a:cubicBezTo>
                    <a:pt x="18768" y="1402"/>
                    <a:pt x="18096" y="1771"/>
                    <a:pt x="17424" y="2165"/>
                  </a:cubicBezTo>
                  <a:cubicBezTo>
                    <a:pt x="16080" y="2903"/>
                    <a:pt x="14784" y="3666"/>
                    <a:pt x="13584" y="4453"/>
                  </a:cubicBezTo>
                  <a:cubicBezTo>
                    <a:pt x="11136" y="6052"/>
                    <a:pt x="8880" y="7725"/>
                    <a:pt x="6960" y="9496"/>
                  </a:cubicBezTo>
                  <a:cubicBezTo>
                    <a:pt x="4992" y="11243"/>
                    <a:pt x="3360" y="13113"/>
                    <a:pt x="2160" y="15031"/>
                  </a:cubicBezTo>
                  <a:cubicBezTo>
                    <a:pt x="912" y="16975"/>
                    <a:pt x="144" y="18968"/>
                    <a:pt x="0" y="21010"/>
                  </a:cubicBezTo>
                  <a:cubicBezTo>
                    <a:pt x="0" y="21059"/>
                    <a:pt x="0" y="21083"/>
                    <a:pt x="0" y="21133"/>
                  </a:cubicBezTo>
                  <a:cubicBezTo>
                    <a:pt x="96" y="21280"/>
                    <a:pt x="192" y="21452"/>
                    <a:pt x="336" y="21600"/>
                  </a:cubicBezTo>
                  <a:cubicBezTo>
                    <a:pt x="336" y="21403"/>
                    <a:pt x="336" y="21206"/>
                    <a:pt x="336" y="2101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" name="Freeform 20"/>
            <p:cNvSpPr/>
            <p:nvPr/>
          </p:nvSpPr>
          <p:spPr>
            <a:xfrm>
              <a:off x="922680" y="6530040"/>
              <a:ext cx="161280" cy="336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4320" y="7101"/>
                    <a:pt x="9874" y="14499"/>
                    <a:pt x="1604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4194" y="14499"/>
                    <a:pt x="6789" y="7101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" name="Freeform 21"/>
            <p:cNvSpPr/>
            <p:nvPr/>
          </p:nvSpPr>
          <p:spPr>
            <a:xfrm>
              <a:off x="769680" y="5359320"/>
              <a:ext cx="36720" cy="221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8900" y="19800"/>
                  </a:moveTo>
                  <a:cubicBezTo>
                    <a:pt x="18900" y="20700"/>
                    <a:pt x="21600" y="21150"/>
                    <a:pt x="21600" y="21600"/>
                  </a:cubicBezTo>
                  <a:cubicBezTo>
                    <a:pt x="21600" y="17100"/>
                    <a:pt x="21600" y="13050"/>
                    <a:pt x="21600" y="8550"/>
                  </a:cubicBezTo>
                  <a:cubicBezTo>
                    <a:pt x="13500" y="5850"/>
                    <a:pt x="8100" y="2700"/>
                    <a:pt x="2700" y="0"/>
                  </a:cubicBezTo>
                  <a:cubicBezTo>
                    <a:pt x="0" y="4050"/>
                    <a:pt x="0" y="7650"/>
                    <a:pt x="0" y="11700"/>
                  </a:cubicBezTo>
                  <a:cubicBezTo>
                    <a:pt x="5400" y="14400"/>
                    <a:pt x="13500" y="17100"/>
                    <a:pt x="18900" y="198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" name="Freeform 22"/>
            <p:cNvSpPr/>
            <p:nvPr/>
          </p:nvSpPr>
          <p:spPr>
            <a:xfrm>
              <a:off x="849960" y="6244560"/>
              <a:ext cx="237960" cy="621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908" y="2880"/>
                  </a:moveTo>
                  <a:cubicBezTo>
                    <a:pt x="2077" y="1920"/>
                    <a:pt x="831" y="960"/>
                    <a:pt x="0" y="0"/>
                  </a:cubicBezTo>
                  <a:cubicBezTo>
                    <a:pt x="1246" y="2560"/>
                    <a:pt x="2908" y="5120"/>
                    <a:pt x="4985" y="7680"/>
                  </a:cubicBezTo>
                  <a:cubicBezTo>
                    <a:pt x="5400" y="8480"/>
                    <a:pt x="5815" y="9120"/>
                    <a:pt x="6646" y="9920"/>
                  </a:cubicBezTo>
                  <a:cubicBezTo>
                    <a:pt x="11215" y="13760"/>
                    <a:pt x="16200" y="17760"/>
                    <a:pt x="2118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031" y="17440"/>
                    <a:pt x="13292" y="13280"/>
                    <a:pt x="9969" y="8960"/>
                  </a:cubicBezTo>
                  <a:cubicBezTo>
                    <a:pt x="7477" y="6880"/>
                    <a:pt x="5400" y="4960"/>
                    <a:pt x="2908" y="288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73" name="Group 9"/>
          <p:cNvGrpSpPr/>
          <p:nvPr/>
        </p:nvGrpSpPr>
        <p:grpSpPr>
          <a:xfrm>
            <a:off x="27360" y="0"/>
            <a:ext cx="2355840" cy="6852600"/>
            <a:chOff x="27360" y="0"/>
            <a:chExt cx="2355840" cy="6852600"/>
          </a:xfrm>
        </p:grpSpPr>
        <p:sp>
          <p:nvSpPr>
            <p:cNvPr id="174" name="Freeform 27"/>
            <p:cNvSpPr/>
            <p:nvPr/>
          </p:nvSpPr>
          <p:spPr>
            <a:xfrm>
              <a:off x="27360" y="0"/>
              <a:ext cx="493560" cy="4400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468" y="4930"/>
                  </a:moveTo>
                  <a:cubicBezTo>
                    <a:pt x="2307" y="6762"/>
                    <a:pt x="3565" y="8617"/>
                    <a:pt x="5452" y="10448"/>
                  </a:cubicBezTo>
                  <a:cubicBezTo>
                    <a:pt x="7130" y="12279"/>
                    <a:pt x="9227" y="14110"/>
                    <a:pt x="11953" y="15942"/>
                  </a:cubicBezTo>
                  <a:cubicBezTo>
                    <a:pt x="14470" y="17773"/>
                    <a:pt x="17616" y="19581"/>
                    <a:pt x="21181" y="21389"/>
                  </a:cubicBezTo>
                  <a:cubicBezTo>
                    <a:pt x="21390" y="21459"/>
                    <a:pt x="21600" y="21530"/>
                    <a:pt x="21600" y="21600"/>
                  </a:cubicBezTo>
                  <a:cubicBezTo>
                    <a:pt x="21390" y="21248"/>
                    <a:pt x="20971" y="20872"/>
                    <a:pt x="20761" y="20520"/>
                  </a:cubicBezTo>
                  <a:cubicBezTo>
                    <a:pt x="20761" y="20450"/>
                    <a:pt x="20761" y="20379"/>
                    <a:pt x="20761" y="20332"/>
                  </a:cubicBezTo>
                  <a:cubicBezTo>
                    <a:pt x="17825" y="18853"/>
                    <a:pt x="15309" y="17397"/>
                    <a:pt x="13212" y="15918"/>
                  </a:cubicBezTo>
                  <a:cubicBezTo>
                    <a:pt x="10485" y="14087"/>
                    <a:pt x="8179" y="12279"/>
                    <a:pt x="6291" y="10424"/>
                  </a:cubicBezTo>
                  <a:cubicBezTo>
                    <a:pt x="4404" y="8593"/>
                    <a:pt x="2936" y="6762"/>
                    <a:pt x="1887" y="4907"/>
                  </a:cubicBezTo>
                  <a:cubicBezTo>
                    <a:pt x="1468" y="3991"/>
                    <a:pt x="1049" y="3076"/>
                    <a:pt x="629" y="2160"/>
                  </a:cubicBezTo>
                  <a:cubicBezTo>
                    <a:pt x="419" y="1432"/>
                    <a:pt x="210" y="728"/>
                    <a:pt x="2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8"/>
                    <a:pt x="210" y="1432"/>
                    <a:pt x="210" y="2160"/>
                  </a:cubicBezTo>
                  <a:cubicBezTo>
                    <a:pt x="629" y="3076"/>
                    <a:pt x="839" y="3991"/>
                    <a:pt x="1468" y="493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" name="Freeform 28"/>
            <p:cNvSpPr/>
            <p:nvPr/>
          </p:nvSpPr>
          <p:spPr>
            <a:xfrm>
              <a:off x="550440" y="4316400"/>
              <a:ext cx="422640" cy="1580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009" y="14989"/>
                  </a:moveTo>
                  <a:cubicBezTo>
                    <a:pt x="15709" y="17215"/>
                    <a:pt x="18409" y="19440"/>
                    <a:pt x="21600" y="21600"/>
                  </a:cubicBezTo>
                  <a:cubicBezTo>
                    <a:pt x="21600" y="21142"/>
                    <a:pt x="21600" y="20618"/>
                    <a:pt x="21600" y="20160"/>
                  </a:cubicBezTo>
                  <a:cubicBezTo>
                    <a:pt x="21600" y="20095"/>
                    <a:pt x="21600" y="19964"/>
                    <a:pt x="21600" y="19898"/>
                  </a:cubicBezTo>
                  <a:cubicBezTo>
                    <a:pt x="19391" y="18196"/>
                    <a:pt x="17182" y="16495"/>
                    <a:pt x="15218" y="14793"/>
                  </a:cubicBezTo>
                  <a:cubicBezTo>
                    <a:pt x="9327" y="9949"/>
                    <a:pt x="4173" y="4975"/>
                    <a:pt x="0" y="0"/>
                  </a:cubicBezTo>
                  <a:cubicBezTo>
                    <a:pt x="491" y="1375"/>
                    <a:pt x="982" y="2749"/>
                    <a:pt x="1718" y="4124"/>
                  </a:cubicBezTo>
                  <a:cubicBezTo>
                    <a:pt x="5155" y="7789"/>
                    <a:pt x="8836" y="11389"/>
                    <a:pt x="13009" y="14989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" name="Freeform 29"/>
            <p:cNvSpPr/>
            <p:nvPr/>
          </p:nvSpPr>
          <p:spPr>
            <a:xfrm>
              <a:off x="1006200" y="5862600"/>
              <a:ext cx="430560" cy="99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440" y="1565"/>
                  </a:moveTo>
                  <a:cubicBezTo>
                    <a:pt x="960" y="1043"/>
                    <a:pt x="480" y="522"/>
                    <a:pt x="0" y="0"/>
                  </a:cubicBezTo>
                  <a:cubicBezTo>
                    <a:pt x="0" y="939"/>
                    <a:pt x="0" y="1983"/>
                    <a:pt x="240" y="3026"/>
                  </a:cubicBezTo>
                  <a:cubicBezTo>
                    <a:pt x="3360" y="6470"/>
                    <a:pt x="6480" y="9913"/>
                    <a:pt x="10080" y="13252"/>
                  </a:cubicBezTo>
                  <a:cubicBezTo>
                    <a:pt x="12960" y="16070"/>
                    <a:pt x="16080" y="18887"/>
                    <a:pt x="192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240" y="18783"/>
                    <a:pt x="15120" y="15861"/>
                    <a:pt x="12000" y="12835"/>
                  </a:cubicBezTo>
                  <a:cubicBezTo>
                    <a:pt x="8160" y="9183"/>
                    <a:pt x="4800" y="5322"/>
                    <a:pt x="1440" y="1565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" name="Freeform 30"/>
            <p:cNvSpPr/>
            <p:nvPr/>
          </p:nvSpPr>
          <p:spPr>
            <a:xfrm>
              <a:off x="521640" y="4364280"/>
              <a:ext cx="551160" cy="2235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8970" y="18917"/>
                  </a:moveTo>
                  <a:cubicBezTo>
                    <a:pt x="17468" y="17946"/>
                    <a:pt x="15965" y="16928"/>
                    <a:pt x="14650" y="15911"/>
                  </a:cubicBezTo>
                  <a:cubicBezTo>
                    <a:pt x="10706" y="12997"/>
                    <a:pt x="7701" y="9991"/>
                    <a:pt x="5447" y="6984"/>
                  </a:cubicBezTo>
                  <a:cubicBezTo>
                    <a:pt x="4132" y="5504"/>
                    <a:pt x="3193" y="3978"/>
                    <a:pt x="2442" y="2451"/>
                  </a:cubicBezTo>
                  <a:cubicBezTo>
                    <a:pt x="1690" y="1619"/>
                    <a:pt x="751" y="833"/>
                    <a:pt x="0" y="0"/>
                  </a:cubicBezTo>
                  <a:cubicBezTo>
                    <a:pt x="939" y="2359"/>
                    <a:pt x="2254" y="4718"/>
                    <a:pt x="3944" y="7030"/>
                  </a:cubicBezTo>
                  <a:cubicBezTo>
                    <a:pt x="6198" y="10083"/>
                    <a:pt x="9203" y="13090"/>
                    <a:pt x="12960" y="16050"/>
                  </a:cubicBezTo>
                  <a:cubicBezTo>
                    <a:pt x="14838" y="17484"/>
                    <a:pt x="16904" y="18964"/>
                    <a:pt x="19346" y="20397"/>
                  </a:cubicBezTo>
                  <a:cubicBezTo>
                    <a:pt x="20097" y="20767"/>
                    <a:pt x="20849" y="21184"/>
                    <a:pt x="21600" y="21600"/>
                  </a:cubicBezTo>
                  <a:cubicBezTo>
                    <a:pt x="21412" y="21461"/>
                    <a:pt x="21224" y="21322"/>
                    <a:pt x="21037" y="21184"/>
                  </a:cubicBezTo>
                  <a:cubicBezTo>
                    <a:pt x="20285" y="20444"/>
                    <a:pt x="19534" y="19657"/>
                    <a:pt x="18970" y="18917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" name="Freeform 31"/>
            <p:cNvSpPr/>
            <p:nvPr/>
          </p:nvSpPr>
          <p:spPr>
            <a:xfrm>
              <a:off x="471600" y="1289160"/>
              <a:ext cx="169920" cy="3026520"/>
            </a:xfrm>
            <a:custGeom>
              <a:avLst/>
              <a:gdLst/>
              <a:ahLst/>
              <a:rect l="l" t="t" r="r" b="b"/>
              <a:pathLst>
                <a:path w="21150" h="21600">
                  <a:moveTo>
                    <a:pt x="9750" y="21600"/>
                  </a:moveTo>
                  <a:cubicBezTo>
                    <a:pt x="8550" y="21191"/>
                    <a:pt x="7950" y="20781"/>
                    <a:pt x="7350" y="20372"/>
                  </a:cubicBezTo>
                  <a:cubicBezTo>
                    <a:pt x="4350" y="18085"/>
                    <a:pt x="2550" y="15833"/>
                    <a:pt x="2550" y="13581"/>
                  </a:cubicBezTo>
                  <a:cubicBezTo>
                    <a:pt x="2550" y="11295"/>
                    <a:pt x="4350" y="9043"/>
                    <a:pt x="7350" y="6756"/>
                  </a:cubicBezTo>
                  <a:cubicBezTo>
                    <a:pt x="8550" y="5630"/>
                    <a:pt x="10350" y="4504"/>
                    <a:pt x="12750" y="3378"/>
                  </a:cubicBezTo>
                  <a:cubicBezTo>
                    <a:pt x="15150" y="2252"/>
                    <a:pt x="17550" y="1126"/>
                    <a:pt x="21150" y="0"/>
                  </a:cubicBezTo>
                  <a:cubicBezTo>
                    <a:pt x="20550" y="0"/>
                    <a:pt x="20550" y="0"/>
                    <a:pt x="20550" y="0"/>
                  </a:cubicBezTo>
                  <a:cubicBezTo>
                    <a:pt x="16950" y="1126"/>
                    <a:pt x="13950" y="2252"/>
                    <a:pt x="11550" y="3378"/>
                  </a:cubicBezTo>
                  <a:cubicBezTo>
                    <a:pt x="9150" y="4504"/>
                    <a:pt x="7350" y="5630"/>
                    <a:pt x="5550" y="6756"/>
                  </a:cubicBezTo>
                  <a:cubicBezTo>
                    <a:pt x="1950" y="9009"/>
                    <a:pt x="150" y="11295"/>
                    <a:pt x="150" y="13581"/>
                  </a:cubicBezTo>
                  <a:cubicBezTo>
                    <a:pt x="-450" y="15731"/>
                    <a:pt x="750" y="17915"/>
                    <a:pt x="3750" y="20099"/>
                  </a:cubicBezTo>
                  <a:cubicBezTo>
                    <a:pt x="5550" y="20576"/>
                    <a:pt x="7350" y="21088"/>
                    <a:pt x="9150" y="21566"/>
                  </a:cubicBezTo>
                  <a:cubicBezTo>
                    <a:pt x="9150" y="21566"/>
                    <a:pt x="9750" y="21600"/>
                    <a:pt x="9750" y="216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" name="Freeform 32"/>
            <p:cNvSpPr/>
            <p:nvPr/>
          </p:nvSpPr>
          <p:spPr>
            <a:xfrm>
              <a:off x="1111680" y="6571440"/>
              <a:ext cx="133560" cy="280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6971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86" y="14644"/>
                    <a:pt x="6943" y="7322"/>
                    <a:pt x="0" y="0"/>
                  </a:cubicBezTo>
                  <a:cubicBezTo>
                    <a:pt x="4629" y="7322"/>
                    <a:pt x="10029" y="14644"/>
                    <a:pt x="16971" y="216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" name="Freeform 33"/>
            <p:cNvSpPr/>
            <p:nvPr/>
          </p:nvSpPr>
          <p:spPr>
            <a:xfrm>
              <a:off x="502560" y="4107600"/>
              <a:ext cx="81720" cy="510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082" y="10901"/>
                  </a:moveTo>
                  <a:cubicBezTo>
                    <a:pt x="10165" y="14535"/>
                    <a:pt x="16518" y="17966"/>
                    <a:pt x="21600" y="21600"/>
                  </a:cubicBezTo>
                  <a:cubicBezTo>
                    <a:pt x="17788" y="17361"/>
                    <a:pt x="15247" y="13121"/>
                    <a:pt x="12706" y="8882"/>
                  </a:cubicBezTo>
                  <a:cubicBezTo>
                    <a:pt x="12706" y="8882"/>
                    <a:pt x="11435" y="8680"/>
                    <a:pt x="11435" y="8680"/>
                  </a:cubicBezTo>
                  <a:cubicBezTo>
                    <a:pt x="7624" y="5854"/>
                    <a:pt x="3812" y="2826"/>
                    <a:pt x="0" y="0"/>
                  </a:cubicBezTo>
                  <a:cubicBezTo>
                    <a:pt x="0" y="404"/>
                    <a:pt x="0" y="1009"/>
                    <a:pt x="0" y="1615"/>
                  </a:cubicBezTo>
                  <a:cubicBezTo>
                    <a:pt x="1271" y="4643"/>
                    <a:pt x="3812" y="7873"/>
                    <a:pt x="5082" y="10901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" name="Freeform 34"/>
            <p:cNvSpPr/>
            <p:nvPr/>
          </p:nvSpPr>
          <p:spPr>
            <a:xfrm>
              <a:off x="973800" y="3145680"/>
              <a:ext cx="1409400" cy="2716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88" y="21030"/>
                  </a:moveTo>
                  <a:cubicBezTo>
                    <a:pt x="661" y="19052"/>
                    <a:pt x="1396" y="17037"/>
                    <a:pt x="2571" y="15097"/>
                  </a:cubicBezTo>
                  <a:cubicBezTo>
                    <a:pt x="3747" y="13196"/>
                    <a:pt x="5363" y="11332"/>
                    <a:pt x="7273" y="9583"/>
                  </a:cubicBezTo>
                  <a:cubicBezTo>
                    <a:pt x="9110" y="7796"/>
                    <a:pt x="11314" y="6123"/>
                    <a:pt x="13739" y="4525"/>
                  </a:cubicBezTo>
                  <a:cubicBezTo>
                    <a:pt x="14914" y="3727"/>
                    <a:pt x="16163" y="2928"/>
                    <a:pt x="17486" y="2206"/>
                  </a:cubicBezTo>
                  <a:cubicBezTo>
                    <a:pt x="18147" y="1825"/>
                    <a:pt x="18808" y="1445"/>
                    <a:pt x="19469" y="1065"/>
                  </a:cubicBezTo>
                  <a:cubicBezTo>
                    <a:pt x="20131" y="723"/>
                    <a:pt x="20865" y="342"/>
                    <a:pt x="21600" y="0"/>
                  </a:cubicBezTo>
                  <a:cubicBezTo>
                    <a:pt x="21527" y="0"/>
                    <a:pt x="21527" y="0"/>
                    <a:pt x="21527" y="0"/>
                  </a:cubicBezTo>
                  <a:cubicBezTo>
                    <a:pt x="20792" y="342"/>
                    <a:pt x="20057" y="685"/>
                    <a:pt x="19396" y="1027"/>
                  </a:cubicBezTo>
                  <a:cubicBezTo>
                    <a:pt x="18735" y="1407"/>
                    <a:pt x="18073" y="1787"/>
                    <a:pt x="17412" y="2130"/>
                  </a:cubicBezTo>
                  <a:cubicBezTo>
                    <a:pt x="16016" y="2890"/>
                    <a:pt x="14767" y="3651"/>
                    <a:pt x="13592" y="4449"/>
                  </a:cubicBezTo>
                  <a:cubicBezTo>
                    <a:pt x="11094" y="6046"/>
                    <a:pt x="8890" y="7720"/>
                    <a:pt x="6980" y="9469"/>
                  </a:cubicBezTo>
                  <a:cubicBezTo>
                    <a:pt x="4996" y="11256"/>
                    <a:pt x="3380" y="13120"/>
                    <a:pt x="2204" y="15059"/>
                  </a:cubicBezTo>
                  <a:cubicBezTo>
                    <a:pt x="955" y="16923"/>
                    <a:pt x="220" y="18900"/>
                    <a:pt x="0" y="20877"/>
                  </a:cubicBezTo>
                  <a:cubicBezTo>
                    <a:pt x="220" y="21106"/>
                    <a:pt x="367" y="21334"/>
                    <a:pt x="514" y="21600"/>
                  </a:cubicBezTo>
                  <a:cubicBezTo>
                    <a:pt x="514" y="21410"/>
                    <a:pt x="514" y="21220"/>
                    <a:pt x="588" y="2103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" name="Freeform 35"/>
            <p:cNvSpPr/>
            <p:nvPr/>
          </p:nvSpPr>
          <p:spPr>
            <a:xfrm>
              <a:off x="1073520" y="6600240"/>
              <a:ext cx="119880" cy="252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4320" y="7336"/>
                    <a:pt x="10368" y="14672"/>
                    <a:pt x="1641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24" y="14672"/>
                    <a:pt x="6912" y="7336"/>
                    <a:pt x="0" y="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" name="Freeform 36"/>
            <p:cNvSpPr/>
            <p:nvPr/>
          </p:nvSpPr>
          <p:spPr>
            <a:xfrm>
              <a:off x="973800" y="5897160"/>
              <a:ext cx="137160" cy="673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0" y="4596"/>
                    <a:pt x="1490" y="9191"/>
                    <a:pt x="5214" y="13634"/>
                  </a:cubicBezTo>
                  <a:cubicBezTo>
                    <a:pt x="8193" y="15013"/>
                    <a:pt x="10428" y="16545"/>
                    <a:pt x="13407" y="17923"/>
                  </a:cubicBezTo>
                  <a:cubicBezTo>
                    <a:pt x="16386" y="19149"/>
                    <a:pt x="18621" y="20374"/>
                    <a:pt x="21600" y="21600"/>
                  </a:cubicBezTo>
                  <a:cubicBezTo>
                    <a:pt x="20855" y="21294"/>
                    <a:pt x="20855" y="20987"/>
                    <a:pt x="20110" y="20681"/>
                  </a:cubicBezTo>
                  <a:cubicBezTo>
                    <a:pt x="11917" y="15013"/>
                    <a:pt x="7448" y="9191"/>
                    <a:pt x="5959" y="3370"/>
                  </a:cubicBezTo>
                  <a:cubicBezTo>
                    <a:pt x="5214" y="2757"/>
                    <a:pt x="3724" y="2298"/>
                    <a:pt x="2979" y="1685"/>
                  </a:cubicBezTo>
                  <a:cubicBezTo>
                    <a:pt x="1490" y="1072"/>
                    <a:pt x="745" y="460"/>
                    <a:pt x="0" y="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" name="Freeform 37"/>
            <p:cNvSpPr/>
            <p:nvPr/>
          </p:nvSpPr>
          <p:spPr>
            <a:xfrm>
              <a:off x="973800" y="5772600"/>
              <a:ext cx="37440" cy="227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1700"/>
                  </a:moveTo>
                  <a:cubicBezTo>
                    <a:pt x="2700" y="13050"/>
                    <a:pt x="5400" y="14850"/>
                    <a:pt x="10800" y="16650"/>
                  </a:cubicBezTo>
                  <a:cubicBezTo>
                    <a:pt x="13500" y="18450"/>
                    <a:pt x="18900" y="19800"/>
                    <a:pt x="21600" y="21600"/>
                  </a:cubicBezTo>
                  <a:cubicBezTo>
                    <a:pt x="18900" y="17100"/>
                    <a:pt x="18900" y="12600"/>
                    <a:pt x="18900" y="8550"/>
                  </a:cubicBezTo>
                  <a:cubicBezTo>
                    <a:pt x="13500" y="5400"/>
                    <a:pt x="8100" y="2700"/>
                    <a:pt x="0" y="0"/>
                  </a:cubicBezTo>
                  <a:cubicBezTo>
                    <a:pt x="0" y="450"/>
                    <a:pt x="0" y="1350"/>
                    <a:pt x="0" y="1800"/>
                  </a:cubicBezTo>
                  <a:cubicBezTo>
                    <a:pt x="0" y="4950"/>
                    <a:pt x="0" y="8550"/>
                    <a:pt x="0" y="117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" name="Freeform 38"/>
            <p:cNvSpPr/>
            <p:nvPr/>
          </p:nvSpPr>
          <p:spPr>
            <a:xfrm>
              <a:off x="1006200" y="6322680"/>
              <a:ext cx="209880" cy="529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5449"/>
                  </a:moveTo>
                  <a:cubicBezTo>
                    <a:pt x="3436" y="3697"/>
                    <a:pt x="1964" y="1751"/>
                    <a:pt x="0" y="0"/>
                  </a:cubicBezTo>
                  <a:cubicBezTo>
                    <a:pt x="1473" y="3114"/>
                    <a:pt x="3436" y="6422"/>
                    <a:pt x="5400" y="9535"/>
                  </a:cubicBezTo>
                  <a:cubicBezTo>
                    <a:pt x="5891" y="10119"/>
                    <a:pt x="6382" y="10703"/>
                    <a:pt x="6873" y="11286"/>
                  </a:cubicBezTo>
                  <a:cubicBezTo>
                    <a:pt x="10800" y="14789"/>
                    <a:pt x="14727" y="18292"/>
                    <a:pt x="1914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182" y="17903"/>
                    <a:pt x="13745" y="14011"/>
                    <a:pt x="10800" y="10119"/>
                  </a:cubicBezTo>
                  <a:cubicBezTo>
                    <a:pt x="8836" y="8562"/>
                    <a:pt x="7364" y="7005"/>
                    <a:pt x="5400" y="5449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86" name="Rectangle 6" hidden="1"/>
          <p:cNvSpPr/>
          <p:nvPr/>
        </p:nvSpPr>
        <p:spPr>
          <a:xfrm>
            <a:off x="0" y="0"/>
            <a:ext cx="182160" cy="6857280"/>
          </a:xfrm>
          <a:prstGeom prst="rect">
            <a:avLst/>
          </a:prstGeom>
          <a:solidFill>
            <a:srgbClr val="455f5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Freeform 11" hidden="1"/>
          <p:cNvSpPr/>
          <p:nvPr/>
        </p:nvSpPr>
        <p:spPr>
          <a:xfrm flipV="1">
            <a:off x="-3600" y="712800"/>
            <a:ext cx="1594800" cy="506520"/>
          </a:xfrm>
          <a:custGeom>
            <a:avLst/>
            <a:gdLst/>
            <a:ahLst/>
            <a:rect l="l" t="t" r="r" b="b"/>
            <a:pathLst>
              <a:path w="21568" h="2160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88" name="Group 22"/>
          <p:cNvGrpSpPr/>
          <p:nvPr/>
        </p:nvGrpSpPr>
        <p:grpSpPr>
          <a:xfrm>
            <a:off x="0" y="228600"/>
            <a:ext cx="2850840" cy="6638040"/>
            <a:chOff x="0" y="228600"/>
            <a:chExt cx="2850840" cy="6638040"/>
          </a:xfrm>
        </p:grpSpPr>
        <p:sp>
          <p:nvSpPr>
            <p:cNvPr id="189" name="Freeform 11"/>
            <p:cNvSpPr/>
            <p:nvPr/>
          </p:nvSpPr>
          <p:spPr>
            <a:xfrm>
              <a:off x="0" y="2575080"/>
              <a:ext cx="100080" cy="625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1600" y="21600"/>
                  </a:moveTo>
                  <a:cubicBezTo>
                    <a:pt x="19636" y="18582"/>
                    <a:pt x="18655" y="15724"/>
                    <a:pt x="16691" y="12706"/>
                  </a:cubicBezTo>
                  <a:cubicBezTo>
                    <a:pt x="10800" y="8576"/>
                    <a:pt x="5891" y="4288"/>
                    <a:pt x="0" y="0"/>
                  </a:cubicBezTo>
                  <a:cubicBezTo>
                    <a:pt x="0" y="5559"/>
                    <a:pt x="0" y="5559"/>
                    <a:pt x="0" y="5559"/>
                  </a:cubicBezTo>
                  <a:cubicBezTo>
                    <a:pt x="5891" y="10165"/>
                    <a:pt x="12764" y="14929"/>
                    <a:pt x="19636" y="19694"/>
                  </a:cubicBezTo>
                  <a:cubicBezTo>
                    <a:pt x="19636" y="20329"/>
                    <a:pt x="20618" y="20965"/>
                    <a:pt x="21600" y="216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" name="Freeform 12"/>
            <p:cNvSpPr/>
            <p:nvPr/>
          </p:nvSpPr>
          <p:spPr>
            <a:xfrm>
              <a:off x="128520" y="3156480"/>
              <a:ext cx="645840" cy="2321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269" y="15000"/>
                  </a:moveTo>
                  <a:cubicBezTo>
                    <a:pt x="15891" y="17229"/>
                    <a:pt x="18514" y="19414"/>
                    <a:pt x="21446" y="21600"/>
                  </a:cubicBezTo>
                  <a:cubicBezTo>
                    <a:pt x="21446" y="21214"/>
                    <a:pt x="21446" y="20871"/>
                    <a:pt x="21600" y="20486"/>
                  </a:cubicBezTo>
                  <a:cubicBezTo>
                    <a:pt x="19131" y="18643"/>
                    <a:pt x="16817" y="16757"/>
                    <a:pt x="14657" y="14871"/>
                  </a:cubicBezTo>
                  <a:cubicBezTo>
                    <a:pt x="8949" y="9986"/>
                    <a:pt x="4166" y="5014"/>
                    <a:pt x="0" y="0"/>
                  </a:cubicBezTo>
                  <a:cubicBezTo>
                    <a:pt x="309" y="857"/>
                    <a:pt x="617" y="1757"/>
                    <a:pt x="926" y="2614"/>
                  </a:cubicBezTo>
                  <a:cubicBezTo>
                    <a:pt x="4629" y="6771"/>
                    <a:pt x="8640" y="10929"/>
                    <a:pt x="13269" y="150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" name="Freeform 13"/>
            <p:cNvSpPr/>
            <p:nvPr/>
          </p:nvSpPr>
          <p:spPr>
            <a:xfrm>
              <a:off x="807120" y="5447160"/>
              <a:ext cx="608760" cy="1419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09" y="1543"/>
                  </a:moveTo>
                  <a:cubicBezTo>
                    <a:pt x="818" y="1052"/>
                    <a:pt x="327" y="561"/>
                    <a:pt x="0" y="0"/>
                  </a:cubicBezTo>
                  <a:cubicBezTo>
                    <a:pt x="0" y="701"/>
                    <a:pt x="0" y="1332"/>
                    <a:pt x="0" y="2034"/>
                  </a:cubicBezTo>
                  <a:cubicBezTo>
                    <a:pt x="3436" y="5961"/>
                    <a:pt x="7200" y="9818"/>
                    <a:pt x="11127" y="13605"/>
                  </a:cubicBezTo>
                  <a:cubicBezTo>
                    <a:pt x="13909" y="16270"/>
                    <a:pt x="17018" y="18935"/>
                    <a:pt x="20127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491" y="18865"/>
                    <a:pt x="15382" y="16130"/>
                    <a:pt x="12600" y="13325"/>
                  </a:cubicBezTo>
                  <a:cubicBezTo>
                    <a:pt x="8509" y="9468"/>
                    <a:pt x="4745" y="5540"/>
                    <a:pt x="1309" y="1543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" name="Freeform 14"/>
            <p:cNvSpPr/>
            <p:nvPr/>
          </p:nvSpPr>
          <p:spPr>
            <a:xfrm>
              <a:off x="959760" y="6503760"/>
              <a:ext cx="170640" cy="362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6346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4011" y="14491"/>
                    <a:pt x="7005" y="7382"/>
                    <a:pt x="0" y="0"/>
                  </a:cubicBezTo>
                  <a:cubicBezTo>
                    <a:pt x="4670" y="7382"/>
                    <a:pt x="9924" y="14491"/>
                    <a:pt x="16346" y="216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" name="Freeform 15"/>
            <p:cNvSpPr/>
            <p:nvPr/>
          </p:nvSpPr>
          <p:spPr>
            <a:xfrm>
              <a:off x="100800" y="3201120"/>
              <a:ext cx="821160" cy="3327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658" y="19745"/>
                  </a:moveTo>
                  <a:cubicBezTo>
                    <a:pt x="17596" y="18489"/>
                    <a:pt x="15775" y="17232"/>
                    <a:pt x="14076" y="15976"/>
                  </a:cubicBezTo>
                  <a:cubicBezTo>
                    <a:pt x="10193" y="13074"/>
                    <a:pt x="7160" y="10082"/>
                    <a:pt x="4854" y="7060"/>
                  </a:cubicBezTo>
                  <a:cubicBezTo>
                    <a:pt x="3519" y="5235"/>
                    <a:pt x="2427" y="3381"/>
                    <a:pt x="1456" y="1526"/>
                  </a:cubicBezTo>
                  <a:cubicBezTo>
                    <a:pt x="971" y="1017"/>
                    <a:pt x="485" y="509"/>
                    <a:pt x="0" y="0"/>
                  </a:cubicBezTo>
                  <a:cubicBezTo>
                    <a:pt x="971" y="2363"/>
                    <a:pt x="2306" y="4757"/>
                    <a:pt x="4004" y="7090"/>
                  </a:cubicBezTo>
                  <a:cubicBezTo>
                    <a:pt x="6189" y="10142"/>
                    <a:pt x="9222" y="13134"/>
                    <a:pt x="12984" y="16065"/>
                  </a:cubicBezTo>
                  <a:cubicBezTo>
                    <a:pt x="14926" y="17531"/>
                    <a:pt x="17110" y="18967"/>
                    <a:pt x="19416" y="20373"/>
                  </a:cubicBezTo>
                  <a:cubicBezTo>
                    <a:pt x="20144" y="20792"/>
                    <a:pt x="20872" y="21181"/>
                    <a:pt x="21600" y="21600"/>
                  </a:cubicBezTo>
                  <a:cubicBezTo>
                    <a:pt x="21357" y="21450"/>
                    <a:pt x="21236" y="21331"/>
                    <a:pt x="21115" y="21181"/>
                  </a:cubicBezTo>
                  <a:cubicBezTo>
                    <a:pt x="20508" y="20702"/>
                    <a:pt x="20022" y="20224"/>
                    <a:pt x="19658" y="19745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" name="Freeform 16"/>
            <p:cNvSpPr/>
            <p:nvPr/>
          </p:nvSpPr>
          <p:spPr>
            <a:xfrm>
              <a:off x="26280" y="228600"/>
              <a:ext cx="101880" cy="2927160"/>
            </a:xfrm>
            <a:custGeom>
              <a:avLst/>
              <a:gdLst/>
              <a:ahLst/>
              <a:rect l="l" t="t" r="r" b="b"/>
              <a:pathLst>
                <a:path w="20835" h="21600">
                  <a:moveTo>
                    <a:pt x="9565" y="19627"/>
                  </a:moveTo>
                  <a:cubicBezTo>
                    <a:pt x="10505" y="19763"/>
                    <a:pt x="10505" y="19899"/>
                    <a:pt x="10505" y="20035"/>
                  </a:cubicBezTo>
                  <a:cubicBezTo>
                    <a:pt x="13322" y="20511"/>
                    <a:pt x="17078" y="20988"/>
                    <a:pt x="19896" y="21498"/>
                  </a:cubicBezTo>
                  <a:cubicBezTo>
                    <a:pt x="19896" y="21532"/>
                    <a:pt x="19896" y="21566"/>
                    <a:pt x="20835" y="21600"/>
                  </a:cubicBezTo>
                  <a:cubicBezTo>
                    <a:pt x="18957" y="20920"/>
                    <a:pt x="17078" y="20273"/>
                    <a:pt x="15200" y="19593"/>
                  </a:cubicBezTo>
                  <a:cubicBezTo>
                    <a:pt x="7687" y="16123"/>
                    <a:pt x="3931" y="12654"/>
                    <a:pt x="3931" y="9150"/>
                  </a:cubicBezTo>
                  <a:cubicBezTo>
                    <a:pt x="4870" y="6089"/>
                    <a:pt x="7687" y="3061"/>
                    <a:pt x="13322" y="0"/>
                  </a:cubicBezTo>
                  <a:cubicBezTo>
                    <a:pt x="10505" y="0"/>
                    <a:pt x="10505" y="0"/>
                    <a:pt x="10505" y="0"/>
                  </a:cubicBezTo>
                  <a:cubicBezTo>
                    <a:pt x="3931" y="3027"/>
                    <a:pt x="1113" y="6089"/>
                    <a:pt x="174" y="9150"/>
                  </a:cubicBezTo>
                  <a:cubicBezTo>
                    <a:pt x="-765" y="12654"/>
                    <a:pt x="2052" y="16123"/>
                    <a:pt x="9565" y="19627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" name="Freeform 17"/>
            <p:cNvSpPr/>
            <p:nvPr/>
          </p:nvSpPr>
          <p:spPr>
            <a:xfrm>
              <a:off x="78120" y="2944080"/>
              <a:ext cx="77400" cy="493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2541" y="3836"/>
                    <a:pt x="3812" y="7469"/>
                    <a:pt x="6353" y="11305"/>
                  </a:cubicBezTo>
                  <a:cubicBezTo>
                    <a:pt x="11435" y="14736"/>
                    <a:pt x="16518" y="18168"/>
                    <a:pt x="21600" y="21600"/>
                  </a:cubicBezTo>
                  <a:cubicBezTo>
                    <a:pt x="19059" y="17563"/>
                    <a:pt x="16518" y="13323"/>
                    <a:pt x="13976" y="9286"/>
                  </a:cubicBezTo>
                  <a:cubicBezTo>
                    <a:pt x="12706" y="9084"/>
                    <a:pt x="12706" y="8882"/>
                    <a:pt x="12706" y="8680"/>
                  </a:cubicBezTo>
                  <a:cubicBezTo>
                    <a:pt x="8894" y="5652"/>
                    <a:pt x="3812" y="2826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" name="Freeform 18"/>
            <p:cNvSpPr/>
            <p:nvPr/>
          </p:nvSpPr>
          <p:spPr>
            <a:xfrm>
              <a:off x="769680" y="5478840"/>
              <a:ext cx="189360" cy="1024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0" y="3016"/>
                    <a:pt x="1054" y="6032"/>
                    <a:pt x="2634" y="9049"/>
                  </a:cubicBezTo>
                  <a:cubicBezTo>
                    <a:pt x="4215" y="11384"/>
                    <a:pt x="6322" y="13816"/>
                    <a:pt x="8956" y="16151"/>
                  </a:cubicBezTo>
                  <a:cubicBezTo>
                    <a:pt x="10010" y="16735"/>
                    <a:pt x="11590" y="17319"/>
                    <a:pt x="12644" y="17903"/>
                  </a:cubicBezTo>
                  <a:cubicBezTo>
                    <a:pt x="15805" y="19168"/>
                    <a:pt x="18439" y="20335"/>
                    <a:pt x="21600" y="21600"/>
                  </a:cubicBezTo>
                  <a:cubicBezTo>
                    <a:pt x="21073" y="21308"/>
                    <a:pt x="20546" y="20919"/>
                    <a:pt x="20020" y="20627"/>
                  </a:cubicBezTo>
                  <a:cubicBezTo>
                    <a:pt x="13698" y="16735"/>
                    <a:pt x="9483" y="12843"/>
                    <a:pt x="6849" y="8951"/>
                  </a:cubicBezTo>
                  <a:cubicBezTo>
                    <a:pt x="5795" y="6616"/>
                    <a:pt x="4741" y="4378"/>
                    <a:pt x="4215" y="2141"/>
                  </a:cubicBezTo>
                  <a:cubicBezTo>
                    <a:pt x="4215" y="2043"/>
                    <a:pt x="3688" y="1946"/>
                    <a:pt x="3688" y="1751"/>
                  </a:cubicBezTo>
                  <a:cubicBezTo>
                    <a:pt x="2634" y="1168"/>
                    <a:pt x="1054" y="584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" name="Freeform 19"/>
            <p:cNvSpPr/>
            <p:nvPr/>
          </p:nvSpPr>
          <p:spPr>
            <a:xfrm>
              <a:off x="775440" y="1398960"/>
              <a:ext cx="2075400" cy="4047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336" y="21010"/>
                  </a:moveTo>
                  <a:cubicBezTo>
                    <a:pt x="480" y="18992"/>
                    <a:pt x="1248" y="17000"/>
                    <a:pt x="2400" y="15081"/>
                  </a:cubicBezTo>
                  <a:cubicBezTo>
                    <a:pt x="3600" y="13162"/>
                    <a:pt x="5232" y="11317"/>
                    <a:pt x="7152" y="9545"/>
                  </a:cubicBezTo>
                  <a:cubicBezTo>
                    <a:pt x="9072" y="7774"/>
                    <a:pt x="11280" y="6101"/>
                    <a:pt x="13680" y="4502"/>
                  </a:cubicBezTo>
                  <a:cubicBezTo>
                    <a:pt x="14880" y="3715"/>
                    <a:pt x="16176" y="2928"/>
                    <a:pt x="17472" y="2190"/>
                  </a:cubicBezTo>
                  <a:cubicBezTo>
                    <a:pt x="18144" y="1821"/>
                    <a:pt x="18816" y="1427"/>
                    <a:pt x="19488" y="1082"/>
                  </a:cubicBezTo>
                  <a:cubicBezTo>
                    <a:pt x="20208" y="713"/>
                    <a:pt x="20880" y="369"/>
                    <a:pt x="21600" y="25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0832" y="344"/>
                    <a:pt x="20160" y="689"/>
                    <a:pt x="19440" y="1058"/>
                  </a:cubicBezTo>
                  <a:cubicBezTo>
                    <a:pt x="18768" y="1402"/>
                    <a:pt x="18096" y="1771"/>
                    <a:pt x="17424" y="2165"/>
                  </a:cubicBezTo>
                  <a:cubicBezTo>
                    <a:pt x="16080" y="2903"/>
                    <a:pt x="14784" y="3666"/>
                    <a:pt x="13584" y="4453"/>
                  </a:cubicBezTo>
                  <a:cubicBezTo>
                    <a:pt x="11136" y="6052"/>
                    <a:pt x="8880" y="7725"/>
                    <a:pt x="6960" y="9496"/>
                  </a:cubicBezTo>
                  <a:cubicBezTo>
                    <a:pt x="4992" y="11243"/>
                    <a:pt x="3360" y="13113"/>
                    <a:pt x="2160" y="15031"/>
                  </a:cubicBezTo>
                  <a:cubicBezTo>
                    <a:pt x="912" y="16975"/>
                    <a:pt x="144" y="18968"/>
                    <a:pt x="0" y="21010"/>
                  </a:cubicBezTo>
                  <a:cubicBezTo>
                    <a:pt x="0" y="21059"/>
                    <a:pt x="0" y="21083"/>
                    <a:pt x="0" y="21133"/>
                  </a:cubicBezTo>
                  <a:cubicBezTo>
                    <a:pt x="96" y="21280"/>
                    <a:pt x="192" y="21452"/>
                    <a:pt x="336" y="21600"/>
                  </a:cubicBezTo>
                  <a:cubicBezTo>
                    <a:pt x="336" y="21403"/>
                    <a:pt x="336" y="21206"/>
                    <a:pt x="336" y="2101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" name="Freeform 20"/>
            <p:cNvSpPr/>
            <p:nvPr/>
          </p:nvSpPr>
          <p:spPr>
            <a:xfrm>
              <a:off x="922680" y="6530040"/>
              <a:ext cx="161280" cy="336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4320" y="7101"/>
                    <a:pt x="9874" y="14499"/>
                    <a:pt x="1604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4194" y="14499"/>
                    <a:pt x="6789" y="7101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" name="Freeform 21"/>
            <p:cNvSpPr/>
            <p:nvPr/>
          </p:nvSpPr>
          <p:spPr>
            <a:xfrm>
              <a:off x="769680" y="5359320"/>
              <a:ext cx="36720" cy="221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8900" y="19800"/>
                  </a:moveTo>
                  <a:cubicBezTo>
                    <a:pt x="18900" y="20700"/>
                    <a:pt x="21600" y="21150"/>
                    <a:pt x="21600" y="21600"/>
                  </a:cubicBezTo>
                  <a:cubicBezTo>
                    <a:pt x="21600" y="17100"/>
                    <a:pt x="21600" y="13050"/>
                    <a:pt x="21600" y="8550"/>
                  </a:cubicBezTo>
                  <a:cubicBezTo>
                    <a:pt x="13500" y="5850"/>
                    <a:pt x="8100" y="2700"/>
                    <a:pt x="2700" y="0"/>
                  </a:cubicBezTo>
                  <a:cubicBezTo>
                    <a:pt x="0" y="4050"/>
                    <a:pt x="0" y="7650"/>
                    <a:pt x="0" y="11700"/>
                  </a:cubicBezTo>
                  <a:cubicBezTo>
                    <a:pt x="5400" y="14400"/>
                    <a:pt x="13500" y="17100"/>
                    <a:pt x="18900" y="198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" name="Freeform 22"/>
            <p:cNvSpPr/>
            <p:nvPr/>
          </p:nvSpPr>
          <p:spPr>
            <a:xfrm>
              <a:off x="849960" y="6244560"/>
              <a:ext cx="237960" cy="621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908" y="2880"/>
                  </a:moveTo>
                  <a:cubicBezTo>
                    <a:pt x="2077" y="1920"/>
                    <a:pt x="831" y="960"/>
                    <a:pt x="0" y="0"/>
                  </a:cubicBezTo>
                  <a:cubicBezTo>
                    <a:pt x="1246" y="2560"/>
                    <a:pt x="2908" y="5120"/>
                    <a:pt x="4985" y="7680"/>
                  </a:cubicBezTo>
                  <a:cubicBezTo>
                    <a:pt x="5400" y="8480"/>
                    <a:pt x="5815" y="9120"/>
                    <a:pt x="6646" y="9920"/>
                  </a:cubicBezTo>
                  <a:cubicBezTo>
                    <a:pt x="11215" y="13760"/>
                    <a:pt x="16200" y="17760"/>
                    <a:pt x="2118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031" y="17440"/>
                    <a:pt x="13292" y="13280"/>
                    <a:pt x="9969" y="8960"/>
                  </a:cubicBezTo>
                  <a:cubicBezTo>
                    <a:pt x="7477" y="6880"/>
                    <a:pt x="5400" y="4960"/>
                    <a:pt x="2908" y="288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01" name="Group 9"/>
          <p:cNvGrpSpPr/>
          <p:nvPr/>
        </p:nvGrpSpPr>
        <p:grpSpPr>
          <a:xfrm>
            <a:off x="27360" y="0"/>
            <a:ext cx="2355840" cy="6852600"/>
            <a:chOff x="27360" y="0"/>
            <a:chExt cx="2355840" cy="6852600"/>
          </a:xfrm>
        </p:grpSpPr>
        <p:sp>
          <p:nvSpPr>
            <p:cNvPr id="202" name="Freeform 27"/>
            <p:cNvSpPr/>
            <p:nvPr/>
          </p:nvSpPr>
          <p:spPr>
            <a:xfrm>
              <a:off x="27360" y="0"/>
              <a:ext cx="493560" cy="4400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468" y="4930"/>
                  </a:moveTo>
                  <a:cubicBezTo>
                    <a:pt x="2307" y="6762"/>
                    <a:pt x="3565" y="8617"/>
                    <a:pt x="5452" y="10448"/>
                  </a:cubicBezTo>
                  <a:cubicBezTo>
                    <a:pt x="7130" y="12279"/>
                    <a:pt x="9227" y="14110"/>
                    <a:pt x="11953" y="15942"/>
                  </a:cubicBezTo>
                  <a:cubicBezTo>
                    <a:pt x="14470" y="17773"/>
                    <a:pt x="17616" y="19581"/>
                    <a:pt x="21181" y="21389"/>
                  </a:cubicBezTo>
                  <a:cubicBezTo>
                    <a:pt x="21390" y="21459"/>
                    <a:pt x="21600" y="21530"/>
                    <a:pt x="21600" y="21600"/>
                  </a:cubicBezTo>
                  <a:cubicBezTo>
                    <a:pt x="21390" y="21248"/>
                    <a:pt x="20971" y="20872"/>
                    <a:pt x="20761" y="20520"/>
                  </a:cubicBezTo>
                  <a:cubicBezTo>
                    <a:pt x="20761" y="20450"/>
                    <a:pt x="20761" y="20379"/>
                    <a:pt x="20761" y="20332"/>
                  </a:cubicBezTo>
                  <a:cubicBezTo>
                    <a:pt x="17825" y="18853"/>
                    <a:pt x="15309" y="17397"/>
                    <a:pt x="13212" y="15918"/>
                  </a:cubicBezTo>
                  <a:cubicBezTo>
                    <a:pt x="10485" y="14087"/>
                    <a:pt x="8179" y="12279"/>
                    <a:pt x="6291" y="10424"/>
                  </a:cubicBezTo>
                  <a:cubicBezTo>
                    <a:pt x="4404" y="8593"/>
                    <a:pt x="2936" y="6762"/>
                    <a:pt x="1887" y="4907"/>
                  </a:cubicBezTo>
                  <a:cubicBezTo>
                    <a:pt x="1468" y="3991"/>
                    <a:pt x="1049" y="3076"/>
                    <a:pt x="629" y="2160"/>
                  </a:cubicBezTo>
                  <a:cubicBezTo>
                    <a:pt x="419" y="1432"/>
                    <a:pt x="210" y="728"/>
                    <a:pt x="2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8"/>
                    <a:pt x="210" y="1432"/>
                    <a:pt x="210" y="2160"/>
                  </a:cubicBezTo>
                  <a:cubicBezTo>
                    <a:pt x="629" y="3076"/>
                    <a:pt x="839" y="3991"/>
                    <a:pt x="1468" y="493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" name="Freeform 28"/>
            <p:cNvSpPr/>
            <p:nvPr/>
          </p:nvSpPr>
          <p:spPr>
            <a:xfrm>
              <a:off x="550440" y="4316400"/>
              <a:ext cx="422640" cy="1580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009" y="14989"/>
                  </a:moveTo>
                  <a:cubicBezTo>
                    <a:pt x="15709" y="17215"/>
                    <a:pt x="18409" y="19440"/>
                    <a:pt x="21600" y="21600"/>
                  </a:cubicBezTo>
                  <a:cubicBezTo>
                    <a:pt x="21600" y="21142"/>
                    <a:pt x="21600" y="20618"/>
                    <a:pt x="21600" y="20160"/>
                  </a:cubicBezTo>
                  <a:cubicBezTo>
                    <a:pt x="21600" y="20095"/>
                    <a:pt x="21600" y="19964"/>
                    <a:pt x="21600" y="19898"/>
                  </a:cubicBezTo>
                  <a:cubicBezTo>
                    <a:pt x="19391" y="18196"/>
                    <a:pt x="17182" y="16495"/>
                    <a:pt x="15218" y="14793"/>
                  </a:cubicBezTo>
                  <a:cubicBezTo>
                    <a:pt x="9327" y="9949"/>
                    <a:pt x="4173" y="4975"/>
                    <a:pt x="0" y="0"/>
                  </a:cubicBezTo>
                  <a:cubicBezTo>
                    <a:pt x="491" y="1375"/>
                    <a:pt x="982" y="2749"/>
                    <a:pt x="1718" y="4124"/>
                  </a:cubicBezTo>
                  <a:cubicBezTo>
                    <a:pt x="5155" y="7789"/>
                    <a:pt x="8836" y="11389"/>
                    <a:pt x="13009" y="14989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" name="Freeform 29"/>
            <p:cNvSpPr/>
            <p:nvPr/>
          </p:nvSpPr>
          <p:spPr>
            <a:xfrm>
              <a:off x="1006200" y="5862600"/>
              <a:ext cx="430560" cy="99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440" y="1565"/>
                  </a:moveTo>
                  <a:cubicBezTo>
                    <a:pt x="960" y="1043"/>
                    <a:pt x="480" y="522"/>
                    <a:pt x="0" y="0"/>
                  </a:cubicBezTo>
                  <a:cubicBezTo>
                    <a:pt x="0" y="939"/>
                    <a:pt x="0" y="1983"/>
                    <a:pt x="240" y="3026"/>
                  </a:cubicBezTo>
                  <a:cubicBezTo>
                    <a:pt x="3360" y="6470"/>
                    <a:pt x="6480" y="9913"/>
                    <a:pt x="10080" y="13252"/>
                  </a:cubicBezTo>
                  <a:cubicBezTo>
                    <a:pt x="12960" y="16070"/>
                    <a:pt x="16080" y="18887"/>
                    <a:pt x="192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240" y="18783"/>
                    <a:pt x="15120" y="15861"/>
                    <a:pt x="12000" y="12835"/>
                  </a:cubicBezTo>
                  <a:cubicBezTo>
                    <a:pt x="8160" y="9183"/>
                    <a:pt x="4800" y="5322"/>
                    <a:pt x="1440" y="1565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" name="Freeform 30"/>
            <p:cNvSpPr/>
            <p:nvPr/>
          </p:nvSpPr>
          <p:spPr>
            <a:xfrm>
              <a:off x="521640" y="4364280"/>
              <a:ext cx="551160" cy="2235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8970" y="18917"/>
                  </a:moveTo>
                  <a:cubicBezTo>
                    <a:pt x="17468" y="17946"/>
                    <a:pt x="15965" y="16928"/>
                    <a:pt x="14650" y="15911"/>
                  </a:cubicBezTo>
                  <a:cubicBezTo>
                    <a:pt x="10706" y="12997"/>
                    <a:pt x="7701" y="9991"/>
                    <a:pt x="5447" y="6984"/>
                  </a:cubicBezTo>
                  <a:cubicBezTo>
                    <a:pt x="4132" y="5504"/>
                    <a:pt x="3193" y="3978"/>
                    <a:pt x="2442" y="2451"/>
                  </a:cubicBezTo>
                  <a:cubicBezTo>
                    <a:pt x="1690" y="1619"/>
                    <a:pt x="751" y="833"/>
                    <a:pt x="0" y="0"/>
                  </a:cubicBezTo>
                  <a:cubicBezTo>
                    <a:pt x="939" y="2359"/>
                    <a:pt x="2254" y="4718"/>
                    <a:pt x="3944" y="7030"/>
                  </a:cubicBezTo>
                  <a:cubicBezTo>
                    <a:pt x="6198" y="10083"/>
                    <a:pt x="9203" y="13090"/>
                    <a:pt x="12960" y="16050"/>
                  </a:cubicBezTo>
                  <a:cubicBezTo>
                    <a:pt x="14838" y="17484"/>
                    <a:pt x="16904" y="18964"/>
                    <a:pt x="19346" y="20397"/>
                  </a:cubicBezTo>
                  <a:cubicBezTo>
                    <a:pt x="20097" y="20767"/>
                    <a:pt x="20849" y="21184"/>
                    <a:pt x="21600" y="21600"/>
                  </a:cubicBezTo>
                  <a:cubicBezTo>
                    <a:pt x="21412" y="21461"/>
                    <a:pt x="21224" y="21322"/>
                    <a:pt x="21037" y="21184"/>
                  </a:cubicBezTo>
                  <a:cubicBezTo>
                    <a:pt x="20285" y="20444"/>
                    <a:pt x="19534" y="19657"/>
                    <a:pt x="18970" y="18917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" name="Freeform 31"/>
            <p:cNvSpPr/>
            <p:nvPr/>
          </p:nvSpPr>
          <p:spPr>
            <a:xfrm>
              <a:off x="471600" y="1289160"/>
              <a:ext cx="169920" cy="3026520"/>
            </a:xfrm>
            <a:custGeom>
              <a:avLst/>
              <a:gdLst/>
              <a:ahLst/>
              <a:rect l="l" t="t" r="r" b="b"/>
              <a:pathLst>
                <a:path w="21150" h="21600">
                  <a:moveTo>
                    <a:pt x="9750" y="21600"/>
                  </a:moveTo>
                  <a:cubicBezTo>
                    <a:pt x="8550" y="21191"/>
                    <a:pt x="7950" y="20781"/>
                    <a:pt x="7350" y="20372"/>
                  </a:cubicBezTo>
                  <a:cubicBezTo>
                    <a:pt x="4350" y="18085"/>
                    <a:pt x="2550" y="15833"/>
                    <a:pt x="2550" y="13581"/>
                  </a:cubicBezTo>
                  <a:cubicBezTo>
                    <a:pt x="2550" y="11295"/>
                    <a:pt x="4350" y="9043"/>
                    <a:pt x="7350" y="6756"/>
                  </a:cubicBezTo>
                  <a:cubicBezTo>
                    <a:pt x="8550" y="5630"/>
                    <a:pt x="10350" y="4504"/>
                    <a:pt x="12750" y="3378"/>
                  </a:cubicBezTo>
                  <a:cubicBezTo>
                    <a:pt x="15150" y="2252"/>
                    <a:pt x="17550" y="1126"/>
                    <a:pt x="21150" y="0"/>
                  </a:cubicBezTo>
                  <a:cubicBezTo>
                    <a:pt x="20550" y="0"/>
                    <a:pt x="20550" y="0"/>
                    <a:pt x="20550" y="0"/>
                  </a:cubicBezTo>
                  <a:cubicBezTo>
                    <a:pt x="16950" y="1126"/>
                    <a:pt x="13950" y="2252"/>
                    <a:pt x="11550" y="3378"/>
                  </a:cubicBezTo>
                  <a:cubicBezTo>
                    <a:pt x="9150" y="4504"/>
                    <a:pt x="7350" y="5630"/>
                    <a:pt x="5550" y="6756"/>
                  </a:cubicBezTo>
                  <a:cubicBezTo>
                    <a:pt x="1950" y="9009"/>
                    <a:pt x="150" y="11295"/>
                    <a:pt x="150" y="13581"/>
                  </a:cubicBezTo>
                  <a:cubicBezTo>
                    <a:pt x="-450" y="15731"/>
                    <a:pt x="750" y="17915"/>
                    <a:pt x="3750" y="20099"/>
                  </a:cubicBezTo>
                  <a:cubicBezTo>
                    <a:pt x="5550" y="20576"/>
                    <a:pt x="7350" y="21088"/>
                    <a:pt x="9150" y="21566"/>
                  </a:cubicBezTo>
                  <a:cubicBezTo>
                    <a:pt x="9150" y="21566"/>
                    <a:pt x="9750" y="21600"/>
                    <a:pt x="9750" y="216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" name="Freeform 32"/>
            <p:cNvSpPr/>
            <p:nvPr/>
          </p:nvSpPr>
          <p:spPr>
            <a:xfrm>
              <a:off x="1111680" y="6571440"/>
              <a:ext cx="133560" cy="280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6971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86" y="14644"/>
                    <a:pt x="6943" y="7322"/>
                    <a:pt x="0" y="0"/>
                  </a:cubicBezTo>
                  <a:cubicBezTo>
                    <a:pt x="4629" y="7322"/>
                    <a:pt x="10029" y="14644"/>
                    <a:pt x="16971" y="216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" name="Freeform 33"/>
            <p:cNvSpPr/>
            <p:nvPr/>
          </p:nvSpPr>
          <p:spPr>
            <a:xfrm>
              <a:off x="502560" y="4107600"/>
              <a:ext cx="81720" cy="510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082" y="10901"/>
                  </a:moveTo>
                  <a:cubicBezTo>
                    <a:pt x="10165" y="14535"/>
                    <a:pt x="16518" y="17966"/>
                    <a:pt x="21600" y="21600"/>
                  </a:cubicBezTo>
                  <a:cubicBezTo>
                    <a:pt x="17788" y="17361"/>
                    <a:pt x="15247" y="13121"/>
                    <a:pt x="12706" y="8882"/>
                  </a:cubicBezTo>
                  <a:cubicBezTo>
                    <a:pt x="12706" y="8882"/>
                    <a:pt x="11435" y="8680"/>
                    <a:pt x="11435" y="8680"/>
                  </a:cubicBezTo>
                  <a:cubicBezTo>
                    <a:pt x="7624" y="5854"/>
                    <a:pt x="3812" y="2826"/>
                    <a:pt x="0" y="0"/>
                  </a:cubicBezTo>
                  <a:cubicBezTo>
                    <a:pt x="0" y="404"/>
                    <a:pt x="0" y="1009"/>
                    <a:pt x="0" y="1615"/>
                  </a:cubicBezTo>
                  <a:cubicBezTo>
                    <a:pt x="1271" y="4643"/>
                    <a:pt x="3812" y="7873"/>
                    <a:pt x="5082" y="10901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" name="Freeform 34"/>
            <p:cNvSpPr/>
            <p:nvPr/>
          </p:nvSpPr>
          <p:spPr>
            <a:xfrm>
              <a:off x="973800" y="3145680"/>
              <a:ext cx="1409400" cy="2716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88" y="21030"/>
                  </a:moveTo>
                  <a:cubicBezTo>
                    <a:pt x="661" y="19052"/>
                    <a:pt x="1396" y="17037"/>
                    <a:pt x="2571" y="15097"/>
                  </a:cubicBezTo>
                  <a:cubicBezTo>
                    <a:pt x="3747" y="13196"/>
                    <a:pt x="5363" y="11332"/>
                    <a:pt x="7273" y="9583"/>
                  </a:cubicBezTo>
                  <a:cubicBezTo>
                    <a:pt x="9110" y="7796"/>
                    <a:pt x="11314" y="6123"/>
                    <a:pt x="13739" y="4525"/>
                  </a:cubicBezTo>
                  <a:cubicBezTo>
                    <a:pt x="14914" y="3727"/>
                    <a:pt x="16163" y="2928"/>
                    <a:pt x="17486" y="2206"/>
                  </a:cubicBezTo>
                  <a:cubicBezTo>
                    <a:pt x="18147" y="1825"/>
                    <a:pt x="18808" y="1445"/>
                    <a:pt x="19469" y="1065"/>
                  </a:cubicBezTo>
                  <a:cubicBezTo>
                    <a:pt x="20131" y="723"/>
                    <a:pt x="20865" y="342"/>
                    <a:pt x="21600" y="0"/>
                  </a:cubicBezTo>
                  <a:cubicBezTo>
                    <a:pt x="21527" y="0"/>
                    <a:pt x="21527" y="0"/>
                    <a:pt x="21527" y="0"/>
                  </a:cubicBezTo>
                  <a:cubicBezTo>
                    <a:pt x="20792" y="342"/>
                    <a:pt x="20057" y="685"/>
                    <a:pt x="19396" y="1027"/>
                  </a:cubicBezTo>
                  <a:cubicBezTo>
                    <a:pt x="18735" y="1407"/>
                    <a:pt x="18073" y="1787"/>
                    <a:pt x="17412" y="2130"/>
                  </a:cubicBezTo>
                  <a:cubicBezTo>
                    <a:pt x="16016" y="2890"/>
                    <a:pt x="14767" y="3651"/>
                    <a:pt x="13592" y="4449"/>
                  </a:cubicBezTo>
                  <a:cubicBezTo>
                    <a:pt x="11094" y="6046"/>
                    <a:pt x="8890" y="7720"/>
                    <a:pt x="6980" y="9469"/>
                  </a:cubicBezTo>
                  <a:cubicBezTo>
                    <a:pt x="4996" y="11256"/>
                    <a:pt x="3380" y="13120"/>
                    <a:pt x="2204" y="15059"/>
                  </a:cubicBezTo>
                  <a:cubicBezTo>
                    <a:pt x="955" y="16923"/>
                    <a:pt x="220" y="18900"/>
                    <a:pt x="0" y="20877"/>
                  </a:cubicBezTo>
                  <a:cubicBezTo>
                    <a:pt x="220" y="21106"/>
                    <a:pt x="367" y="21334"/>
                    <a:pt x="514" y="21600"/>
                  </a:cubicBezTo>
                  <a:cubicBezTo>
                    <a:pt x="514" y="21410"/>
                    <a:pt x="514" y="21220"/>
                    <a:pt x="588" y="2103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" name="Freeform 35"/>
            <p:cNvSpPr/>
            <p:nvPr/>
          </p:nvSpPr>
          <p:spPr>
            <a:xfrm>
              <a:off x="1073520" y="6600240"/>
              <a:ext cx="119880" cy="252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4320" y="7336"/>
                    <a:pt x="10368" y="14672"/>
                    <a:pt x="1641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24" y="14672"/>
                    <a:pt x="6912" y="7336"/>
                    <a:pt x="0" y="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" name="Freeform 36"/>
            <p:cNvSpPr/>
            <p:nvPr/>
          </p:nvSpPr>
          <p:spPr>
            <a:xfrm>
              <a:off x="973800" y="5897160"/>
              <a:ext cx="137160" cy="673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0" y="4596"/>
                    <a:pt x="1490" y="9191"/>
                    <a:pt x="5214" y="13634"/>
                  </a:cubicBezTo>
                  <a:cubicBezTo>
                    <a:pt x="8193" y="15013"/>
                    <a:pt x="10428" y="16545"/>
                    <a:pt x="13407" y="17923"/>
                  </a:cubicBezTo>
                  <a:cubicBezTo>
                    <a:pt x="16386" y="19149"/>
                    <a:pt x="18621" y="20374"/>
                    <a:pt x="21600" y="21600"/>
                  </a:cubicBezTo>
                  <a:cubicBezTo>
                    <a:pt x="20855" y="21294"/>
                    <a:pt x="20855" y="20987"/>
                    <a:pt x="20110" y="20681"/>
                  </a:cubicBezTo>
                  <a:cubicBezTo>
                    <a:pt x="11917" y="15013"/>
                    <a:pt x="7448" y="9191"/>
                    <a:pt x="5959" y="3370"/>
                  </a:cubicBezTo>
                  <a:cubicBezTo>
                    <a:pt x="5214" y="2757"/>
                    <a:pt x="3724" y="2298"/>
                    <a:pt x="2979" y="1685"/>
                  </a:cubicBezTo>
                  <a:cubicBezTo>
                    <a:pt x="1490" y="1072"/>
                    <a:pt x="745" y="460"/>
                    <a:pt x="0" y="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" name="Freeform 37"/>
            <p:cNvSpPr/>
            <p:nvPr/>
          </p:nvSpPr>
          <p:spPr>
            <a:xfrm>
              <a:off x="973800" y="5772600"/>
              <a:ext cx="37440" cy="227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1700"/>
                  </a:moveTo>
                  <a:cubicBezTo>
                    <a:pt x="2700" y="13050"/>
                    <a:pt x="5400" y="14850"/>
                    <a:pt x="10800" y="16650"/>
                  </a:cubicBezTo>
                  <a:cubicBezTo>
                    <a:pt x="13500" y="18450"/>
                    <a:pt x="18900" y="19800"/>
                    <a:pt x="21600" y="21600"/>
                  </a:cubicBezTo>
                  <a:cubicBezTo>
                    <a:pt x="18900" y="17100"/>
                    <a:pt x="18900" y="12600"/>
                    <a:pt x="18900" y="8550"/>
                  </a:cubicBezTo>
                  <a:cubicBezTo>
                    <a:pt x="13500" y="5400"/>
                    <a:pt x="8100" y="2700"/>
                    <a:pt x="0" y="0"/>
                  </a:cubicBezTo>
                  <a:cubicBezTo>
                    <a:pt x="0" y="450"/>
                    <a:pt x="0" y="1350"/>
                    <a:pt x="0" y="1800"/>
                  </a:cubicBezTo>
                  <a:cubicBezTo>
                    <a:pt x="0" y="4950"/>
                    <a:pt x="0" y="8550"/>
                    <a:pt x="0" y="117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" name="Freeform 38"/>
            <p:cNvSpPr/>
            <p:nvPr/>
          </p:nvSpPr>
          <p:spPr>
            <a:xfrm>
              <a:off x="1006200" y="6322680"/>
              <a:ext cx="209880" cy="529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5449"/>
                  </a:moveTo>
                  <a:cubicBezTo>
                    <a:pt x="3436" y="3697"/>
                    <a:pt x="1964" y="1751"/>
                    <a:pt x="0" y="0"/>
                  </a:cubicBezTo>
                  <a:cubicBezTo>
                    <a:pt x="1473" y="3114"/>
                    <a:pt x="3436" y="6422"/>
                    <a:pt x="5400" y="9535"/>
                  </a:cubicBezTo>
                  <a:cubicBezTo>
                    <a:pt x="5891" y="10119"/>
                    <a:pt x="6382" y="10703"/>
                    <a:pt x="6873" y="11286"/>
                  </a:cubicBezTo>
                  <a:cubicBezTo>
                    <a:pt x="10800" y="14789"/>
                    <a:pt x="14727" y="18292"/>
                    <a:pt x="1914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182" y="17903"/>
                    <a:pt x="13745" y="14011"/>
                    <a:pt x="10800" y="10119"/>
                  </a:cubicBezTo>
                  <a:cubicBezTo>
                    <a:pt x="8836" y="8562"/>
                    <a:pt x="7364" y="7005"/>
                    <a:pt x="5400" y="5449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14" name="Rectangle 6"/>
          <p:cNvSpPr/>
          <p:nvPr/>
        </p:nvSpPr>
        <p:spPr>
          <a:xfrm>
            <a:off x="0" y="0"/>
            <a:ext cx="182160" cy="6857280"/>
          </a:xfrm>
          <a:prstGeom prst="rect">
            <a:avLst/>
          </a:prstGeom>
          <a:solidFill>
            <a:srgbClr val="455f5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befd4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roup 22"/>
          <p:cNvGrpSpPr/>
          <p:nvPr/>
        </p:nvGrpSpPr>
        <p:grpSpPr>
          <a:xfrm>
            <a:off x="0" y="228600"/>
            <a:ext cx="2850840" cy="6638040"/>
            <a:chOff x="0" y="228600"/>
            <a:chExt cx="2850840" cy="6638040"/>
          </a:xfrm>
        </p:grpSpPr>
        <p:sp>
          <p:nvSpPr>
            <p:cNvPr id="254" name="Freeform 11"/>
            <p:cNvSpPr/>
            <p:nvPr/>
          </p:nvSpPr>
          <p:spPr>
            <a:xfrm>
              <a:off x="0" y="2575080"/>
              <a:ext cx="100080" cy="625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1600" y="21600"/>
                  </a:moveTo>
                  <a:cubicBezTo>
                    <a:pt x="19636" y="18582"/>
                    <a:pt x="18655" y="15724"/>
                    <a:pt x="16691" y="12706"/>
                  </a:cubicBezTo>
                  <a:cubicBezTo>
                    <a:pt x="10800" y="8576"/>
                    <a:pt x="5891" y="4288"/>
                    <a:pt x="0" y="0"/>
                  </a:cubicBezTo>
                  <a:cubicBezTo>
                    <a:pt x="0" y="5559"/>
                    <a:pt x="0" y="5559"/>
                    <a:pt x="0" y="5559"/>
                  </a:cubicBezTo>
                  <a:cubicBezTo>
                    <a:pt x="5891" y="10165"/>
                    <a:pt x="12764" y="14929"/>
                    <a:pt x="19636" y="19694"/>
                  </a:cubicBezTo>
                  <a:cubicBezTo>
                    <a:pt x="19636" y="20329"/>
                    <a:pt x="20618" y="20965"/>
                    <a:pt x="21600" y="216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" name="Freeform 12"/>
            <p:cNvSpPr/>
            <p:nvPr/>
          </p:nvSpPr>
          <p:spPr>
            <a:xfrm>
              <a:off x="128520" y="3156480"/>
              <a:ext cx="645840" cy="2321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269" y="15000"/>
                  </a:moveTo>
                  <a:cubicBezTo>
                    <a:pt x="15891" y="17229"/>
                    <a:pt x="18514" y="19414"/>
                    <a:pt x="21446" y="21600"/>
                  </a:cubicBezTo>
                  <a:cubicBezTo>
                    <a:pt x="21446" y="21214"/>
                    <a:pt x="21446" y="20871"/>
                    <a:pt x="21600" y="20486"/>
                  </a:cubicBezTo>
                  <a:cubicBezTo>
                    <a:pt x="19131" y="18643"/>
                    <a:pt x="16817" y="16757"/>
                    <a:pt x="14657" y="14871"/>
                  </a:cubicBezTo>
                  <a:cubicBezTo>
                    <a:pt x="8949" y="9986"/>
                    <a:pt x="4166" y="5014"/>
                    <a:pt x="0" y="0"/>
                  </a:cubicBezTo>
                  <a:cubicBezTo>
                    <a:pt x="309" y="857"/>
                    <a:pt x="617" y="1757"/>
                    <a:pt x="926" y="2614"/>
                  </a:cubicBezTo>
                  <a:cubicBezTo>
                    <a:pt x="4629" y="6771"/>
                    <a:pt x="8640" y="10929"/>
                    <a:pt x="13269" y="150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" name="Freeform 13"/>
            <p:cNvSpPr/>
            <p:nvPr/>
          </p:nvSpPr>
          <p:spPr>
            <a:xfrm>
              <a:off x="807120" y="5447160"/>
              <a:ext cx="608760" cy="1419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09" y="1543"/>
                  </a:moveTo>
                  <a:cubicBezTo>
                    <a:pt x="818" y="1052"/>
                    <a:pt x="327" y="561"/>
                    <a:pt x="0" y="0"/>
                  </a:cubicBezTo>
                  <a:cubicBezTo>
                    <a:pt x="0" y="701"/>
                    <a:pt x="0" y="1332"/>
                    <a:pt x="0" y="2034"/>
                  </a:cubicBezTo>
                  <a:cubicBezTo>
                    <a:pt x="3436" y="5961"/>
                    <a:pt x="7200" y="9818"/>
                    <a:pt x="11127" y="13605"/>
                  </a:cubicBezTo>
                  <a:cubicBezTo>
                    <a:pt x="13909" y="16270"/>
                    <a:pt x="17018" y="18935"/>
                    <a:pt x="20127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491" y="18865"/>
                    <a:pt x="15382" y="16130"/>
                    <a:pt x="12600" y="13325"/>
                  </a:cubicBezTo>
                  <a:cubicBezTo>
                    <a:pt x="8509" y="9468"/>
                    <a:pt x="4745" y="5540"/>
                    <a:pt x="1309" y="1543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" name="Freeform 14"/>
            <p:cNvSpPr/>
            <p:nvPr/>
          </p:nvSpPr>
          <p:spPr>
            <a:xfrm>
              <a:off x="959760" y="6503760"/>
              <a:ext cx="170640" cy="362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6346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4011" y="14491"/>
                    <a:pt x="7005" y="7382"/>
                    <a:pt x="0" y="0"/>
                  </a:cubicBezTo>
                  <a:cubicBezTo>
                    <a:pt x="4670" y="7382"/>
                    <a:pt x="9924" y="14491"/>
                    <a:pt x="16346" y="216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" name="Freeform 15"/>
            <p:cNvSpPr/>
            <p:nvPr/>
          </p:nvSpPr>
          <p:spPr>
            <a:xfrm>
              <a:off x="100800" y="3201120"/>
              <a:ext cx="821160" cy="3327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658" y="19745"/>
                  </a:moveTo>
                  <a:cubicBezTo>
                    <a:pt x="17596" y="18489"/>
                    <a:pt x="15775" y="17232"/>
                    <a:pt x="14076" y="15976"/>
                  </a:cubicBezTo>
                  <a:cubicBezTo>
                    <a:pt x="10193" y="13074"/>
                    <a:pt x="7160" y="10082"/>
                    <a:pt x="4854" y="7060"/>
                  </a:cubicBezTo>
                  <a:cubicBezTo>
                    <a:pt x="3519" y="5235"/>
                    <a:pt x="2427" y="3381"/>
                    <a:pt x="1456" y="1526"/>
                  </a:cubicBezTo>
                  <a:cubicBezTo>
                    <a:pt x="971" y="1017"/>
                    <a:pt x="485" y="509"/>
                    <a:pt x="0" y="0"/>
                  </a:cubicBezTo>
                  <a:cubicBezTo>
                    <a:pt x="971" y="2363"/>
                    <a:pt x="2306" y="4757"/>
                    <a:pt x="4004" y="7090"/>
                  </a:cubicBezTo>
                  <a:cubicBezTo>
                    <a:pt x="6189" y="10142"/>
                    <a:pt x="9222" y="13134"/>
                    <a:pt x="12984" y="16065"/>
                  </a:cubicBezTo>
                  <a:cubicBezTo>
                    <a:pt x="14926" y="17531"/>
                    <a:pt x="17110" y="18967"/>
                    <a:pt x="19416" y="20373"/>
                  </a:cubicBezTo>
                  <a:cubicBezTo>
                    <a:pt x="20144" y="20792"/>
                    <a:pt x="20872" y="21181"/>
                    <a:pt x="21600" y="21600"/>
                  </a:cubicBezTo>
                  <a:cubicBezTo>
                    <a:pt x="21357" y="21450"/>
                    <a:pt x="21236" y="21331"/>
                    <a:pt x="21115" y="21181"/>
                  </a:cubicBezTo>
                  <a:cubicBezTo>
                    <a:pt x="20508" y="20702"/>
                    <a:pt x="20022" y="20224"/>
                    <a:pt x="19658" y="19745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" name="Freeform 16"/>
            <p:cNvSpPr/>
            <p:nvPr/>
          </p:nvSpPr>
          <p:spPr>
            <a:xfrm>
              <a:off x="26280" y="228600"/>
              <a:ext cx="101880" cy="2927160"/>
            </a:xfrm>
            <a:custGeom>
              <a:avLst/>
              <a:gdLst/>
              <a:ahLst/>
              <a:rect l="l" t="t" r="r" b="b"/>
              <a:pathLst>
                <a:path w="20835" h="21600">
                  <a:moveTo>
                    <a:pt x="9565" y="19627"/>
                  </a:moveTo>
                  <a:cubicBezTo>
                    <a:pt x="10505" y="19763"/>
                    <a:pt x="10505" y="19899"/>
                    <a:pt x="10505" y="20035"/>
                  </a:cubicBezTo>
                  <a:cubicBezTo>
                    <a:pt x="13322" y="20511"/>
                    <a:pt x="17078" y="20988"/>
                    <a:pt x="19896" y="21498"/>
                  </a:cubicBezTo>
                  <a:cubicBezTo>
                    <a:pt x="19896" y="21532"/>
                    <a:pt x="19896" y="21566"/>
                    <a:pt x="20835" y="21600"/>
                  </a:cubicBezTo>
                  <a:cubicBezTo>
                    <a:pt x="18957" y="20920"/>
                    <a:pt x="17078" y="20273"/>
                    <a:pt x="15200" y="19593"/>
                  </a:cubicBezTo>
                  <a:cubicBezTo>
                    <a:pt x="7687" y="16123"/>
                    <a:pt x="3931" y="12654"/>
                    <a:pt x="3931" y="9150"/>
                  </a:cubicBezTo>
                  <a:cubicBezTo>
                    <a:pt x="4870" y="6089"/>
                    <a:pt x="7687" y="3061"/>
                    <a:pt x="13322" y="0"/>
                  </a:cubicBezTo>
                  <a:cubicBezTo>
                    <a:pt x="10505" y="0"/>
                    <a:pt x="10505" y="0"/>
                    <a:pt x="10505" y="0"/>
                  </a:cubicBezTo>
                  <a:cubicBezTo>
                    <a:pt x="3931" y="3027"/>
                    <a:pt x="1113" y="6089"/>
                    <a:pt x="174" y="9150"/>
                  </a:cubicBezTo>
                  <a:cubicBezTo>
                    <a:pt x="-765" y="12654"/>
                    <a:pt x="2052" y="16123"/>
                    <a:pt x="9565" y="19627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" name="Freeform 17"/>
            <p:cNvSpPr/>
            <p:nvPr/>
          </p:nvSpPr>
          <p:spPr>
            <a:xfrm>
              <a:off x="78120" y="2944080"/>
              <a:ext cx="77400" cy="493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2541" y="3836"/>
                    <a:pt x="3812" y="7469"/>
                    <a:pt x="6353" y="11305"/>
                  </a:cubicBezTo>
                  <a:cubicBezTo>
                    <a:pt x="11435" y="14736"/>
                    <a:pt x="16518" y="18168"/>
                    <a:pt x="21600" y="21600"/>
                  </a:cubicBezTo>
                  <a:cubicBezTo>
                    <a:pt x="19059" y="17563"/>
                    <a:pt x="16518" y="13323"/>
                    <a:pt x="13976" y="9286"/>
                  </a:cubicBezTo>
                  <a:cubicBezTo>
                    <a:pt x="12706" y="9084"/>
                    <a:pt x="12706" y="8882"/>
                    <a:pt x="12706" y="8680"/>
                  </a:cubicBezTo>
                  <a:cubicBezTo>
                    <a:pt x="8894" y="5652"/>
                    <a:pt x="3812" y="2826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" name="Freeform 18"/>
            <p:cNvSpPr/>
            <p:nvPr/>
          </p:nvSpPr>
          <p:spPr>
            <a:xfrm>
              <a:off x="769680" y="5478840"/>
              <a:ext cx="189360" cy="1024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0" y="3016"/>
                    <a:pt x="1054" y="6032"/>
                    <a:pt x="2634" y="9049"/>
                  </a:cubicBezTo>
                  <a:cubicBezTo>
                    <a:pt x="4215" y="11384"/>
                    <a:pt x="6322" y="13816"/>
                    <a:pt x="8956" y="16151"/>
                  </a:cubicBezTo>
                  <a:cubicBezTo>
                    <a:pt x="10010" y="16735"/>
                    <a:pt x="11590" y="17319"/>
                    <a:pt x="12644" y="17903"/>
                  </a:cubicBezTo>
                  <a:cubicBezTo>
                    <a:pt x="15805" y="19168"/>
                    <a:pt x="18439" y="20335"/>
                    <a:pt x="21600" y="21600"/>
                  </a:cubicBezTo>
                  <a:cubicBezTo>
                    <a:pt x="21073" y="21308"/>
                    <a:pt x="20546" y="20919"/>
                    <a:pt x="20020" y="20627"/>
                  </a:cubicBezTo>
                  <a:cubicBezTo>
                    <a:pt x="13698" y="16735"/>
                    <a:pt x="9483" y="12843"/>
                    <a:pt x="6849" y="8951"/>
                  </a:cubicBezTo>
                  <a:cubicBezTo>
                    <a:pt x="5795" y="6616"/>
                    <a:pt x="4741" y="4378"/>
                    <a:pt x="4215" y="2141"/>
                  </a:cubicBezTo>
                  <a:cubicBezTo>
                    <a:pt x="4215" y="2043"/>
                    <a:pt x="3688" y="1946"/>
                    <a:pt x="3688" y="1751"/>
                  </a:cubicBezTo>
                  <a:cubicBezTo>
                    <a:pt x="2634" y="1168"/>
                    <a:pt x="1054" y="584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2" name="Freeform 19"/>
            <p:cNvSpPr/>
            <p:nvPr/>
          </p:nvSpPr>
          <p:spPr>
            <a:xfrm>
              <a:off x="775440" y="1398960"/>
              <a:ext cx="2075400" cy="4047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336" y="21010"/>
                  </a:moveTo>
                  <a:cubicBezTo>
                    <a:pt x="480" y="18992"/>
                    <a:pt x="1248" y="17000"/>
                    <a:pt x="2400" y="15081"/>
                  </a:cubicBezTo>
                  <a:cubicBezTo>
                    <a:pt x="3600" y="13162"/>
                    <a:pt x="5232" y="11317"/>
                    <a:pt x="7152" y="9545"/>
                  </a:cubicBezTo>
                  <a:cubicBezTo>
                    <a:pt x="9072" y="7774"/>
                    <a:pt x="11280" y="6101"/>
                    <a:pt x="13680" y="4502"/>
                  </a:cubicBezTo>
                  <a:cubicBezTo>
                    <a:pt x="14880" y="3715"/>
                    <a:pt x="16176" y="2928"/>
                    <a:pt x="17472" y="2190"/>
                  </a:cubicBezTo>
                  <a:cubicBezTo>
                    <a:pt x="18144" y="1821"/>
                    <a:pt x="18816" y="1427"/>
                    <a:pt x="19488" y="1082"/>
                  </a:cubicBezTo>
                  <a:cubicBezTo>
                    <a:pt x="20208" y="713"/>
                    <a:pt x="20880" y="369"/>
                    <a:pt x="21600" y="25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0832" y="344"/>
                    <a:pt x="20160" y="689"/>
                    <a:pt x="19440" y="1058"/>
                  </a:cubicBezTo>
                  <a:cubicBezTo>
                    <a:pt x="18768" y="1402"/>
                    <a:pt x="18096" y="1771"/>
                    <a:pt x="17424" y="2165"/>
                  </a:cubicBezTo>
                  <a:cubicBezTo>
                    <a:pt x="16080" y="2903"/>
                    <a:pt x="14784" y="3666"/>
                    <a:pt x="13584" y="4453"/>
                  </a:cubicBezTo>
                  <a:cubicBezTo>
                    <a:pt x="11136" y="6052"/>
                    <a:pt x="8880" y="7725"/>
                    <a:pt x="6960" y="9496"/>
                  </a:cubicBezTo>
                  <a:cubicBezTo>
                    <a:pt x="4992" y="11243"/>
                    <a:pt x="3360" y="13113"/>
                    <a:pt x="2160" y="15031"/>
                  </a:cubicBezTo>
                  <a:cubicBezTo>
                    <a:pt x="912" y="16975"/>
                    <a:pt x="144" y="18968"/>
                    <a:pt x="0" y="21010"/>
                  </a:cubicBezTo>
                  <a:cubicBezTo>
                    <a:pt x="0" y="21059"/>
                    <a:pt x="0" y="21083"/>
                    <a:pt x="0" y="21133"/>
                  </a:cubicBezTo>
                  <a:cubicBezTo>
                    <a:pt x="96" y="21280"/>
                    <a:pt x="192" y="21452"/>
                    <a:pt x="336" y="21600"/>
                  </a:cubicBezTo>
                  <a:cubicBezTo>
                    <a:pt x="336" y="21403"/>
                    <a:pt x="336" y="21206"/>
                    <a:pt x="336" y="2101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3" name="Freeform 20"/>
            <p:cNvSpPr/>
            <p:nvPr/>
          </p:nvSpPr>
          <p:spPr>
            <a:xfrm>
              <a:off x="922680" y="6530040"/>
              <a:ext cx="161280" cy="336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4320" y="7101"/>
                    <a:pt x="9874" y="14499"/>
                    <a:pt x="1604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4194" y="14499"/>
                    <a:pt x="6789" y="7101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" name="Freeform 21"/>
            <p:cNvSpPr/>
            <p:nvPr/>
          </p:nvSpPr>
          <p:spPr>
            <a:xfrm>
              <a:off x="769680" y="5359320"/>
              <a:ext cx="36720" cy="221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8900" y="19800"/>
                  </a:moveTo>
                  <a:cubicBezTo>
                    <a:pt x="18900" y="20700"/>
                    <a:pt x="21600" y="21150"/>
                    <a:pt x="21600" y="21600"/>
                  </a:cubicBezTo>
                  <a:cubicBezTo>
                    <a:pt x="21600" y="17100"/>
                    <a:pt x="21600" y="13050"/>
                    <a:pt x="21600" y="8550"/>
                  </a:cubicBezTo>
                  <a:cubicBezTo>
                    <a:pt x="13500" y="5850"/>
                    <a:pt x="8100" y="2700"/>
                    <a:pt x="2700" y="0"/>
                  </a:cubicBezTo>
                  <a:cubicBezTo>
                    <a:pt x="0" y="4050"/>
                    <a:pt x="0" y="7650"/>
                    <a:pt x="0" y="11700"/>
                  </a:cubicBezTo>
                  <a:cubicBezTo>
                    <a:pt x="5400" y="14400"/>
                    <a:pt x="13500" y="17100"/>
                    <a:pt x="18900" y="198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" name="Freeform 22"/>
            <p:cNvSpPr/>
            <p:nvPr/>
          </p:nvSpPr>
          <p:spPr>
            <a:xfrm>
              <a:off x="849960" y="6244560"/>
              <a:ext cx="237960" cy="621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908" y="2880"/>
                  </a:moveTo>
                  <a:cubicBezTo>
                    <a:pt x="2077" y="1920"/>
                    <a:pt x="831" y="960"/>
                    <a:pt x="0" y="0"/>
                  </a:cubicBezTo>
                  <a:cubicBezTo>
                    <a:pt x="1246" y="2560"/>
                    <a:pt x="2908" y="5120"/>
                    <a:pt x="4985" y="7680"/>
                  </a:cubicBezTo>
                  <a:cubicBezTo>
                    <a:pt x="5400" y="8480"/>
                    <a:pt x="5815" y="9120"/>
                    <a:pt x="6646" y="9920"/>
                  </a:cubicBezTo>
                  <a:cubicBezTo>
                    <a:pt x="11215" y="13760"/>
                    <a:pt x="16200" y="17760"/>
                    <a:pt x="2118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031" y="17440"/>
                    <a:pt x="13292" y="13280"/>
                    <a:pt x="9969" y="8960"/>
                  </a:cubicBezTo>
                  <a:cubicBezTo>
                    <a:pt x="7477" y="6880"/>
                    <a:pt x="5400" y="4960"/>
                    <a:pt x="2908" y="288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66" name="Group 9"/>
          <p:cNvGrpSpPr/>
          <p:nvPr/>
        </p:nvGrpSpPr>
        <p:grpSpPr>
          <a:xfrm>
            <a:off x="27360" y="0"/>
            <a:ext cx="2355840" cy="6852600"/>
            <a:chOff x="27360" y="0"/>
            <a:chExt cx="2355840" cy="6852600"/>
          </a:xfrm>
        </p:grpSpPr>
        <p:sp>
          <p:nvSpPr>
            <p:cNvPr id="267" name="Freeform 27"/>
            <p:cNvSpPr/>
            <p:nvPr/>
          </p:nvSpPr>
          <p:spPr>
            <a:xfrm>
              <a:off x="27360" y="0"/>
              <a:ext cx="493560" cy="4400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468" y="4930"/>
                  </a:moveTo>
                  <a:cubicBezTo>
                    <a:pt x="2307" y="6762"/>
                    <a:pt x="3565" y="8617"/>
                    <a:pt x="5452" y="10448"/>
                  </a:cubicBezTo>
                  <a:cubicBezTo>
                    <a:pt x="7130" y="12279"/>
                    <a:pt x="9227" y="14110"/>
                    <a:pt x="11953" y="15942"/>
                  </a:cubicBezTo>
                  <a:cubicBezTo>
                    <a:pt x="14470" y="17773"/>
                    <a:pt x="17616" y="19581"/>
                    <a:pt x="21181" y="21389"/>
                  </a:cubicBezTo>
                  <a:cubicBezTo>
                    <a:pt x="21390" y="21459"/>
                    <a:pt x="21600" y="21530"/>
                    <a:pt x="21600" y="21600"/>
                  </a:cubicBezTo>
                  <a:cubicBezTo>
                    <a:pt x="21390" y="21248"/>
                    <a:pt x="20971" y="20872"/>
                    <a:pt x="20761" y="20520"/>
                  </a:cubicBezTo>
                  <a:cubicBezTo>
                    <a:pt x="20761" y="20450"/>
                    <a:pt x="20761" y="20379"/>
                    <a:pt x="20761" y="20332"/>
                  </a:cubicBezTo>
                  <a:cubicBezTo>
                    <a:pt x="17825" y="18853"/>
                    <a:pt x="15309" y="17397"/>
                    <a:pt x="13212" y="15918"/>
                  </a:cubicBezTo>
                  <a:cubicBezTo>
                    <a:pt x="10485" y="14087"/>
                    <a:pt x="8179" y="12279"/>
                    <a:pt x="6291" y="10424"/>
                  </a:cubicBezTo>
                  <a:cubicBezTo>
                    <a:pt x="4404" y="8593"/>
                    <a:pt x="2936" y="6762"/>
                    <a:pt x="1887" y="4907"/>
                  </a:cubicBezTo>
                  <a:cubicBezTo>
                    <a:pt x="1468" y="3991"/>
                    <a:pt x="1049" y="3076"/>
                    <a:pt x="629" y="2160"/>
                  </a:cubicBezTo>
                  <a:cubicBezTo>
                    <a:pt x="419" y="1432"/>
                    <a:pt x="210" y="728"/>
                    <a:pt x="2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8"/>
                    <a:pt x="210" y="1432"/>
                    <a:pt x="210" y="2160"/>
                  </a:cubicBezTo>
                  <a:cubicBezTo>
                    <a:pt x="629" y="3076"/>
                    <a:pt x="839" y="3991"/>
                    <a:pt x="1468" y="493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" name="Freeform 28"/>
            <p:cNvSpPr/>
            <p:nvPr/>
          </p:nvSpPr>
          <p:spPr>
            <a:xfrm>
              <a:off x="550440" y="4316400"/>
              <a:ext cx="422640" cy="1580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009" y="14989"/>
                  </a:moveTo>
                  <a:cubicBezTo>
                    <a:pt x="15709" y="17215"/>
                    <a:pt x="18409" y="19440"/>
                    <a:pt x="21600" y="21600"/>
                  </a:cubicBezTo>
                  <a:cubicBezTo>
                    <a:pt x="21600" y="21142"/>
                    <a:pt x="21600" y="20618"/>
                    <a:pt x="21600" y="20160"/>
                  </a:cubicBezTo>
                  <a:cubicBezTo>
                    <a:pt x="21600" y="20095"/>
                    <a:pt x="21600" y="19964"/>
                    <a:pt x="21600" y="19898"/>
                  </a:cubicBezTo>
                  <a:cubicBezTo>
                    <a:pt x="19391" y="18196"/>
                    <a:pt x="17182" y="16495"/>
                    <a:pt x="15218" y="14793"/>
                  </a:cubicBezTo>
                  <a:cubicBezTo>
                    <a:pt x="9327" y="9949"/>
                    <a:pt x="4173" y="4975"/>
                    <a:pt x="0" y="0"/>
                  </a:cubicBezTo>
                  <a:cubicBezTo>
                    <a:pt x="491" y="1375"/>
                    <a:pt x="982" y="2749"/>
                    <a:pt x="1718" y="4124"/>
                  </a:cubicBezTo>
                  <a:cubicBezTo>
                    <a:pt x="5155" y="7789"/>
                    <a:pt x="8836" y="11389"/>
                    <a:pt x="13009" y="14989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" name="Freeform 29"/>
            <p:cNvSpPr/>
            <p:nvPr/>
          </p:nvSpPr>
          <p:spPr>
            <a:xfrm>
              <a:off x="1006200" y="5862600"/>
              <a:ext cx="430560" cy="99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440" y="1565"/>
                  </a:moveTo>
                  <a:cubicBezTo>
                    <a:pt x="960" y="1043"/>
                    <a:pt x="480" y="522"/>
                    <a:pt x="0" y="0"/>
                  </a:cubicBezTo>
                  <a:cubicBezTo>
                    <a:pt x="0" y="939"/>
                    <a:pt x="0" y="1983"/>
                    <a:pt x="240" y="3026"/>
                  </a:cubicBezTo>
                  <a:cubicBezTo>
                    <a:pt x="3360" y="6470"/>
                    <a:pt x="6480" y="9913"/>
                    <a:pt x="10080" y="13252"/>
                  </a:cubicBezTo>
                  <a:cubicBezTo>
                    <a:pt x="12960" y="16070"/>
                    <a:pt x="16080" y="18887"/>
                    <a:pt x="192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240" y="18783"/>
                    <a:pt x="15120" y="15861"/>
                    <a:pt x="12000" y="12835"/>
                  </a:cubicBezTo>
                  <a:cubicBezTo>
                    <a:pt x="8160" y="9183"/>
                    <a:pt x="4800" y="5322"/>
                    <a:pt x="1440" y="1565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" name="Freeform 30"/>
            <p:cNvSpPr/>
            <p:nvPr/>
          </p:nvSpPr>
          <p:spPr>
            <a:xfrm>
              <a:off x="521640" y="4364280"/>
              <a:ext cx="551160" cy="2235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8970" y="18917"/>
                  </a:moveTo>
                  <a:cubicBezTo>
                    <a:pt x="17468" y="17946"/>
                    <a:pt x="15965" y="16928"/>
                    <a:pt x="14650" y="15911"/>
                  </a:cubicBezTo>
                  <a:cubicBezTo>
                    <a:pt x="10706" y="12997"/>
                    <a:pt x="7701" y="9991"/>
                    <a:pt x="5447" y="6984"/>
                  </a:cubicBezTo>
                  <a:cubicBezTo>
                    <a:pt x="4132" y="5504"/>
                    <a:pt x="3193" y="3978"/>
                    <a:pt x="2442" y="2451"/>
                  </a:cubicBezTo>
                  <a:cubicBezTo>
                    <a:pt x="1690" y="1619"/>
                    <a:pt x="751" y="833"/>
                    <a:pt x="0" y="0"/>
                  </a:cubicBezTo>
                  <a:cubicBezTo>
                    <a:pt x="939" y="2359"/>
                    <a:pt x="2254" y="4718"/>
                    <a:pt x="3944" y="7030"/>
                  </a:cubicBezTo>
                  <a:cubicBezTo>
                    <a:pt x="6198" y="10083"/>
                    <a:pt x="9203" y="13090"/>
                    <a:pt x="12960" y="16050"/>
                  </a:cubicBezTo>
                  <a:cubicBezTo>
                    <a:pt x="14838" y="17484"/>
                    <a:pt x="16904" y="18964"/>
                    <a:pt x="19346" y="20397"/>
                  </a:cubicBezTo>
                  <a:cubicBezTo>
                    <a:pt x="20097" y="20767"/>
                    <a:pt x="20849" y="21184"/>
                    <a:pt x="21600" y="21600"/>
                  </a:cubicBezTo>
                  <a:cubicBezTo>
                    <a:pt x="21412" y="21461"/>
                    <a:pt x="21224" y="21322"/>
                    <a:pt x="21037" y="21184"/>
                  </a:cubicBezTo>
                  <a:cubicBezTo>
                    <a:pt x="20285" y="20444"/>
                    <a:pt x="19534" y="19657"/>
                    <a:pt x="18970" y="18917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" name="Freeform 31"/>
            <p:cNvSpPr/>
            <p:nvPr/>
          </p:nvSpPr>
          <p:spPr>
            <a:xfrm>
              <a:off x="471600" y="1289160"/>
              <a:ext cx="169920" cy="3026520"/>
            </a:xfrm>
            <a:custGeom>
              <a:avLst/>
              <a:gdLst/>
              <a:ahLst/>
              <a:rect l="l" t="t" r="r" b="b"/>
              <a:pathLst>
                <a:path w="21150" h="21600">
                  <a:moveTo>
                    <a:pt x="9750" y="21600"/>
                  </a:moveTo>
                  <a:cubicBezTo>
                    <a:pt x="8550" y="21191"/>
                    <a:pt x="7950" y="20781"/>
                    <a:pt x="7350" y="20372"/>
                  </a:cubicBezTo>
                  <a:cubicBezTo>
                    <a:pt x="4350" y="18085"/>
                    <a:pt x="2550" y="15833"/>
                    <a:pt x="2550" y="13581"/>
                  </a:cubicBezTo>
                  <a:cubicBezTo>
                    <a:pt x="2550" y="11295"/>
                    <a:pt x="4350" y="9043"/>
                    <a:pt x="7350" y="6756"/>
                  </a:cubicBezTo>
                  <a:cubicBezTo>
                    <a:pt x="8550" y="5630"/>
                    <a:pt x="10350" y="4504"/>
                    <a:pt x="12750" y="3378"/>
                  </a:cubicBezTo>
                  <a:cubicBezTo>
                    <a:pt x="15150" y="2252"/>
                    <a:pt x="17550" y="1126"/>
                    <a:pt x="21150" y="0"/>
                  </a:cubicBezTo>
                  <a:cubicBezTo>
                    <a:pt x="20550" y="0"/>
                    <a:pt x="20550" y="0"/>
                    <a:pt x="20550" y="0"/>
                  </a:cubicBezTo>
                  <a:cubicBezTo>
                    <a:pt x="16950" y="1126"/>
                    <a:pt x="13950" y="2252"/>
                    <a:pt x="11550" y="3378"/>
                  </a:cubicBezTo>
                  <a:cubicBezTo>
                    <a:pt x="9150" y="4504"/>
                    <a:pt x="7350" y="5630"/>
                    <a:pt x="5550" y="6756"/>
                  </a:cubicBezTo>
                  <a:cubicBezTo>
                    <a:pt x="1950" y="9009"/>
                    <a:pt x="150" y="11295"/>
                    <a:pt x="150" y="13581"/>
                  </a:cubicBezTo>
                  <a:cubicBezTo>
                    <a:pt x="-450" y="15731"/>
                    <a:pt x="750" y="17915"/>
                    <a:pt x="3750" y="20099"/>
                  </a:cubicBezTo>
                  <a:cubicBezTo>
                    <a:pt x="5550" y="20576"/>
                    <a:pt x="7350" y="21088"/>
                    <a:pt x="9150" y="21566"/>
                  </a:cubicBezTo>
                  <a:cubicBezTo>
                    <a:pt x="9150" y="21566"/>
                    <a:pt x="9750" y="21600"/>
                    <a:pt x="9750" y="216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2" name="Freeform 32"/>
            <p:cNvSpPr/>
            <p:nvPr/>
          </p:nvSpPr>
          <p:spPr>
            <a:xfrm>
              <a:off x="1111680" y="6571440"/>
              <a:ext cx="133560" cy="280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6971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86" y="14644"/>
                    <a:pt x="6943" y="7322"/>
                    <a:pt x="0" y="0"/>
                  </a:cubicBezTo>
                  <a:cubicBezTo>
                    <a:pt x="4629" y="7322"/>
                    <a:pt x="10029" y="14644"/>
                    <a:pt x="16971" y="216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3" name="Freeform 33"/>
            <p:cNvSpPr/>
            <p:nvPr/>
          </p:nvSpPr>
          <p:spPr>
            <a:xfrm>
              <a:off x="502560" y="4107600"/>
              <a:ext cx="81720" cy="510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082" y="10901"/>
                  </a:moveTo>
                  <a:cubicBezTo>
                    <a:pt x="10165" y="14535"/>
                    <a:pt x="16518" y="17966"/>
                    <a:pt x="21600" y="21600"/>
                  </a:cubicBezTo>
                  <a:cubicBezTo>
                    <a:pt x="17788" y="17361"/>
                    <a:pt x="15247" y="13121"/>
                    <a:pt x="12706" y="8882"/>
                  </a:cubicBezTo>
                  <a:cubicBezTo>
                    <a:pt x="12706" y="8882"/>
                    <a:pt x="11435" y="8680"/>
                    <a:pt x="11435" y="8680"/>
                  </a:cubicBezTo>
                  <a:cubicBezTo>
                    <a:pt x="7624" y="5854"/>
                    <a:pt x="3812" y="2826"/>
                    <a:pt x="0" y="0"/>
                  </a:cubicBezTo>
                  <a:cubicBezTo>
                    <a:pt x="0" y="404"/>
                    <a:pt x="0" y="1009"/>
                    <a:pt x="0" y="1615"/>
                  </a:cubicBezTo>
                  <a:cubicBezTo>
                    <a:pt x="1271" y="4643"/>
                    <a:pt x="3812" y="7873"/>
                    <a:pt x="5082" y="10901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4" name="Freeform 34"/>
            <p:cNvSpPr/>
            <p:nvPr/>
          </p:nvSpPr>
          <p:spPr>
            <a:xfrm>
              <a:off x="973800" y="3145680"/>
              <a:ext cx="1409400" cy="2716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88" y="21030"/>
                  </a:moveTo>
                  <a:cubicBezTo>
                    <a:pt x="661" y="19052"/>
                    <a:pt x="1396" y="17037"/>
                    <a:pt x="2571" y="15097"/>
                  </a:cubicBezTo>
                  <a:cubicBezTo>
                    <a:pt x="3747" y="13196"/>
                    <a:pt x="5363" y="11332"/>
                    <a:pt x="7273" y="9583"/>
                  </a:cubicBezTo>
                  <a:cubicBezTo>
                    <a:pt x="9110" y="7796"/>
                    <a:pt x="11314" y="6123"/>
                    <a:pt x="13739" y="4525"/>
                  </a:cubicBezTo>
                  <a:cubicBezTo>
                    <a:pt x="14914" y="3727"/>
                    <a:pt x="16163" y="2928"/>
                    <a:pt x="17486" y="2206"/>
                  </a:cubicBezTo>
                  <a:cubicBezTo>
                    <a:pt x="18147" y="1825"/>
                    <a:pt x="18808" y="1445"/>
                    <a:pt x="19469" y="1065"/>
                  </a:cubicBezTo>
                  <a:cubicBezTo>
                    <a:pt x="20131" y="723"/>
                    <a:pt x="20865" y="342"/>
                    <a:pt x="21600" y="0"/>
                  </a:cubicBezTo>
                  <a:cubicBezTo>
                    <a:pt x="21527" y="0"/>
                    <a:pt x="21527" y="0"/>
                    <a:pt x="21527" y="0"/>
                  </a:cubicBezTo>
                  <a:cubicBezTo>
                    <a:pt x="20792" y="342"/>
                    <a:pt x="20057" y="685"/>
                    <a:pt x="19396" y="1027"/>
                  </a:cubicBezTo>
                  <a:cubicBezTo>
                    <a:pt x="18735" y="1407"/>
                    <a:pt x="18073" y="1787"/>
                    <a:pt x="17412" y="2130"/>
                  </a:cubicBezTo>
                  <a:cubicBezTo>
                    <a:pt x="16016" y="2890"/>
                    <a:pt x="14767" y="3651"/>
                    <a:pt x="13592" y="4449"/>
                  </a:cubicBezTo>
                  <a:cubicBezTo>
                    <a:pt x="11094" y="6046"/>
                    <a:pt x="8890" y="7720"/>
                    <a:pt x="6980" y="9469"/>
                  </a:cubicBezTo>
                  <a:cubicBezTo>
                    <a:pt x="4996" y="11256"/>
                    <a:pt x="3380" y="13120"/>
                    <a:pt x="2204" y="15059"/>
                  </a:cubicBezTo>
                  <a:cubicBezTo>
                    <a:pt x="955" y="16923"/>
                    <a:pt x="220" y="18900"/>
                    <a:pt x="0" y="20877"/>
                  </a:cubicBezTo>
                  <a:cubicBezTo>
                    <a:pt x="220" y="21106"/>
                    <a:pt x="367" y="21334"/>
                    <a:pt x="514" y="21600"/>
                  </a:cubicBezTo>
                  <a:cubicBezTo>
                    <a:pt x="514" y="21410"/>
                    <a:pt x="514" y="21220"/>
                    <a:pt x="588" y="2103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5" name="Freeform 35"/>
            <p:cNvSpPr/>
            <p:nvPr/>
          </p:nvSpPr>
          <p:spPr>
            <a:xfrm>
              <a:off x="1073520" y="6600240"/>
              <a:ext cx="119880" cy="252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4320" y="7336"/>
                    <a:pt x="10368" y="14672"/>
                    <a:pt x="1641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24" y="14672"/>
                    <a:pt x="6912" y="7336"/>
                    <a:pt x="0" y="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6" name="Freeform 36"/>
            <p:cNvSpPr/>
            <p:nvPr/>
          </p:nvSpPr>
          <p:spPr>
            <a:xfrm>
              <a:off x="973800" y="5897160"/>
              <a:ext cx="137160" cy="673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0" y="4596"/>
                    <a:pt x="1490" y="9191"/>
                    <a:pt x="5214" y="13634"/>
                  </a:cubicBezTo>
                  <a:cubicBezTo>
                    <a:pt x="8193" y="15013"/>
                    <a:pt x="10428" y="16545"/>
                    <a:pt x="13407" y="17923"/>
                  </a:cubicBezTo>
                  <a:cubicBezTo>
                    <a:pt x="16386" y="19149"/>
                    <a:pt x="18621" y="20374"/>
                    <a:pt x="21600" y="21600"/>
                  </a:cubicBezTo>
                  <a:cubicBezTo>
                    <a:pt x="20855" y="21294"/>
                    <a:pt x="20855" y="20987"/>
                    <a:pt x="20110" y="20681"/>
                  </a:cubicBezTo>
                  <a:cubicBezTo>
                    <a:pt x="11917" y="15013"/>
                    <a:pt x="7448" y="9191"/>
                    <a:pt x="5959" y="3370"/>
                  </a:cubicBezTo>
                  <a:cubicBezTo>
                    <a:pt x="5214" y="2757"/>
                    <a:pt x="3724" y="2298"/>
                    <a:pt x="2979" y="1685"/>
                  </a:cubicBezTo>
                  <a:cubicBezTo>
                    <a:pt x="1490" y="1072"/>
                    <a:pt x="745" y="460"/>
                    <a:pt x="0" y="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" name="Freeform 37"/>
            <p:cNvSpPr/>
            <p:nvPr/>
          </p:nvSpPr>
          <p:spPr>
            <a:xfrm>
              <a:off x="973800" y="5772600"/>
              <a:ext cx="37440" cy="227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1700"/>
                  </a:moveTo>
                  <a:cubicBezTo>
                    <a:pt x="2700" y="13050"/>
                    <a:pt x="5400" y="14850"/>
                    <a:pt x="10800" y="16650"/>
                  </a:cubicBezTo>
                  <a:cubicBezTo>
                    <a:pt x="13500" y="18450"/>
                    <a:pt x="18900" y="19800"/>
                    <a:pt x="21600" y="21600"/>
                  </a:cubicBezTo>
                  <a:cubicBezTo>
                    <a:pt x="18900" y="17100"/>
                    <a:pt x="18900" y="12600"/>
                    <a:pt x="18900" y="8550"/>
                  </a:cubicBezTo>
                  <a:cubicBezTo>
                    <a:pt x="13500" y="5400"/>
                    <a:pt x="8100" y="2700"/>
                    <a:pt x="0" y="0"/>
                  </a:cubicBezTo>
                  <a:cubicBezTo>
                    <a:pt x="0" y="450"/>
                    <a:pt x="0" y="1350"/>
                    <a:pt x="0" y="1800"/>
                  </a:cubicBezTo>
                  <a:cubicBezTo>
                    <a:pt x="0" y="4950"/>
                    <a:pt x="0" y="8550"/>
                    <a:pt x="0" y="117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" name="Freeform 38"/>
            <p:cNvSpPr/>
            <p:nvPr/>
          </p:nvSpPr>
          <p:spPr>
            <a:xfrm>
              <a:off x="1006200" y="6322680"/>
              <a:ext cx="209880" cy="529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5449"/>
                  </a:moveTo>
                  <a:cubicBezTo>
                    <a:pt x="3436" y="3697"/>
                    <a:pt x="1964" y="1751"/>
                    <a:pt x="0" y="0"/>
                  </a:cubicBezTo>
                  <a:cubicBezTo>
                    <a:pt x="1473" y="3114"/>
                    <a:pt x="3436" y="6422"/>
                    <a:pt x="5400" y="9535"/>
                  </a:cubicBezTo>
                  <a:cubicBezTo>
                    <a:pt x="5891" y="10119"/>
                    <a:pt x="6382" y="10703"/>
                    <a:pt x="6873" y="11286"/>
                  </a:cubicBezTo>
                  <a:cubicBezTo>
                    <a:pt x="10800" y="14789"/>
                    <a:pt x="14727" y="18292"/>
                    <a:pt x="1914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182" y="17903"/>
                    <a:pt x="13745" y="14011"/>
                    <a:pt x="10800" y="10119"/>
                  </a:cubicBezTo>
                  <a:cubicBezTo>
                    <a:pt x="8836" y="8562"/>
                    <a:pt x="7364" y="7005"/>
                    <a:pt x="5400" y="5449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79" name="Rectangle 6"/>
          <p:cNvSpPr/>
          <p:nvPr/>
        </p:nvSpPr>
        <p:spPr>
          <a:xfrm>
            <a:off x="0" y="0"/>
            <a:ext cx="182160" cy="6857280"/>
          </a:xfrm>
          <a:prstGeom prst="rect">
            <a:avLst/>
          </a:prstGeom>
          <a:solidFill>
            <a:srgbClr val="455f5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Freeform 11"/>
          <p:cNvSpPr/>
          <p:nvPr/>
        </p:nvSpPr>
        <p:spPr>
          <a:xfrm flipV="1">
            <a:off x="-3600" y="712800"/>
            <a:ext cx="1594800" cy="506520"/>
          </a:xfrm>
          <a:custGeom>
            <a:avLst/>
            <a:gdLst/>
            <a:ahLst/>
            <a:rect l="l" t="t" r="r" b="b"/>
            <a:pathLst>
              <a:path w="21568" h="2160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befd4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roup 22"/>
          <p:cNvGrpSpPr/>
          <p:nvPr/>
        </p:nvGrpSpPr>
        <p:grpSpPr>
          <a:xfrm>
            <a:off x="0" y="228600"/>
            <a:ext cx="2850840" cy="6638040"/>
            <a:chOff x="0" y="228600"/>
            <a:chExt cx="2850840" cy="6638040"/>
          </a:xfrm>
        </p:grpSpPr>
        <p:sp>
          <p:nvSpPr>
            <p:cNvPr id="320" name="Freeform 11"/>
            <p:cNvSpPr/>
            <p:nvPr/>
          </p:nvSpPr>
          <p:spPr>
            <a:xfrm>
              <a:off x="0" y="2575080"/>
              <a:ext cx="100080" cy="625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1600" y="21600"/>
                  </a:moveTo>
                  <a:cubicBezTo>
                    <a:pt x="19636" y="18582"/>
                    <a:pt x="18655" y="15724"/>
                    <a:pt x="16691" y="12706"/>
                  </a:cubicBezTo>
                  <a:cubicBezTo>
                    <a:pt x="10800" y="8576"/>
                    <a:pt x="5891" y="4288"/>
                    <a:pt x="0" y="0"/>
                  </a:cubicBezTo>
                  <a:cubicBezTo>
                    <a:pt x="0" y="5559"/>
                    <a:pt x="0" y="5559"/>
                    <a:pt x="0" y="5559"/>
                  </a:cubicBezTo>
                  <a:cubicBezTo>
                    <a:pt x="5891" y="10165"/>
                    <a:pt x="12764" y="14929"/>
                    <a:pt x="19636" y="19694"/>
                  </a:cubicBezTo>
                  <a:cubicBezTo>
                    <a:pt x="19636" y="20329"/>
                    <a:pt x="20618" y="20965"/>
                    <a:pt x="21600" y="216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1" name="Freeform 12"/>
            <p:cNvSpPr/>
            <p:nvPr/>
          </p:nvSpPr>
          <p:spPr>
            <a:xfrm>
              <a:off x="128520" y="3156480"/>
              <a:ext cx="645840" cy="2321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269" y="15000"/>
                  </a:moveTo>
                  <a:cubicBezTo>
                    <a:pt x="15891" y="17229"/>
                    <a:pt x="18514" y="19414"/>
                    <a:pt x="21446" y="21600"/>
                  </a:cubicBezTo>
                  <a:cubicBezTo>
                    <a:pt x="21446" y="21214"/>
                    <a:pt x="21446" y="20871"/>
                    <a:pt x="21600" y="20486"/>
                  </a:cubicBezTo>
                  <a:cubicBezTo>
                    <a:pt x="19131" y="18643"/>
                    <a:pt x="16817" y="16757"/>
                    <a:pt x="14657" y="14871"/>
                  </a:cubicBezTo>
                  <a:cubicBezTo>
                    <a:pt x="8949" y="9986"/>
                    <a:pt x="4166" y="5014"/>
                    <a:pt x="0" y="0"/>
                  </a:cubicBezTo>
                  <a:cubicBezTo>
                    <a:pt x="309" y="857"/>
                    <a:pt x="617" y="1757"/>
                    <a:pt x="926" y="2614"/>
                  </a:cubicBezTo>
                  <a:cubicBezTo>
                    <a:pt x="4629" y="6771"/>
                    <a:pt x="8640" y="10929"/>
                    <a:pt x="13269" y="150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2" name="Freeform 13"/>
            <p:cNvSpPr/>
            <p:nvPr/>
          </p:nvSpPr>
          <p:spPr>
            <a:xfrm>
              <a:off x="807120" y="5447160"/>
              <a:ext cx="608760" cy="1419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09" y="1543"/>
                  </a:moveTo>
                  <a:cubicBezTo>
                    <a:pt x="818" y="1052"/>
                    <a:pt x="327" y="561"/>
                    <a:pt x="0" y="0"/>
                  </a:cubicBezTo>
                  <a:cubicBezTo>
                    <a:pt x="0" y="701"/>
                    <a:pt x="0" y="1332"/>
                    <a:pt x="0" y="2034"/>
                  </a:cubicBezTo>
                  <a:cubicBezTo>
                    <a:pt x="3436" y="5961"/>
                    <a:pt x="7200" y="9818"/>
                    <a:pt x="11127" y="13605"/>
                  </a:cubicBezTo>
                  <a:cubicBezTo>
                    <a:pt x="13909" y="16270"/>
                    <a:pt x="17018" y="18935"/>
                    <a:pt x="20127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491" y="18865"/>
                    <a:pt x="15382" y="16130"/>
                    <a:pt x="12600" y="13325"/>
                  </a:cubicBezTo>
                  <a:cubicBezTo>
                    <a:pt x="8509" y="9468"/>
                    <a:pt x="4745" y="5540"/>
                    <a:pt x="1309" y="1543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3" name="Freeform 14"/>
            <p:cNvSpPr/>
            <p:nvPr/>
          </p:nvSpPr>
          <p:spPr>
            <a:xfrm>
              <a:off x="959760" y="6503760"/>
              <a:ext cx="170640" cy="362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6346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4011" y="14491"/>
                    <a:pt x="7005" y="7382"/>
                    <a:pt x="0" y="0"/>
                  </a:cubicBezTo>
                  <a:cubicBezTo>
                    <a:pt x="4670" y="7382"/>
                    <a:pt x="9924" y="14491"/>
                    <a:pt x="16346" y="216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4" name="Freeform 15"/>
            <p:cNvSpPr/>
            <p:nvPr/>
          </p:nvSpPr>
          <p:spPr>
            <a:xfrm>
              <a:off x="100800" y="3201120"/>
              <a:ext cx="821160" cy="3327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658" y="19745"/>
                  </a:moveTo>
                  <a:cubicBezTo>
                    <a:pt x="17596" y="18489"/>
                    <a:pt x="15775" y="17232"/>
                    <a:pt x="14076" y="15976"/>
                  </a:cubicBezTo>
                  <a:cubicBezTo>
                    <a:pt x="10193" y="13074"/>
                    <a:pt x="7160" y="10082"/>
                    <a:pt x="4854" y="7060"/>
                  </a:cubicBezTo>
                  <a:cubicBezTo>
                    <a:pt x="3519" y="5235"/>
                    <a:pt x="2427" y="3381"/>
                    <a:pt x="1456" y="1526"/>
                  </a:cubicBezTo>
                  <a:cubicBezTo>
                    <a:pt x="971" y="1017"/>
                    <a:pt x="485" y="509"/>
                    <a:pt x="0" y="0"/>
                  </a:cubicBezTo>
                  <a:cubicBezTo>
                    <a:pt x="971" y="2363"/>
                    <a:pt x="2306" y="4757"/>
                    <a:pt x="4004" y="7090"/>
                  </a:cubicBezTo>
                  <a:cubicBezTo>
                    <a:pt x="6189" y="10142"/>
                    <a:pt x="9222" y="13134"/>
                    <a:pt x="12984" y="16065"/>
                  </a:cubicBezTo>
                  <a:cubicBezTo>
                    <a:pt x="14926" y="17531"/>
                    <a:pt x="17110" y="18967"/>
                    <a:pt x="19416" y="20373"/>
                  </a:cubicBezTo>
                  <a:cubicBezTo>
                    <a:pt x="20144" y="20792"/>
                    <a:pt x="20872" y="21181"/>
                    <a:pt x="21600" y="21600"/>
                  </a:cubicBezTo>
                  <a:cubicBezTo>
                    <a:pt x="21357" y="21450"/>
                    <a:pt x="21236" y="21331"/>
                    <a:pt x="21115" y="21181"/>
                  </a:cubicBezTo>
                  <a:cubicBezTo>
                    <a:pt x="20508" y="20702"/>
                    <a:pt x="20022" y="20224"/>
                    <a:pt x="19658" y="19745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5" name="Freeform 16"/>
            <p:cNvSpPr/>
            <p:nvPr/>
          </p:nvSpPr>
          <p:spPr>
            <a:xfrm>
              <a:off x="26280" y="228600"/>
              <a:ext cx="101880" cy="2927160"/>
            </a:xfrm>
            <a:custGeom>
              <a:avLst/>
              <a:gdLst/>
              <a:ahLst/>
              <a:rect l="l" t="t" r="r" b="b"/>
              <a:pathLst>
                <a:path w="20835" h="21600">
                  <a:moveTo>
                    <a:pt x="9565" y="19627"/>
                  </a:moveTo>
                  <a:cubicBezTo>
                    <a:pt x="10505" y="19763"/>
                    <a:pt x="10505" y="19899"/>
                    <a:pt x="10505" y="20035"/>
                  </a:cubicBezTo>
                  <a:cubicBezTo>
                    <a:pt x="13322" y="20511"/>
                    <a:pt x="17078" y="20988"/>
                    <a:pt x="19896" y="21498"/>
                  </a:cubicBezTo>
                  <a:cubicBezTo>
                    <a:pt x="19896" y="21532"/>
                    <a:pt x="19896" y="21566"/>
                    <a:pt x="20835" y="21600"/>
                  </a:cubicBezTo>
                  <a:cubicBezTo>
                    <a:pt x="18957" y="20920"/>
                    <a:pt x="17078" y="20273"/>
                    <a:pt x="15200" y="19593"/>
                  </a:cubicBezTo>
                  <a:cubicBezTo>
                    <a:pt x="7687" y="16123"/>
                    <a:pt x="3931" y="12654"/>
                    <a:pt x="3931" y="9150"/>
                  </a:cubicBezTo>
                  <a:cubicBezTo>
                    <a:pt x="4870" y="6089"/>
                    <a:pt x="7687" y="3061"/>
                    <a:pt x="13322" y="0"/>
                  </a:cubicBezTo>
                  <a:cubicBezTo>
                    <a:pt x="10505" y="0"/>
                    <a:pt x="10505" y="0"/>
                    <a:pt x="10505" y="0"/>
                  </a:cubicBezTo>
                  <a:cubicBezTo>
                    <a:pt x="3931" y="3027"/>
                    <a:pt x="1113" y="6089"/>
                    <a:pt x="174" y="9150"/>
                  </a:cubicBezTo>
                  <a:cubicBezTo>
                    <a:pt x="-765" y="12654"/>
                    <a:pt x="2052" y="16123"/>
                    <a:pt x="9565" y="19627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6" name="Freeform 17"/>
            <p:cNvSpPr/>
            <p:nvPr/>
          </p:nvSpPr>
          <p:spPr>
            <a:xfrm>
              <a:off x="78120" y="2944080"/>
              <a:ext cx="77400" cy="493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2541" y="3836"/>
                    <a:pt x="3812" y="7469"/>
                    <a:pt x="6353" y="11305"/>
                  </a:cubicBezTo>
                  <a:cubicBezTo>
                    <a:pt x="11435" y="14736"/>
                    <a:pt x="16518" y="18168"/>
                    <a:pt x="21600" y="21600"/>
                  </a:cubicBezTo>
                  <a:cubicBezTo>
                    <a:pt x="19059" y="17563"/>
                    <a:pt x="16518" y="13323"/>
                    <a:pt x="13976" y="9286"/>
                  </a:cubicBezTo>
                  <a:cubicBezTo>
                    <a:pt x="12706" y="9084"/>
                    <a:pt x="12706" y="8882"/>
                    <a:pt x="12706" y="8680"/>
                  </a:cubicBezTo>
                  <a:cubicBezTo>
                    <a:pt x="8894" y="5652"/>
                    <a:pt x="3812" y="2826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7" name="Freeform 18"/>
            <p:cNvSpPr/>
            <p:nvPr/>
          </p:nvSpPr>
          <p:spPr>
            <a:xfrm>
              <a:off x="769680" y="5478840"/>
              <a:ext cx="189360" cy="1024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0" y="3016"/>
                    <a:pt x="1054" y="6032"/>
                    <a:pt x="2634" y="9049"/>
                  </a:cubicBezTo>
                  <a:cubicBezTo>
                    <a:pt x="4215" y="11384"/>
                    <a:pt x="6322" y="13816"/>
                    <a:pt x="8956" y="16151"/>
                  </a:cubicBezTo>
                  <a:cubicBezTo>
                    <a:pt x="10010" y="16735"/>
                    <a:pt x="11590" y="17319"/>
                    <a:pt x="12644" y="17903"/>
                  </a:cubicBezTo>
                  <a:cubicBezTo>
                    <a:pt x="15805" y="19168"/>
                    <a:pt x="18439" y="20335"/>
                    <a:pt x="21600" y="21600"/>
                  </a:cubicBezTo>
                  <a:cubicBezTo>
                    <a:pt x="21073" y="21308"/>
                    <a:pt x="20546" y="20919"/>
                    <a:pt x="20020" y="20627"/>
                  </a:cubicBezTo>
                  <a:cubicBezTo>
                    <a:pt x="13698" y="16735"/>
                    <a:pt x="9483" y="12843"/>
                    <a:pt x="6849" y="8951"/>
                  </a:cubicBezTo>
                  <a:cubicBezTo>
                    <a:pt x="5795" y="6616"/>
                    <a:pt x="4741" y="4378"/>
                    <a:pt x="4215" y="2141"/>
                  </a:cubicBezTo>
                  <a:cubicBezTo>
                    <a:pt x="4215" y="2043"/>
                    <a:pt x="3688" y="1946"/>
                    <a:pt x="3688" y="1751"/>
                  </a:cubicBezTo>
                  <a:cubicBezTo>
                    <a:pt x="2634" y="1168"/>
                    <a:pt x="1054" y="584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8" name="Freeform 19"/>
            <p:cNvSpPr/>
            <p:nvPr/>
          </p:nvSpPr>
          <p:spPr>
            <a:xfrm>
              <a:off x="775440" y="1398960"/>
              <a:ext cx="2075400" cy="4047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336" y="21010"/>
                  </a:moveTo>
                  <a:cubicBezTo>
                    <a:pt x="480" y="18992"/>
                    <a:pt x="1248" y="17000"/>
                    <a:pt x="2400" y="15081"/>
                  </a:cubicBezTo>
                  <a:cubicBezTo>
                    <a:pt x="3600" y="13162"/>
                    <a:pt x="5232" y="11317"/>
                    <a:pt x="7152" y="9545"/>
                  </a:cubicBezTo>
                  <a:cubicBezTo>
                    <a:pt x="9072" y="7774"/>
                    <a:pt x="11280" y="6101"/>
                    <a:pt x="13680" y="4502"/>
                  </a:cubicBezTo>
                  <a:cubicBezTo>
                    <a:pt x="14880" y="3715"/>
                    <a:pt x="16176" y="2928"/>
                    <a:pt x="17472" y="2190"/>
                  </a:cubicBezTo>
                  <a:cubicBezTo>
                    <a:pt x="18144" y="1821"/>
                    <a:pt x="18816" y="1427"/>
                    <a:pt x="19488" y="1082"/>
                  </a:cubicBezTo>
                  <a:cubicBezTo>
                    <a:pt x="20208" y="713"/>
                    <a:pt x="20880" y="369"/>
                    <a:pt x="21600" y="25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0832" y="344"/>
                    <a:pt x="20160" y="689"/>
                    <a:pt x="19440" y="1058"/>
                  </a:cubicBezTo>
                  <a:cubicBezTo>
                    <a:pt x="18768" y="1402"/>
                    <a:pt x="18096" y="1771"/>
                    <a:pt x="17424" y="2165"/>
                  </a:cubicBezTo>
                  <a:cubicBezTo>
                    <a:pt x="16080" y="2903"/>
                    <a:pt x="14784" y="3666"/>
                    <a:pt x="13584" y="4453"/>
                  </a:cubicBezTo>
                  <a:cubicBezTo>
                    <a:pt x="11136" y="6052"/>
                    <a:pt x="8880" y="7725"/>
                    <a:pt x="6960" y="9496"/>
                  </a:cubicBezTo>
                  <a:cubicBezTo>
                    <a:pt x="4992" y="11243"/>
                    <a:pt x="3360" y="13113"/>
                    <a:pt x="2160" y="15031"/>
                  </a:cubicBezTo>
                  <a:cubicBezTo>
                    <a:pt x="912" y="16975"/>
                    <a:pt x="144" y="18968"/>
                    <a:pt x="0" y="21010"/>
                  </a:cubicBezTo>
                  <a:cubicBezTo>
                    <a:pt x="0" y="21059"/>
                    <a:pt x="0" y="21083"/>
                    <a:pt x="0" y="21133"/>
                  </a:cubicBezTo>
                  <a:cubicBezTo>
                    <a:pt x="96" y="21280"/>
                    <a:pt x="192" y="21452"/>
                    <a:pt x="336" y="21600"/>
                  </a:cubicBezTo>
                  <a:cubicBezTo>
                    <a:pt x="336" y="21403"/>
                    <a:pt x="336" y="21206"/>
                    <a:pt x="336" y="2101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9" name="Freeform 20"/>
            <p:cNvSpPr/>
            <p:nvPr/>
          </p:nvSpPr>
          <p:spPr>
            <a:xfrm>
              <a:off x="922680" y="6530040"/>
              <a:ext cx="161280" cy="336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4320" y="7101"/>
                    <a:pt x="9874" y="14499"/>
                    <a:pt x="1604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4194" y="14499"/>
                    <a:pt x="6789" y="7101"/>
                    <a:pt x="0" y="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0" name="Freeform 21"/>
            <p:cNvSpPr/>
            <p:nvPr/>
          </p:nvSpPr>
          <p:spPr>
            <a:xfrm>
              <a:off x="769680" y="5359320"/>
              <a:ext cx="36720" cy="221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8900" y="19800"/>
                  </a:moveTo>
                  <a:cubicBezTo>
                    <a:pt x="18900" y="20700"/>
                    <a:pt x="21600" y="21150"/>
                    <a:pt x="21600" y="21600"/>
                  </a:cubicBezTo>
                  <a:cubicBezTo>
                    <a:pt x="21600" y="17100"/>
                    <a:pt x="21600" y="13050"/>
                    <a:pt x="21600" y="8550"/>
                  </a:cubicBezTo>
                  <a:cubicBezTo>
                    <a:pt x="13500" y="5850"/>
                    <a:pt x="8100" y="2700"/>
                    <a:pt x="2700" y="0"/>
                  </a:cubicBezTo>
                  <a:cubicBezTo>
                    <a:pt x="0" y="4050"/>
                    <a:pt x="0" y="7650"/>
                    <a:pt x="0" y="11700"/>
                  </a:cubicBezTo>
                  <a:cubicBezTo>
                    <a:pt x="5400" y="14400"/>
                    <a:pt x="13500" y="17100"/>
                    <a:pt x="18900" y="1980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1" name="Freeform 22"/>
            <p:cNvSpPr/>
            <p:nvPr/>
          </p:nvSpPr>
          <p:spPr>
            <a:xfrm>
              <a:off x="849960" y="6244560"/>
              <a:ext cx="237960" cy="621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908" y="2880"/>
                  </a:moveTo>
                  <a:cubicBezTo>
                    <a:pt x="2077" y="1920"/>
                    <a:pt x="831" y="960"/>
                    <a:pt x="0" y="0"/>
                  </a:cubicBezTo>
                  <a:cubicBezTo>
                    <a:pt x="1246" y="2560"/>
                    <a:pt x="2908" y="5120"/>
                    <a:pt x="4985" y="7680"/>
                  </a:cubicBezTo>
                  <a:cubicBezTo>
                    <a:pt x="5400" y="8480"/>
                    <a:pt x="5815" y="9120"/>
                    <a:pt x="6646" y="9920"/>
                  </a:cubicBezTo>
                  <a:cubicBezTo>
                    <a:pt x="11215" y="13760"/>
                    <a:pt x="16200" y="17760"/>
                    <a:pt x="2118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031" y="17440"/>
                    <a:pt x="13292" y="13280"/>
                    <a:pt x="9969" y="8960"/>
                  </a:cubicBezTo>
                  <a:cubicBezTo>
                    <a:pt x="7477" y="6880"/>
                    <a:pt x="5400" y="4960"/>
                    <a:pt x="2908" y="2880"/>
                  </a:cubicBezTo>
                  <a:close/>
                </a:path>
              </a:pathLst>
            </a:custGeom>
            <a:solidFill>
              <a:srgbClr val="455f51">
                <a:alpha val="20000"/>
              </a:srgbClr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2" name="Group 9"/>
          <p:cNvGrpSpPr/>
          <p:nvPr/>
        </p:nvGrpSpPr>
        <p:grpSpPr>
          <a:xfrm>
            <a:off x="27360" y="0"/>
            <a:ext cx="2355840" cy="6852600"/>
            <a:chOff x="27360" y="0"/>
            <a:chExt cx="2355840" cy="6852600"/>
          </a:xfrm>
        </p:grpSpPr>
        <p:sp>
          <p:nvSpPr>
            <p:cNvPr id="333" name="Freeform 27"/>
            <p:cNvSpPr/>
            <p:nvPr/>
          </p:nvSpPr>
          <p:spPr>
            <a:xfrm>
              <a:off x="27360" y="0"/>
              <a:ext cx="493560" cy="4400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468" y="4930"/>
                  </a:moveTo>
                  <a:cubicBezTo>
                    <a:pt x="2307" y="6762"/>
                    <a:pt x="3565" y="8617"/>
                    <a:pt x="5452" y="10448"/>
                  </a:cubicBezTo>
                  <a:cubicBezTo>
                    <a:pt x="7130" y="12279"/>
                    <a:pt x="9227" y="14110"/>
                    <a:pt x="11953" y="15942"/>
                  </a:cubicBezTo>
                  <a:cubicBezTo>
                    <a:pt x="14470" y="17773"/>
                    <a:pt x="17616" y="19581"/>
                    <a:pt x="21181" y="21389"/>
                  </a:cubicBezTo>
                  <a:cubicBezTo>
                    <a:pt x="21390" y="21459"/>
                    <a:pt x="21600" y="21530"/>
                    <a:pt x="21600" y="21600"/>
                  </a:cubicBezTo>
                  <a:cubicBezTo>
                    <a:pt x="21390" y="21248"/>
                    <a:pt x="20971" y="20872"/>
                    <a:pt x="20761" y="20520"/>
                  </a:cubicBezTo>
                  <a:cubicBezTo>
                    <a:pt x="20761" y="20450"/>
                    <a:pt x="20761" y="20379"/>
                    <a:pt x="20761" y="20332"/>
                  </a:cubicBezTo>
                  <a:cubicBezTo>
                    <a:pt x="17825" y="18853"/>
                    <a:pt x="15309" y="17397"/>
                    <a:pt x="13212" y="15918"/>
                  </a:cubicBezTo>
                  <a:cubicBezTo>
                    <a:pt x="10485" y="14087"/>
                    <a:pt x="8179" y="12279"/>
                    <a:pt x="6291" y="10424"/>
                  </a:cubicBezTo>
                  <a:cubicBezTo>
                    <a:pt x="4404" y="8593"/>
                    <a:pt x="2936" y="6762"/>
                    <a:pt x="1887" y="4907"/>
                  </a:cubicBezTo>
                  <a:cubicBezTo>
                    <a:pt x="1468" y="3991"/>
                    <a:pt x="1049" y="3076"/>
                    <a:pt x="629" y="2160"/>
                  </a:cubicBezTo>
                  <a:cubicBezTo>
                    <a:pt x="419" y="1432"/>
                    <a:pt x="210" y="728"/>
                    <a:pt x="2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8"/>
                    <a:pt x="210" y="1432"/>
                    <a:pt x="210" y="2160"/>
                  </a:cubicBezTo>
                  <a:cubicBezTo>
                    <a:pt x="629" y="3076"/>
                    <a:pt x="839" y="3991"/>
                    <a:pt x="1468" y="493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4" name="Freeform 28"/>
            <p:cNvSpPr/>
            <p:nvPr/>
          </p:nvSpPr>
          <p:spPr>
            <a:xfrm>
              <a:off x="550440" y="4316400"/>
              <a:ext cx="422640" cy="1580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3009" y="14989"/>
                  </a:moveTo>
                  <a:cubicBezTo>
                    <a:pt x="15709" y="17215"/>
                    <a:pt x="18409" y="19440"/>
                    <a:pt x="21600" y="21600"/>
                  </a:cubicBezTo>
                  <a:cubicBezTo>
                    <a:pt x="21600" y="21142"/>
                    <a:pt x="21600" y="20618"/>
                    <a:pt x="21600" y="20160"/>
                  </a:cubicBezTo>
                  <a:cubicBezTo>
                    <a:pt x="21600" y="20095"/>
                    <a:pt x="21600" y="19964"/>
                    <a:pt x="21600" y="19898"/>
                  </a:cubicBezTo>
                  <a:cubicBezTo>
                    <a:pt x="19391" y="18196"/>
                    <a:pt x="17182" y="16495"/>
                    <a:pt x="15218" y="14793"/>
                  </a:cubicBezTo>
                  <a:cubicBezTo>
                    <a:pt x="9327" y="9949"/>
                    <a:pt x="4173" y="4975"/>
                    <a:pt x="0" y="0"/>
                  </a:cubicBezTo>
                  <a:cubicBezTo>
                    <a:pt x="491" y="1375"/>
                    <a:pt x="982" y="2749"/>
                    <a:pt x="1718" y="4124"/>
                  </a:cubicBezTo>
                  <a:cubicBezTo>
                    <a:pt x="5155" y="7789"/>
                    <a:pt x="8836" y="11389"/>
                    <a:pt x="13009" y="14989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5" name="Freeform 29"/>
            <p:cNvSpPr/>
            <p:nvPr/>
          </p:nvSpPr>
          <p:spPr>
            <a:xfrm>
              <a:off x="1006200" y="5862600"/>
              <a:ext cx="430560" cy="99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440" y="1565"/>
                  </a:moveTo>
                  <a:cubicBezTo>
                    <a:pt x="960" y="1043"/>
                    <a:pt x="480" y="522"/>
                    <a:pt x="0" y="0"/>
                  </a:cubicBezTo>
                  <a:cubicBezTo>
                    <a:pt x="0" y="939"/>
                    <a:pt x="0" y="1983"/>
                    <a:pt x="240" y="3026"/>
                  </a:cubicBezTo>
                  <a:cubicBezTo>
                    <a:pt x="3360" y="6470"/>
                    <a:pt x="6480" y="9913"/>
                    <a:pt x="10080" y="13252"/>
                  </a:cubicBezTo>
                  <a:cubicBezTo>
                    <a:pt x="12960" y="16070"/>
                    <a:pt x="16080" y="18887"/>
                    <a:pt x="192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240" y="18783"/>
                    <a:pt x="15120" y="15861"/>
                    <a:pt x="12000" y="12835"/>
                  </a:cubicBezTo>
                  <a:cubicBezTo>
                    <a:pt x="8160" y="9183"/>
                    <a:pt x="4800" y="5322"/>
                    <a:pt x="1440" y="1565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6" name="Freeform 30"/>
            <p:cNvSpPr/>
            <p:nvPr/>
          </p:nvSpPr>
          <p:spPr>
            <a:xfrm>
              <a:off x="521640" y="4364280"/>
              <a:ext cx="551160" cy="2235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8970" y="18917"/>
                  </a:moveTo>
                  <a:cubicBezTo>
                    <a:pt x="17468" y="17946"/>
                    <a:pt x="15965" y="16928"/>
                    <a:pt x="14650" y="15911"/>
                  </a:cubicBezTo>
                  <a:cubicBezTo>
                    <a:pt x="10706" y="12997"/>
                    <a:pt x="7701" y="9991"/>
                    <a:pt x="5447" y="6984"/>
                  </a:cubicBezTo>
                  <a:cubicBezTo>
                    <a:pt x="4132" y="5504"/>
                    <a:pt x="3193" y="3978"/>
                    <a:pt x="2442" y="2451"/>
                  </a:cubicBezTo>
                  <a:cubicBezTo>
                    <a:pt x="1690" y="1619"/>
                    <a:pt x="751" y="833"/>
                    <a:pt x="0" y="0"/>
                  </a:cubicBezTo>
                  <a:cubicBezTo>
                    <a:pt x="939" y="2359"/>
                    <a:pt x="2254" y="4718"/>
                    <a:pt x="3944" y="7030"/>
                  </a:cubicBezTo>
                  <a:cubicBezTo>
                    <a:pt x="6198" y="10083"/>
                    <a:pt x="9203" y="13090"/>
                    <a:pt x="12960" y="16050"/>
                  </a:cubicBezTo>
                  <a:cubicBezTo>
                    <a:pt x="14838" y="17484"/>
                    <a:pt x="16904" y="18964"/>
                    <a:pt x="19346" y="20397"/>
                  </a:cubicBezTo>
                  <a:cubicBezTo>
                    <a:pt x="20097" y="20767"/>
                    <a:pt x="20849" y="21184"/>
                    <a:pt x="21600" y="21600"/>
                  </a:cubicBezTo>
                  <a:cubicBezTo>
                    <a:pt x="21412" y="21461"/>
                    <a:pt x="21224" y="21322"/>
                    <a:pt x="21037" y="21184"/>
                  </a:cubicBezTo>
                  <a:cubicBezTo>
                    <a:pt x="20285" y="20444"/>
                    <a:pt x="19534" y="19657"/>
                    <a:pt x="18970" y="18917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Freeform 31"/>
            <p:cNvSpPr/>
            <p:nvPr/>
          </p:nvSpPr>
          <p:spPr>
            <a:xfrm>
              <a:off x="471600" y="1289160"/>
              <a:ext cx="169920" cy="3026520"/>
            </a:xfrm>
            <a:custGeom>
              <a:avLst/>
              <a:gdLst/>
              <a:ahLst/>
              <a:rect l="l" t="t" r="r" b="b"/>
              <a:pathLst>
                <a:path w="21150" h="21600">
                  <a:moveTo>
                    <a:pt x="9750" y="21600"/>
                  </a:moveTo>
                  <a:cubicBezTo>
                    <a:pt x="8550" y="21191"/>
                    <a:pt x="7950" y="20781"/>
                    <a:pt x="7350" y="20372"/>
                  </a:cubicBezTo>
                  <a:cubicBezTo>
                    <a:pt x="4350" y="18085"/>
                    <a:pt x="2550" y="15833"/>
                    <a:pt x="2550" y="13581"/>
                  </a:cubicBezTo>
                  <a:cubicBezTo>
                    <a:pt x="2550" y="11295"/>
                    <a:pt x="4350" y="9043"/>
                    <a:pt x="7350" y="6756"/>
                  </a:cubicBezTo>
                  <a:cubicBezTo>
                    <a:pt x="8550" y="5630"/>
                    <a:pt x="10350" y="4504"/>
                    <a:pt x="12750" y="3378"/>
                  </a:cubicBezTo>
                  <a:cubicBezTo>
                    <a:pt x="15150" y="2252"/>
                    <a:pt x="17550" y="1126"/>
                    <a:pt x="21150" y="0"/>
                  </a:cubicBezTo>
                  <a:cubicBezTo>
                    <a:pt x="20550" y="0"/>
                    <a:pt x="20550" y="0"/>
                    <a:pt x="20550" y="0"/>
                  </a:cubicBezTo>
                  <a:cubicBezTo>
                    <a:pt x="16950" y="1126"/>
                    <a:pt x="13950" y="2252"/>
                    <a:pt x="11550" y="3378"/>
                  </a:cubicBezTo>
                  <a:cubicBezTo>
                    <a:pt x="9150" y="4504"/>
                    <a:pt x="7350" y="5630"/>
                    <a:pt x="5550" y="6756"/>
                  </a:cubicBezTo>
                  <a:cubicBezTo>
                    <a:pt x="1950" y="9009"/>
                    <a:pt x="150" y="11295"/>
                    <a:pt x="150" y="13581"/>
                  </a:cubicBezTo>
                  <a:cubicBezTo>
                    <a:pt x="-450" y="15731"/>
                    <a:pt x="750" y="17915"/>
                    <a:pt x="3750" y="20099"/>
                  </a:cubicBezTo>
                  <a:cubicBezTo>
                    <a:pt x="5550" y="20576"/>
                    <a:pt x="7350" y="21088"/>
                    <a:pt x="9150" y="21566"/>
                  </a:cubicBezTo>
                  <a:cubicBezTo>
                    <a:pt x="9150" y="21566"/>
                    <a:pt x="9750" y="21600"/>
                    <a:pt x="9750" y="216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8" name="Freeform 32"/>
            <p:cNvSpPr/>
            <p:nvPr/>
          </p:nvSpPr>
          <p:spPr>
            <a:xfrm>
              <a:off x="1111680" y="6571440"/>
              <a:ext cx="133560" cy="280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6971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86" y="14644"/>
                    <a:pt x="6943" y="7322"/>
                    <a:pt x="0" y="0"/>
                  </a:cubicBezTo>
                  <a:cubicBezTo>
                    <a:pt x="4629" y="7322"/>
                    <a:pt x="10029" y="14644"/>
                    <a:pt x="16971" y="216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9" name="Freeform 33"/>
            <p:cNvSpPr/>
            <p:nvPr/>
          </p:nvSpPr>
          <p:spPr>
            <a:xfrm>
              <a:off x="502560" y="4107600"/>
              <a:ext cx="81720" cy="510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082" y="10901"/>
                  </a:moveTo>
                  <a:cubicBezTo>
                    <a:pt x="10165" y="14535"/>
                    <a:pt x="16518" y="17966"/>
                    <a:pt x="21600" y="21600"/>
                  </a:cubicBezTo>
                  <a:cubicBezTo>
                    <a:pt x="17788" y="17361"/>
                    <a:pt x="15247" y="13121"/>
                    <a:pt x="12706" y="8882"/>
                  </a:cubicBezTo>
                  <a:cubicBezTo>
                    <a:pt x="12706" y="8882"/>
                    <a:pt x="11435" y="8680"/>
                    <a:pt x="11435" y="8680"/>
                  </a:cubicBezTo>
                  <a:cubicBezTo>
                    <a:pt x="7624" y="5854"/>
                    <a:pt x="3812" y="2826"/>
                    <a:pt x="0" y="0"/>
                  </a:cubicBezTo>
                  <a:cubicBezTo>
                    <a:pt x="0" y="404"/>
                    <a:pt x="0" y="1009"/>
                    <a:pt x="0" y="1615"/>
                  </a:cubicBezTo>
                  <a:cubicBezTo>
                    <a:pt x="1271" y="4643"/>
                    <a:pt x="3812" y="7873"/>
                    <a:pt x="5082" y="10901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0" name="Freeform 34"/>
            <p:cNvSpPr/>
            <p:nvPr/>
          </p:nvSpPr>
          <p:spPr>
            <a:xfrm>
              <a:off x="973800" y="3145680"/>
              <a:ext cx="1409400" cy="2716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88" y="21030"/>
                  </a:moveTo>
                  <a:cubicBezTo>
                    <a:pt x="661" y="19052"/>
                    <a:pt x="1396" y="17037"/>
                    <a:pt x="2571" y="15097"/>
                  </a:cubicBezTo>
                  <a:cubicBezTo>
                    <a:pt x="3747" y="13196"/>
                    <a:pt x="5363" y="11332"/>
                    <a:pt x="7273" y="9583"/>
                  </a:cubicBezTo>
                  <a:cubicBezTo>
                    <a:pt x="9110" y="7796"/>
                    <a:pt x="11314" y="6123"/>
                    <a:pt x="13739" y="4525"/>
                  </a:cubicBezTo>
                  <a:cubicBezTo>
                    <a:pt x="14914" y="3727"/>
                    <a:pt x="16163" y="2928"/>
                    <a:pt x="17486" y="2206"/>
                  </a:cubicBezTo>
                  <a:cubicBezTo>
                    <a:pt x="18147" y="1825"/>
                    <a:pt x="18808" y="1445"/>
                    <a:pt x="19469" y="1065"/>
                  </a:cubicBezTo>
                  <a:cubicBezTo>
                    <a:pt x="20131" y="723"/>
                    <a:pt x="20865" y="342"/>
                    <a:pt x="21600" y="0"/>
                  </a:cubicBezTo>
                  <a:cubicBezTo>
                    <a:pt x="21527" y="0"/>
                    <a:pt x="21527" y="0"/>
                    <a:pt x="21527" y="0"/>
                  </a:cubicBezTo>
                  <a:cubicBezTo>
                    <a:pt x="20792" y="342"/>
                    <a:pt x="20057" y="685"/>
                    <a:pt x="19396" y="1027"/>
                  </a:cubicBezTo>
                  <a:cubicBezTo>
                    <a:pt x="18735" y="1407"/>
                    <a:pt x="18073" y="1787"/>
                    <a:pt x="17412" y="2130"/>
                  </a:cubicBezTo>
                  <a:cubicBezTo>
                    <a:pt x="16016" y="2890"/>
                    <a:pt x="14767" y="3651"/>
                    <a:pt x="13592" y="4449"/>
                  </a:cubicBezTo>
                  <a:cubicBezTo>
                    <a:pt x="11094" y="6046"/>
                    <a:pt x="8890" y="7720"/>
                    <a:pt x="6980" y="9469"/>
                  </a:cubicBezTo>
                  <a:cubicBezTo>
                    <a:pt x="4996" y="11256"/>
                    <a:pt x="3380" y="13120"/>
                    <a:pt x="2204" y="15059"/>
                  </a:cubicBezTo>
                  <a:cubicBezTo>
                    <a:pt x="955" y="16923"/>
                    <a:pt x="220" y="18900"/>
                    <a:pt x="0" y="20877"/>
                  </a:cubicBezTo>
                  <a:cubicBezTo>
                    <a:pt x="220" y="21106"/>
                    <a:pt x="367" y="21334"/>
                    <a:pt x="514" y="21600"/>
                  </a:cubicBezTo>
                  <a:cubicBezTo>
                    <a:pt x="514" y="21410"/>
                    <a:pt x="514" y="21220"/>
                    <a:pt x="588" y="2103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1" name="Freeform 35"/>
            <p:cNvSpPr/>
            <p:nvPr/>
          </p:nvSpPr>
          <p:spPr>
            <a:xfrm>
              <a:off x="1073520" y="6600240"/>
              <a:ext cx="119880" cy="252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4320" y="7336"/>
                    <a:pt x="10368" y="14672"/>
                    <a:pt x="1641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24" y="14672"/>
                    <a:pt x="6912" y="7336"/>
                    <a:pt x="0" y="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2" name="Freeform 36"/>
            <p:cNvSpPr/>
            <p:nvPr/>
          </p:nvSpPr>
          <p:spPr>
            <a:xfrm>
              <a:off x="973800" y="5897160"/>
              <a:ext cx="137160" cy="673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cubicBezTo>
                    <a:pt x="0" y="4596"/>
                    <a:pt x="1490" y="9191"/>
                    <a:pt x="5214" y="13634"/>
                  </a:cubicBezTo>
                  <a:cubicBezTo>
                    <a:pt x="8193" y="15013"/>
                    <a:pt x="10428" y="16545"/>
                    <a:pt x="13407" y="17923"/>
                  </a:cubicBezTo>
                  <a:cubicBezTo>
                    <a:pt x="16386" y="19149"/>
                    <a:pt x="18621" y="20374"/>
                    <a:pt x="21600" y="21600"/>
                  </a:cubicBezTo>
                  <a:cubicBezTo>
                    <a:pt x="20855" y="21294"/>
                    <a:pt x="20855" y="20987"/>
                    <a:pt x="20110" y="20681"/>
                  </a:cubicBezTo>
                  <a:cubicBezTo>
                    <a:pt x="11917" y="15013"/>
                    <a:pt x="7448" y="9191"/>
                    <a:pt x="5959" y="3370"/>
                  </a:cubicBezTo>
                  <a:cubicBezTo>
                    <a:pt x="5214" y="2757"/>
                    <a:pt x="3724" y="2298"/>
                    <a:pt x="2979" y="1685"/>
                  </a:cubicBezTo>
                  <a:cubicBezTo>
                    <a:pt x="1490" y="1072"/>
                    <a:pt x="745" y="460"/>
                    <a:pt x="0" y="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3" name="Freeform 37"/>
            <p:cNvSpPr/>
            <p:nvPr/>
          </p:nvSpPr>
          <p:spPr>
            <a:xfrm>
              <a:off x="973800" y="5772600"/>
              <a:ext cx="37440" cy="227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1700"/>
                  </a:moveTo>
                  <a:cubicBezTo>
                    <a:pt x="2700" y="13050"/>
                    <a:pt x="5400" y="14850"/>
                    <a:pt x="10800" y="16650"/>
                  </a:cubicBezTo>
                  <a:cubicBezTo>
                    <a:pt x="13500" y="18450"/>
                    <a:pt x="18900" y="19800"/>
                    <a:pt x="21600" y="21600"/>
                  </a:cubicBezTo>
                  <a:cubicBezTo>
                    <a:pt x="18900" y="17100"/>
                    <a:pt x="18900" y="12600"/>
                    <a:pt x="18900" y="8550"/>
                  </a:cubicBezTo>
                  <a:cubicBezTo>
                    <a:pt x="13500" y="5400"/>
                    <a:pt x="8100" y="2700"/>
                    <a:pt x="0" y="0"/>
                  </a:cubicBezTo>
                  <a:cubicBezTo>
                    <a:pt x="0" y="450"/>
                    <a:pt x="0" y="1350"/>
                    <a:pt x="0" y="1800"/>
                  </a:cubicBezTo>
                  <a:cubicBezTo>
                    <a:pt x="0" y="4950"/>
                    <a:pt x="0" y="8550"/>
                    <a:pt x="0" y="11700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4" name="Freeform 38"/>
            <p:cNvSpPr/>
            <p:nvPr/>
          </p:nvSpPr>
          <p:spPr>
            <a:xfrm>
              <a:off x="1006200" y="6322680"/>
              <a:ext cx="209880" cy="529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5449"/>
                  </a:moveTo>
                  <a:cubicBezTo>
                    <a:pt x="3436" y="3697"/>
                    <a:pt x="1964" y="1751"/>
                    <a:pt x="0" y="0"/>
                  </a:cubicBezTo>
                  <a:cubicBezTo>
                    <a:pt x="1473" y="3114"/>
                    <a:pt x="3436" y="6422"/>
                    <a:pt x="5400" y="9535"/>
                  </a:cubicBezTo>
                  <a:cubicBezTo>
                    <a:pt x="5891" y="10119"/>
                    <a:pt x="6382" y="10703"/>
                    <a:pt x="6873" y="11286"/>
                  </a:cubicBezTo>
                  <a:cubicBezTo>
                    <a:pt x="10800" y="14789"/>
                    <a:pt x="14727" y="18292"/>
                    <a:pt x="1914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182" y="17903"/>
                    <a:pt x="13745" y="14011"/>
                    <a:pt x="10800" y="10119"/>
                  </a:cubicBezTo>
                  <a:cubicBezTo>
                    <a:pt x="8836" y="8562"/>
                    <a:pt x="7364" y="7005"/>
                    <a:pt x="5400" y="5449"/>
                  </a:cubicBezTo>
                  <a:close/>
                </a:path>
              </a:pathLst>
            </a:custGeom>
            <a:solidFill>
              <a:srgbClr val="455f51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45" name="Rectangle 6"/>
          <p:cNvSpPr/>
          <p:nvPr/>
        </p:nvSpPr>
        <p:spPr>
          <a:xfrm>
            <a:off x="0" y="0"/>
            <a:ext cx="182160" cy="6857280"/>
          </a:xfrm>
          <a:prstGeom prst="rect">
            <a:avLst/>
          </a:prstGeom>
          <a:solidFill>
            <a:srgbClr val="455f5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Freeform 11"/>
          <p:cNvSpPr/>
          <p:nvPr/>
        </p:nvSpPr>
        <p:spPr>
          <a:xfrm flipV="1">
            <a:off x="-3600" y="712800"/>
            <a:ext cx="1594800" cy="506520"/>
          </a:xfrm>
          <a:custGeom>
            <a:avLst/>
            <a:gdLst/>
            <a:ahLst/>
            <a:rect l="l" t="t" r="r" b="b"/>
            <a:pathLst>
              <a:path w="21568" h="2160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4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png"/><Relationship Id="rId9" Type="http://schemas.openxmlformats.org/officeDocument/2006/relationships/slideLayout" Target="../slideLayouts/slideLayout4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4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37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png"/><Relationship Id="rId1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Прямоугольник 1"/>
          <p:cNvSpPr/>
          <p:nvPr/>
        </p:nvSpPr>
        <p:spPr>
          <a:xfrm>
            <a:off x="1989720" y="457200"/>
            <a:ext cx="9766800" cy="3148920"/>
          </a:xfrm>
          <a:prstGeom prst="rect">
            <a:avLst/>
          </a:prstGeom>
          <a:solidFill>
            <a:schemeClr val="accent1"/>
          </a:solidFill>
          <a:ln cap="rnd" w="15875">
            <a:solidFill>
              <a:srgbClr val="3d732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86" name="Рисунок 2" descr="Рисунок 2"/>
          <p:cNvPicPr/>
          <p:nvPr/>
        </p:nvPicPr>
        <p:blipFill>
          <a:blip r:embed="rId1"/>
          <a:stretch/>
        </p:blipFill>
        <p:spPr>
          <a:xfrm>
            <a:off x="7880400" y="4349160"/>
            <a:ext cx="3876120" cy="2201400"/>
          </a:xfrm>
          <a:prstGeom prst="rect">
            <a:avLst/>
          </a:prstGeom>
          <a:ln w="12700">
            <a:noFill/>
          </a:ln>
        </p:spPr>
      </p:pic>
      <p:sp>
        <p:nvSpPr>
          <p:cNvPr id="387" name="Прямоугольник 3"/>
          <p:cNvSpPr/>
          <p:nvPr/>
        </p:nvSpPr>
        <p:spPr>
          <a:xfrm>
            <a:off x="2133720" y="628200"/>
            <a:ext cx="9444600" cy="2101320"/>
          </a:xfrm>
          <a:prstGeom prst="rect">
            <a:avLst/>
          </a:prstGeom>
          <a:solidFill>
            <a:srgbClr val="ffffff"/>
          </a:solidFill>
          <a:ln cap="rnd" w="15875">
            <a:solidFill>
              <a:srgbClr val="8ab83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005f2a"/>
                </a:solidFill>
                <a:latin typeface="Cambria"/>
                <a:ea typeface="Cambria"/>
              </a:rPr>
              <a:t>Особенности применения регуляторов роста на посевах рапса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88" name="Прямоугольник 4"/>
          <p:cNvSpPr/>
          <p:nvPr/>
        </p:nvSpPr>
        <p:spPr>
          <a:xfrm>
            <a:off x="2263680" y="6016320"/>
            <a:ext cx="296028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800" spc="-1" strike="noStrike">
                <a:solidFill>
                  <a:srgbClr val="355e32"/>
                </a:solidFill>
                <a:latin typeface="Cambria"/>
                <a:ea typeface="Cambria"/>
              </a:rPr>
              <a:t>www.agrosintez.ru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512" name="КОРНЕВИН®"/>
          <p:cNvSpPr/>
          <p:nvPr/>
        </p:nvSpPr>
        <p:spPr>
          <a:xfrm>
            <a:off x="1792440" y="140760"/>
            <a:ext cx="271944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0fad1e"/>
                </a:solidFill>
                <a:latin typeface="Cambria"/>
                <a:ea typeface="Cambria"/>
              </a:rPr>
              <a:t>КОРНЕВИН</a:t>
            </a:r>
            <a:r>
              <a:rPr b="1" lang="ru-RU" sz="2800" spc="-1" strike="noStrike" baseline="30000">
                <a:solidFill>
                  <a:srgbClr val="0fad1e"/>
                </a:solidFill>
                <a:latin typeface="Cambria"/>
                <a:ea typeface="Cambria"/>
              </a:rPr>
              <a:t>®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513" name="Прямоугольник 39"/>
          <p:cNvSpPr/>
          <p:nvPr/>
        </p:nvSpPr>
        <p:spPr>
          <a:xfrm>
            <a:off x="4713480" y="318600"/>
            <a:ext cx="338328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СТИМУЛЯТОР КОРНЕОБРАЗОВАНИЯ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514" name="Прямоугольник 24"/>
          <p:cNvSpPr/>
          <p:nvPr/>
        </p:nvSpPr>
        <p:spPr>
          <a:xfrm>
            <a:off x="1773720" y="846000"/>
            <a:ext cx="10002240" cy="72972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Действующее вещество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Концентрация д.в.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              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Препаративная форма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4-(индол -3-ил) масляной кислоты                                         5 г/кг                                                                     смачивающийся порошок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15" name="Прямоугольник 1"/>
          <p:cNvSpPr/>
          <p:nvPr/>
        </p:nvSpPr>
        <p:spPr>
          <a:xfrm>
            <a:off x="1734120" y="1424520"/>
            <a:ext cx="10002240" cy="1001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7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Корневин</a:t>
            </a:r>
            <a:r>
              <a:rPr b="1" lang="ru-RU" sz="1400" spc="-1" strike="noStrike" baseline="30000">
                <a:solidFill>
                  <a:srgbClr val="000000"/>
                </a:solidFill>
                <a:latin typeface="Cambria"/>
                <a:ea typeface="Cambria"/>
              </a:rPr>
              <a:t>®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относится к регуляторам роста растений ауксинового типа. Применяется для укоренения и приживаемости рассады и саженцев широкого спектра культурных растений (плодово-ягодные, декоративные, овощные, лиственные и хвойные древесные культуры). Способствует быстрой приживаемости посадочного материала и снижению стресса при посадке и пересадке саженцев, сеянцев, рассады овощных и цветочных культур.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16" name="Прямоугольник 22"/>
          <p:cNvSpPr/>
          <p:nvPr/>
        </p:nvSpPr>
        <p:spPr>
          <a:xfrm>
            <a:off x="1761480" y="2451960"/>
            <a:ext cx="1002708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ПРЕИМУЩЕСТВА ПРЕПАРАТА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17" name="Прямоугольник 10"/>
          <p:cNvSpPr/>
          <p:nvPr/>
        </p:nvSpPr>
        <p:spPr>
          <a:xfrm>
            <a:off x="1773000" y="2780280"/>
            <a:ext cx="9924480" cy="122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171360" indent="-171360" algn="just">
              <a:lnSpc>
                <a:spcPct val="107000"/>
              </a:lnSpc>
              <a:buClr>
                <a:srgbClr val="000000"/>
              </a:buClr>
              <a:buFont typeface="Cambria"/>
              <a:buChar char="✓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Оригинальная препаративная форма позволяет максимально эффективно использовать потенциал действующего вещества. </a:t>
            </a:r>
            <a:endParaRPr b="0" lang="ru-RU" sz="1400" spc="-1" strike="noStrike">
              <a:latin typeface="Arial"/>
            </a:endParaRPr>
          </a:p>
          <a:p>
            <a:pPr marL="171360" indent="-171360" algn="just">
              <a:lnSpc>
                <a:spcPct val="107000"/>
              </a:lnSpc>
              <a:buClr>
                <a:srgbClr val="000000"/>
              </a:buClr>
              <a:buFont typeface="Cambria"/>
              <a:buChar char="✓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Исключена возможность передозировки - препарат не фитотоксичен. </a:t>
            </a:r>
            <a:endParaRPr b="0" lang="ru-RU" sz="1400" spc="-1" strike="noStrike">
              <a:latin typeface="Arial"/>
            </a:endParaRPr>
          </a:p>
          <a:p>
            <a:pPr marL="171360" indent="-171360" algn="just">
              <a:lnSpc>
                <a:spcPct val="107000"/>
              </a:lnSpc>
              <a:buClr>
                <a:srgbClr val="000000"/>
              </a:buClr>
              <a:buFont typeface="Cambria"/>
              <a:buChar char="✓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За счет оптимально подобранных компонентов препаративной формы,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Корневин</a:t>
            </a:r>
            <a:r>
              <a:rPr b="1" lang="ru-RU" sz="1400" spc="-1" strike="noStrike" baseline="30000">
                <a:solidFill>
                  <a:srgbClr val="000000"/>
                </a:solidFill>
                <a:latin typeface="Cambria"/>
                <a:ea typeface="Cambria"/>
              </a:rPr>
              <a:t>®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обладает мягким и продолжительным (от 20 до 60 дней) действием на растения.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18" name="Прямоугольник 11"/>
          <p:cNvSpPr/>
          <p:nvPr/>
        </p:nvSpPr>
        <p:spPr>
          <a:xfrm>
            <a:off x="1783800" y="4353480"/>
            <a:ext cx="10080000" cy="1185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Для полноценного роста и развития рассады, а также хорошей её приживаемости после пересадки на постоянное место, необходимо на начальном этапе роста растений стимулировать формирование корневой системы, способной обеспечить питание надземной части в ограниченном объёме субстрата. Действующее вещество препарата </a:t>
            </a:r>
            <a:r>
              <a:rPr b="1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Этамон Био</a:t>
            </a:r>
            <a:r>
              <a:rPr b="1" lang="ru-RU" sz="1200" spc="-1" strike="noStrike" baseline="30000">
                <a:solidFill>
                  <a:srgbClr val="000000"/>
                </a:solidFill>
                <a:latin typeface="Cambria"/>
                <a:ea typeface="Cambria"/>
              </a:rPr>
              <a:t>®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 (диметил фосфорнокислый (2–гидроксиэтил) аммоний) проникает в корневую систему в первые часы после обработки листьев и, за счет нисходящего транспорта, стимулирует рост корневой системы растений. Сочетание эффектов, получаемых при использовании двух препаратов: </a:t>
            </a:r>
            <a:r>
              <a:rPr b="1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Корневина</a:t>
            </a:r>
            <a:r>
              <a:rPr b="1" lang="ru-RU" sz="1200" spc="-1" strike="noStrike" baseline="30000">
                <a:solidFill>
                  <a:srgbClr val="000000"/>
                </a:solidFill>
                <a:latin typeface="Cambria"/>
                <a:ea typeface="Cambria"/>
              </a:rPr>
              <a:t>®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 (активация формирования корней) и </a:t>
            </a:r>
            <a:r>
              <a:rPr b="1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Этамона Био</a:t>
            </a:r>
            <a:r>
              <a:rPr b="1" lang="ru-RU" sz="1200" spc="-1" strike="noStrike" baseline="30000">
                <a:solidFill>
                  <a:srgbClr val="000000"/>
                </a:solidFill>
                <a:latin typeface="Cambria"/>
                <a:ea typeface="Cambria"/>
              </a:rPr>
              <a:t>®</a:t>
            </a:r>
            <a:r>
              <a:rPr b="1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(рост корневой системы), позволяет сбалансированно развиваться молодым растениям. </a:t>
            </a:r>
            <a:endParaRPr b="0" lang="ru-RU" sz="1200" spc="-1" strike="noStrike">
              <a:latin typeface="Arial"/>
            </a:endParaRPr>
          </a:p>
        </p:txBody>
      </p:sp>
      <p:grpSp>
        <p:nvGrpSpPr>
          <p:cNvPr id="519" name="Группа 12"/>
          <p:cNvGrpSpPr/>
          <p:nvPr/>
        </p:nvGrpSpPr>
        <p:grpSpPr>
          <a:xfrm>
            <a:off x="1807560" y="5487120"/>
            <a:ext cx="9934560" cy="1123920"/>
            <a:chOff x="1807560" y="5487120"/>
            <a:chExt cx="9934560" cy="1123920"/>
          </a:xfrm>
        </p:grpSpPr>
        <p:sp>
          <p:nvSpPr>
            <p:cNvPr id="520" name="Прямоугольник 14"/>
            <p:cNvSpPr/>
            <p:nvPr/>
          </p:nvSpPr>
          <p:spPr>
            <a:xfrm>
              <a:off x="1807560" y="5973120"/>
              <a:ext cx="2971440" cy="6379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t">
              <a:spAutoFit/>
            </a:bodyPr>
            <a:p>
              <a:pPr algn="just"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2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Полив под корень в фазу 2 настоящих листьев из расчета 1 г/л воды (5 л рабочего раствора на 5 м</a:t>
              </a:r>
              <a:r>
                <a:rPr b="0" lang="ru-RU" sz="1200" spc="-1" strike="noStrike" baseline="30000">
                  <a:solidFill>
                    <a:srgbClr val="000000"/>
                  </a:solidFill>
                  <a:latin typeface="Cambria"/>
                  <a:ea typeface="Cambria"/>
                </a:rPr>
                <a:t>2</a:t>
              </a:r>
              <a:r>
                <a:rPr b="0" lang="ru-RU" sz="12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).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521" name="Прямоугольник 15"/>
            <p:cNvSpPr/>
            <p:nvPr/>
          </p:nvSpPr>
          <p:spPr>
            <a:xfrm>
              <a:off x="2399760" y="5510520"/>
              <a:ext cx="1768680" cy="3337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fad1e"/>
                  </a:solidFill>
                  <a:latin typeface="Cambria"/>
                  <a:ea typeface="Cambria"/>
                </a:rPr>
                <a:t>КОРНЕВИН</a:t>
              </a:r>
              <a:r>
                <a:rPr b="1" lang="ru-RU" sz="1600" spc="-1" strike="noStrike" baseline="30000">
                  <a:solidFill>
                    <a:srgbClr val="0fad1e"/>
                  </a:solidFill>
                  <a:latin typeface="Cambria"/>
                  <a:ea typeface="Cambria"/>
                </a:rPr>
                <a:t>®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522" name="Прямоугольник 16"/>
            <p:cNvSpPr/>
            <p:nvPr/>
          </p:nvSpPr>
          <p:spPr>
            <a:xfrm>
              <a:off x="5041080" y="5962680"/>
              <a:ext cx="3583080" cy="6379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t">
              <a:spAutoFit/>
            </a:bodyPr>
            <a:p>
              <a:pPr algn="just"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2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Опрыскивание рассады в фазу 4-6 настоящих листьев из расчёта 5 г/л до полного смачивания листовой поверхности.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523" name="Прямоугольник 17"/>
            <p:cNvSpPr/>
            <p:nvPr/>
          </p:nvSpPr>
          <p:spPr>
            <a:xfrm>
              <a:off x="9059400" y="5986080"/>
              <a:ext cx="2682720" cy="4554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t">
              <a:spAutoFit/>
            </a:bodyPr>
            <a:p>
              <a:pPr algn="just"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2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Опрыскивание рассады через 7 дней в той же концентрации.   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524" name="Прямоугольник 18"/>
            <p:cNvSpPr/>
            <p:nvPr/>
          </p:nvSpPr>
          <p:spPr>
            <a:xfrm>
              <a:off x="5770800" y="5510520"/>
              <a:ext cx="2021040" cy="3337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9e5ece"/>
                  </a:solidFill>
                  <a:latin typeface="Cambria"/>
                  <a:ea typeface="Cambria"/>
                </a:rPr>
                <a:t>ЭТАМОН БИО</a:t>
              </a:r>
              <a:r>
                <a:rPr b="1" lang="ru-RU" sz="1600" spc="-1" strike="noStrike" baseline="30000">
                  <a:solidFill>
                    <a:srgbClr val="9e5ece"/>
                  </a:solidFill>
                  <a:latin typeface="Cambria"/>
                  <a:ea typeface="Cambria"/>
                </a:rPr>
                <a:t>®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525" name="Прямоугольник 19"/>
            <p:cNvSpPr/>
            <p:nvPr/>
          </p:nvSpPr>
          <p:spPr>
            <a:xfrm>
              <a:off x="8948520" y="5510520"/>
              <a:ext cx="2021040" cy="3337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9e5ece"/>
                  </a:solidFill>
                  <a:latin typeface="Cambria"/>
                  <a:ea typeface="Cambria"/>
                </a:rPr>
                <a:t>ЭТАМОН БИО</a:t>
              </a:r>
              <a:r>
                <a:rPr b="1" lang="ru-RU" sz="1600" spc="-1" strike="noStrike" baseline="30000">
                  <a:solidFill>
                    <a:srgbClr val="9e5ece"/>
                  </a:solidFill>
                  <a:latin typeface="Cambria"/>
                  <a:ea typeface="Cambria"/>
                </a:rPr>
                <a:t>®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526" name="TextBox 22"/>
            <p:cNvSpPr/>
            <p:nvPr/>
          </p:nvSpPr>
          <p:spPr>
            <a:xfrm>
              <a:off x="4858200" y="5487120"/>
              <a:ext cx="167040" cy="3646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8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+</a:t>
              </a:r>
              <a:endParaRPr b="0" lang="ru-RU" sz="1800" spc="-1" strike="noStrike">
                <a:latin typeface="Arial"/>
              </a:endParaRPr>
            </a:p>
          </p:txBody>
        </p:sp>
        <p:sp>
          <p:nvSpPr>
            <p:cNvPr id="527" name="TextBox 23"/>
            <p:cNvSpPr/>
            <p:nvPr/>
          </p:nvSpPr>
          <p:spPr>
            <a:xfrm>
              <a:off x="8325720" y="5492520"/>
              <a:ext cx="167040" cy="3646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8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+</a:t>
              </a:r>
              <a:endParaRPr b="0" lang="ru-RU" sz="1800" spc="-1" strike="noStrike">
                <a:latin typeface="Arial"/>
              </a:endParaRPr>
            </a:p>
          </p:txBody>
        </p:sp>
      </p:grpSp>
      <p:sp>
        <p:nvSpPr>
          <p:cNvPr id="528" name="Прямоугольник 22"/>
          <p:cNvSpPr/>
          <p:nvPr/>
        </p:nvSpPr>
        <p:spPr>
          <a:xfrm>
            <a:off x="1810440" y="4046040"/>
            <a:ext cx="1002708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ДВОЙНОЙ ЭФФЕКТ ДЛЯ РАССАДЫ: КОРНЕВИН</a:t>
            </a:r>
            <a:r>
              <a:rPr b="1" lang="ru-RU" sz="1400" spc="-1" strike="noStrike" baseline="29000">
                <a:solidFill>
                  <a:srgbClr val="ffffff"/>
                </a:solidFill>
                <a:latin typeface="Cambria"/>
                <a:ea typeface="Cambria"/>
              </a:rPr>
              <a:t>®</a:t>
            </a: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 + ЭТАМОН БИО</a:t>
            </a:r>
            <a:r>
              <a:rPr b="1" lang="ru-RU" sz="1400" spc="-1" strike="noStrike" baseline="29000">
                <a:solidFill>
                  <a:srgbClr val="ffffff"/>
                </a:solidFill>
                <a:latin typeface="Cambria"/>
                <a:ea typeface="Cambria"/>
              </a:rPr>
              <a:t>®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Объект 3" descr="Объект 3"/>
          <p:cNvPicPr/>
          <p:nvPr/>
        </p:nvPicPr>
        <p:blipFill>
          <a:blip r:embed="rId1"/>
          <a:stretch/>
        </p:blipFill>
        <p:spPr>
          <a:xfrm>
            <a:off x="6215400" y="3542760"/>
            <a:ext cx="1753560" cy="1918800"/>
          </a:xfrm>
          <a:prstGeom prst="rect">
            <a:avLst/>
          </a:prstGeom>
          <a:ln w="12700">
            <a:noFill/>
          </a:ln>
        </p:spPr>
      </p:pic>
      <p:sp>
        <p:nvSpPr>
          <p:cNvPr id="530" name="Заголовок 1"/>
          <p:cNvSpPr/>
          <p:nvPr/>
        </p:nvSpPr>
        <p:spPr>
          <a:xfrm>
            <a:off x="2169360" y="159840"/>
            <a:ext cx="482652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spAutoFit/>
          </a:bodyPr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ru-RU" sz="3200" spc="-1" strike="noStrike">
                <a:solidFill>
                  <a:srgbClr val="43682a"/>
                </a:solidFill>
                <a:latin typeface="Cambria"/>
                <a:ea typeface="Cambria"/>
              </a:rPr>
              <a:t>ЦИТОДЕФ-100</a:t>
            </a:r>
            <a:r>
              <a:rPr b="1" lang="ru-RU" sz="3600" spc="-1" strike="noStrike" baseline="30000">
                <a:solidFill>
                  <a:srgbClr val="43682a"/>
                </a:solidFill>
                <a:latin typeface="Cambria"/>
                <a:ea typeface="Cambria"/>
              </a:rPr>
              <a:t>®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531" name="Прямоугольник 6"/>
          <p:cNvSpPr/>
          <p:nvPr/>
        </p:nvSpPr>
        <p:spPr>
          <a:xfrm>
            <a:off x="1846800" y="1491120"/>
            <a:ext cx="10013760" cy="942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Применяется для предпосевной обработки семян зерновых культур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(озимая и яровая пшеница, яровой ячмень, овес, кукуруза и другие). Действующее вещество препарата обладает биологической активностью природных фитогормонов </a:t>
            </a:r>
            <a:r>
              <a:rPr b="1" i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цитокининов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. В растении цитокинины поддерживают процессы деления клеток и их растяжение, а также контролируют ростовой ответ растений в условиях различных стрессов.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32" name="Прямоугольник 7"/>
          <p:cNvSpPr/>
          <p:nvPr/>
        </p:nvSpPr>
        <p:spPr>
          <a:xfrm>
            <a:off x="1822320" y="857520"/>
            <a:ext cx="10083960" cy="516600"/>
          </a:xfrm>
          <a:prstGeom prst="rect">
            <a:avLst/>
          </a:prstGeom>
          <a:solidFill>
            <a:srgbClr val="b7e0a8"/>
          </a:solidFill>
          <a:ln w="12700">
            <a:noFill/>
          </a:ln>
          <a:effectLst>
            <a:outerShdw blurRad="190440" dir="2700000" dist="228593" rotWithShape="0">
              <a:srgbClr val="000000">
                <a:alpha val="3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Действующее вещество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Концентрация д.в.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Препаративная форма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производные фенилмочевины                            100 г/кг         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водорастворимый порошок    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33" name="Прямоугольник 1"/>
          <p:cNvSpPr/>
          <p:nvPr/>
        </p:nvSpPr>
        <p:spPr>
          <a:xfrm>
            <a:off x="5604480" y="387720"/>
            <a:ext cx="4263120" cy="303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2a4f1c"/>
                </a:solidFill>
                <a:latin typeface="Cambria"/>
                <a:ea typeface="Cambria"/>
              </a:rPr>
              <a:t>АНТИСТРЕССОВЫЙ ЭФФЕКТ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34" name="Прямоугольник 11"/>
          <p:cNvSpPr/>
          <p:nvPr/>
        </p:nvSpPr>
        <p:spPr>
          <a:xfrm>
            <a:off x="1782000" y="2850120"/>
            <a:ext cx="8382960" cy="942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Cambria"/>
              <a:buChar char="✓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Видимый эффект от применения препарата наблюдается через 3-5 дней после появления всходов. </a:t>
            </a:r>
            <a:endParaRPr b="0" lang="ru-RU" sz="1400" spc="-1" strike="noStrike"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Cambria"/>
              <a:buChar char="✓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У обработанных растений более развитая корневая система и интенсивная окраска.</a:t>
            </a:r>
            <a:endParaRPr b="0" lang="ru-RU" sz="1400" spc="-1" strike="noStrike"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Cambria"/>
              <a:buChar char="✓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Развитие культуры в первые недели после обработки опережает растения в контроле.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35" name="PlaceHolder 1"/>
          <p:cNvSpPr>
            <a:spLocks noGrp="1"/>
          </p:cNvSpPr>
          <p:nvPr>
            <p:ph/>
          </p:nvPr>
        </p:nvSpPr>
        <p:spPr>
          <a:xfrm>
            <a:off x="1822320" y="3850920"/>
            <a:ext cx="8424000" cy="12405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0" bIns="0" anchor="t">
            <a:no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404040"/>
                </a:solidFill>
                <a:latin typeface="Cambria"/>
                <a:ea typeface="Cambria"/>
              </a:rPr>
              <a:t>Экономические характеристики:</a:t>
            </a:r>
            <a:endParaRPr b="0" lang="ru-RU" sz="1400" spc="-1" strike="noStrike">
              <a:latin typeface="Arial"/>
            </a:endParaRPr>
          </a:p>
          <a:p>
            <a:pPr marL="343080" indent="-343080" algn="just">
              <a:lnSpc>
                <a:spcPct val="110000"/>
              </a:lnSpc>
              <a:buClr>
                <a:srgbClr val="549e39"/>
              </a:buClr>
              <a:buFont typeface="Cambria"/>
              <a:buChar char="✓"/>
              <a:tabLst>
                <a:tab algn="l" pos="0"/>
              </a:tabLst>
            </a:pPr>
            <a:r>
              <a:rPr b="0" lang="ru-RU" sz="1400" spc="-1" strike="noStrike">
                <a:solidFill>
                  <a:srgbClr val="404040"/>
                </a:solidFill>
                <a:latin typeface="Cambria"/>
                <a:ea typeface="Cambria"/>
              </a:rPr>
              <a:t>низкая норма расхода препарата, </a:t>
            </a:r>
            <a:endParaRPr b="0" lang="ru-RU" sz="1400" spc="-1" strike="noStrike">
              <a:latin typeface="Arial"/>
            </a:endParaRPr>
          </a:p>
          <a:p>
            <a:pPr marL="343080" indent="-343080" algn="just">
              <a:lnSpc>
                <a:spcPct val="110000"/>
              </a:lnSpc>
              <a:buClr>
                <a:srgbClr val="549e39"/>
              </a:buClr>
              <a:buFont typeface="Cambria"/>
              <a:buChar char="✓"/>
              <a:tabLst>
                <a:tab algn="l" pos="0"/>
              </a:tabLst>
            </a:pPr>
            <a:r>
              <a:rPr b="0" lang="ru-RU" sz="1400" spc="-1" strike="noStrike">
                <a:solidFill>
                  <a:srgbClr val="404040"/>
                </a:solidFill>
                <a:latin typeface="Cambria"/>
                <a:ea typeface="Cambria"/>
              </a:rPr>
              <a:t>минимальные затраты на обработку семян,</a:t>
            </a:r>
            <a:endParaRPr b="0" lang="ru-RU" sz="1400" spc="-1" strike="noStrike">
              <a:latin typeface="Arial"/>
            </a:endParaRPr>
          </a:p>
          <a:p>
            <a:pPr marL="343080" indent="-343080" algn="just">
              <a:lnSpc>
                <a:spcPct val="110000"/>
              </a:lnSpc>
              <a:buClr>
                <a:srgbClr val="549e39"/>
              </a:buClr>
              <a:buFont typeface="Cambria"/>
              <a:buChar char="✓"/>
              <a:tabLst>
                <a:tab algn="l" pos="0"/>
              </a:tabLst>
            </a:pPr>
            <a:r>
              <a:rPr b="0" lang="ru-RU" sz="1400" spc="-1" strike="noStrike">
                <a:solidFill>
                  <a:srgbClr val="404040"/>
                </a:solidFill>
                <a:latin typeface="Cambria"/>
                <a:ea typeface="Cambria"/>
              </a:rPr>
              <a:t>качественная, удобная препаративная форма.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536" name="Рисунок 17" descr="Рисунок 17"/>
          <p:cNvPicPr/>
          <p:nvPr/>
        </p:nvPicPr>
        <p:blipFill>
          <a:blip r:embed="rId2"/>
          <a:srcRect l="0" t="20201" r="0" b="0"/>
          <a:stretch/>
        </p:blipFill>
        <p:spPr>
          <a:xfrm>
            <a:off x="8068680" y="3583440"/>
            <a:ext cx="1774800" cy="1888560"/>
          </a:xfrm>
          <a:prstGeom prst="rect">
            <a:avLst/>
          </a:prstGeom>
          <a:ln w="12700">
            <a:noFill/>
          </a:ln>
        </p:spPr>
      </p:pic>
      <p:sp>
        <p:nvSpPr>
          <p:cNvPr id="537" name="Прямоугольник 13"/>
          <p:cNvSpPr/>
          <p:nvPr/>
        </p:nvSpPr>
        <p:spPr>
          <a:xfrm>
            <a:off x="2706480" y="5923440"/>
            <a:ext cx="7651440" cy="774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Cambria"/>
              <a:buChar char="✓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 хорошо совместим со всеми пестицидами и удобрениями.</a:t>
            </a:r>
            <a:endParaRPr b="0" lang="ru-RU" sz="1400" spc="-1" strike="noStrike">
              <a:latin typeface="Arial"/>
            </a:endParaRPr>
          </a:p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Cambria"/>
              <a:buChar char="✓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Может быть включен в технологическую схему возделывания, однако рекомендуется проверить на совместимость с другими препаратами в баковой смеси.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38" name="Прямоугольник 12"/>
          <p:cNvSpPr/>
          <p:nvPr/>
        </p:nvSpPr>
        <p:spPr>
          <a:xfrm>
            <a:off x="1822320" y="2491200"/>
            <a:ext cx="10083960" cy="303480"/>
          </a:xfrm>
          <a:prstGeom prst="rect">
            <a:avLst/>
          </a:prstGeom>
          <a:solidFill>
            <a:srgbClr val="b7e0a8"/>
          </a:solidFill>
          <a:ln w="12700">
            <a:noFill/>
          </a:ln>
          <a:effectLst>
            <a:outerShdw blurRad="190440" dir="2700000" dist="228593" rotWithShape="0">
              <a:srgbClr val="000000">
                <a:alpha val="3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ПРЕИМУЩЕСТВА ПРЕПАРАТА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39" name="Прямоугольник 14"/>
          <p:cNvSpPr/>
          <p:nvPr/>
        </p:nvSpPr>
        <p:spPr>
          <a:xfrm>
            <a:off x="1822320" y="5538240"/>
            <a:ext cx="10083960" cy="303480"/>
          </a:xfrm>
          <a:prstGeom prst="rect">
            <a:avLst/>
          </a:prstGeom>
          <a:solidFill>
            <a:srgbClr val="b7e0a8"/>
          </a:solidFill>
          <a:ln w="12700">
            <a:noFill/>
          </a:ln>
          <a:effectLst>
            <a:outerShdw blurRad="190440" dir="2700000" dist="228593" rotWithShape="0">
              <a:srgbClr val="000000">
                <a:alpha val="3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СОВМЕСТИМОСТЬ ПРЕПАРАТА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540" name="Рисунок 1" descr="Рисунок 1"/>
          <p:cNvPicPr/>
          <p:nvPr/>
        </p:nvPicPr>
        <p:blipFill>
          <a:blip r:embed="rId3"/>
          <a:stretch/>
        </p:blipFill>
        <p:spPr>
          <a:xfrm>
            <a:off x="391680" y="754560"/>
            <a:ext cx="643680" cy="4248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Прямоугольник 36"/>
          <p:cNvSpPr/>
          <p:nvPr/>
        </p:nvSpPr>
        <p:spPr>
          <a:xfrm>
            <a:off x="1815840" y="1312200"/>
            <a:ext cx="9827640" cy="1063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Фитогормоны, относящиеся к классу </a:t>
            </a:r>
            <a:r>
              <a:rPr b="0" i="1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гиббереллинов, 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 имеют широкий спектр биологической активности: стимулируют деление и рост клеток растений, что приводит к быстрому росту стеблей и увеличению числа продуктивных побегов; выводят семена и клубни из состояния покоя; регулируют процессы цветения и плодоношения.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542" name="Прямоугольник 22"/>
          <p:cNvSpPr/>
          <p:nvPr/>
        </p:nvSpPr>
        <p:spPr>
          <a:xfrm>
            <a:off x="1805040" y="2405160"/>
            <a:ext cx="988416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ПРЕИМУЩЕСТВА ПРЕПАРАТА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43" name="Прямоугольник 24"/>
          <p:cNvSpPr/>
          <p:nvPr/>
        </p:nvSpPr>
        <p:spPr>
          <a:xfrm>
            <a:off x="1815840" y="2736000"/>
            <a:ext cx="9884160" cy="171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237240" indent="-23724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Максимальный эффект после применения достигается в течение 2-3 недель и проявляется пролонгировано. </a:t>
            </a:r>
            <a:endParaRPr b="0" lang="ru-RU" sz="1600" spc="-1" strike="noStrike">
              <a:latin typeface="Arial"/>
            </a:endParaRPr>
          </a:p>
          <a:p>
            <a:pPr marL="237240" indent="-23724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Специально разработанная препаративная форма </a:t>
            </a:r>
            <a:r>
              <a:rPr b="1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Гиберелона</a:t>
            </a:r>
            <a:r>
              <a:rPr b="1" lang="ru-RU" sz="1600" spc="-1" strike="noStrike" baseline="30000">
                <a:solidFill>
                  <a:srgbClr val="000000"/>
                </a:solidFill>
                <a:latin typeface="Cambria"/>
                <a:ea typeface="Cambria"/>
              </a:rPr>
              <a:t>®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 (водорастворимый порошок) позволяет сохранять действующее вещество в активном, стабильном состоянии.</a:t>
            </a:r>
            <a:endParaRPr b="0" lang="ru-RU" sz="1600" spc="-1" strike="noStrike">
              <a:latin typeface="Arial"/>
            </a:endParaRPr>
          </a:p>
          <a:p>
            <a:pPr marL="237240" indent="-237240" algn="just">
              <a:lnSpc>
                <a:spcPct val="107000"/>
              </a:lnSpc>
              <a:spcBef>
                <a:spcPts val="499"/>
              </a:spcBef>
              <a:buClr>
                <a:srgbClr val="000000"/>
              </a:buClr>
              <a:buFont typeface="Symbol"/>
              <a:buChar char="·"/>
            </a:pP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Минимальные затраты на применение по сравнению с аналогичными дорогостоящими препаратами на основе гиббереллинов.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544" name="Прямоугольник 21"/>
          <p:cNvSpPr/>
          <p:nvPr/>
        </p:nvSpPr>
        <p:spPr>
          <a:xfrm>
            <a:off x="1805040" y="770760"/>
            <a:ext cx="9884160" cy="577080"/>
          </a:xfrm>
          <a:prstGeom prst="rect">
            <a:avLst/>
          </a:prstGeom>
          <a:solidFill>
            <a:srgbClr val="bbdb7e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  </a:t>
            </a:r>
            <a:r>
              <a:rPr b="1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Действующее вещество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      </a:t>
            </a:r>
            <a:r>
              <a:rPr b="1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Концентрация д.в.    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    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1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Препаративная форма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Гиббереллины                            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40 г/кг                                                водорастворимый порошок    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545" name="TextBox 9"/>
          <p:cNvSpPr/>
          <p:nvPr/>
        </p:nvSpPr>
        <p:spPr>
          <a:xfrm>
            <a:off x="1817280" y="102960"/>
            <a:ext cx="608940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924900"/>
                </a:solidFill>
                <a:latin typeface="Cambria"/>
                <a:ea typeface="Cambria"/>
              </a:rPr>
              <a:t>ГИБЕРЕЛОН</a:t>
            </a:r>
            <a:r>
              <a:rPr b="1" lang="ru-RU" sz="3600" spc="-1" strike="noStrike" baseline="30000">
                <a:solidFill>
                  <a:srgbClr val="924900"/>
                </a:solidFill>
                <a:latin typeface="Cambria"/>
                <a:ea typeface="Cambria"/>
              </a:rPr>
              <a:t>®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546" name="Прямоугольник 10"/>
          <p:cNvSpPr/>
          <p:nvPr/>
        </p:nvSpPr>
        <p:spPr>
          <a:xfrm>
            <a:off x="5152680" y="335520"/>
            <a:ext cx="4280040" cy="364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cc6600"/>
                </a:solidFill>
                <a:latin typeface="Cambria"/>
                <a:ea typeface="Cambria"/>
              </a:rPr>
              <a:t>Надёжный эффект по доступной цене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547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548" name="Прямоугольник 12"/>
          <p:cNvSpPr/>
          <p:nvPr/>
        </p:nvSpPr>
        <p:spPr>
          <a:xfrm>
            <a:off x="1815840" y="4462920"/>
            <a:ext cx="988416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СОВМЕСТИМОСТЬ ПРЕПАРАТА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49" name="Прямоугольник 13"/>
          <p:cNvSpPr/>
          <p:nvPr/>
        </p:nvSpPr>
        <p:spPr>
          <a:xfrm>
            <a:off x="1861560" y="4860360"/>
            <a:ext cx="9792720" cy="1623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171360" indent="-17136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 имеет устойчивую, нейтральную препаративную форму.</a:t>
            </a:r>
            <a:endParaRPr b="0" lang="ru-RU" sz="1400" spc="-1" strike="noStrike">
              <a:latin typeface="Arial"/>
            </a:endParaRPr>
          </a:p>
          <a:p>
            <a:pPr marL="171360" indent="-17136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Совместим практически сс большинством пестицидамов и удобрениями (следует избегать смешивание с магниевыми и кальциевыми удобрениями), однако рекомендуется проверить на совместимость с другими препаратами в баковой смеси.</a:t>
            </a:r>
            <a:endParaRPr b="0" lang="ru-RU" sz="1400" spc="-1" strike="noStrike">
              <a:latin typeface="Arial"/>
            </a:endParaRPr>
          </a:p>
          <a:p>
            <a:pPr marL="171360" indent="-17136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По биологической совместимости -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не следует применять совместно с ретардантами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(хлормекватхлорид, тринексапак-этилом, прогексадионом кальция, этефоном и т.д.)  на зерновых культурах.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Прямоугольник 3"/>
          <p:cNvSpPr/>
          <p:nvPr/>
        </p:nvSpPr>
        <p:spPr>
          <a:xfrm>
            <a:off x="1892160" y="147600"/>
            <a:ext cx="213588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000000"/>
                </a:solidFill>
                <a:latin typeface="Cambria"/>
                <a:ea typeface="Cambria"/>
              </a:rPr>
              <a:t>ЭТЕФОН</a:t>
            </a:r>
            <a:r>
              <a:rPr b="1" lang="ru-RU" sz="3600" spc="-1" strike="noStrike" baseline="30000">
                <a:solidFill>
                  <a:srgbClr val="000000"/>
                </a:solidFill>
                <a:latin typeface="Cambria"/>
                <a:ea typeface="Cambria"/>
              </a:rPr>
              <a:t>®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551" name="Прямоугольник 40"/>
          <p:cNvSpPr/>
          <p:nvPr/>
        </p:nvSpPr>
        <p:spPr>
          <a:xfrm>
            <a:off x="4329720" y="312840"/>
            <a:ext cx="4952520" cy="303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ОБЛАДАЕТ РЕТАРДАНТНЫМ ЭФФЕКТОМ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52" name="Прямоугольник 57"/>
          <p:cNvSpPr/>
          <p:nvPr/>
        </p:nvSpPr>
        <p:spPr>
          <a:xfrm>
            <a:off x="1870560" y="855360"/>
            <a:ext cx="9871200" cy="577080"/>
          </a:xfrm>
          <a:prstGeom prst="rect">
            <a:avLst/>
          </a:prstGeom>
          <a:solidFill>
            <a:srgbClr val="bbdb7e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Действующее вещество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          </a:t>
            </a:r>
            <a:r>
              <a:rPr b="1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Концентрация д.в.</a:t>
            </a:r>
            <a:r>
              <a:rPr b="1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1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         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  </a:t>
            </a:r>
            <a:r>
              <a:rPr b="1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Препаративная форма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2-хлорэтилфосфоновой кислоты                 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650 г/л                      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водный раствор    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553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554" name="Прямоугольник 1"/>
          <p:cNvSpPr/>
          <p:nvPr/>
        </p:nvSpPr>
        <p:spPr>
          <a:xfrm>
            <a:off x="1870560" y="1512000"/>
            <a:ext cx="9871200" cy="1063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Действующее вещество препарата </a:t>
            </a:r>
            <a:r>
              <a:rPr b="1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Этефон</a:t>
            </a:r>
            <a:r>
              <a:rPr b="1" lang="ru-RU" sz="1600" spc="-1" strike="noStrike" baseline="30000">
                <a:solidFill>
                  <a:srgbClr val="000000"/>
                </a:solidFill>
                <a:latin typeface="Cambria"/>
                <a:ea typeface="Cambria"/>
              </a:rPr>
              <a:t>® 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быстро метаболизируется в растениях до фитогормона этилена, что приводит к снижению активности собственных гибберреллинов растения. Видимый эффект от применения препарата в качестве ретарданта наблюдается уже через 2-3 дня и сохраняется весь период вегетации.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555" name="Прямоугольник 82"/>
          <p:cNvSpPr/>
          <p:nvPr/>
        </p:nvSpPr>
        <p:spPr>
          <a:xfrm>
            <a:off x="1803600" y="2573280"/>
            <a:ext cx="9871200" cy="33372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ОСОБЕННОСТИ ДЕЙСТВИЯ ПРЕПАРАТА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556" name="Прямоугольник 5"/>
          <p:cNvSpPr/>
          <p:nvPr/>
        </p:nvSpPr>
        <p:spPr>
          <a:xfrm>
            <a:off x="1849320" y="2976480"/>
            <a:ext cx="9871200" cy="1258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2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Действующее вещество препарата </a:t>
            </a:r>
            <a:r>
              <a:rPr b="1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Этефон</a:t>
            </a:r>
            <a:r>
              <a:rPr b="1" lang="ru-RU" sz="1600" spc="-1" strike="noStrike" baseline="30000">
                <a:solidFill>
                  <a:srgbClr val="000000"/>
                </a:solidFill>
                <a:latin typeface="Cambria"/>
                <a:ea typeface="Cambria"/>
              </a:rPr>
              <a:t>® </a:t>
            </a: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проявляет свою активность при достаточно высоких среднедневных температурах: не ниже 12-15°С, оптимально 15-20°С. При недостатке влаги и высоких температурах растение само продуцирует этилен, а его избыток может привести к сокращению периода налива, слишком раннему созреванию и потере урожайности.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557" name="Прямоугольник 6"/>
          <p:cNvSpPr/>
          <p:nvPr/>
        </p:nvSpPr>
        <p:spPr>
          <a:xfrm>
            <a:off x="1875240" y="6222960"/>
            <a:ext cx="9861480" cy="5166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От ретардантов лучше отказаться в условиях недостатка питания, влаги и крайне высоких температур воздуха на момент обработки (свыше 20°С).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58" name="Прямоугольник 11"/>
          <p:cNvSpPr/>
          <p:nvPr/>
        </p:nvSpPr>
        <p:spPr>
          <a:xfrm>
            <a:off x="1832760" y="4248360"/>
            <a:ext cx="9903960" cy="30348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СОВМЕСТИМОСТЬ ПРЕПАРАТА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59" name="Прямоугольник 12"/>
          <p:cNvSpPr/>
          <p:nvPr/>
        </p:nvSpPr>
        <p:spPr>
          <a:xfrm>
            <a:off x="1851840" y="4613400"/>
            <a:ext cx="9866160" cy="1457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Этефон по физико-химическим показателям не совместим с препаратами, имеющими щелочной рН в рабочих растворах. </a:t>
            </a:r>
            <a:endParaRPr b="0" lang="ru-RU" sz="1400" spc="-1" strike="noStrike">
              <a:latin typeface="Arial"/>
            </a:endParaRPr>
          </a:p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По биологической совместимости не рекомендуется использовать препарат совместно с ауксиновыми гербицидами (2,4- Д, дикамба, МЦПА, клопиралид и др). </a:t>
            </a:r>
            <a:endParaRPr b="0" lang="ru-RU" sz="1400" spc="-1" strike="noStrike">
              <a:latin typeface="Arial"/>
            </a:endParaRPr>
          </a:p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На томатах препарат рекомендуется применять только самостоятельно.</a:t>
            </a:r>
            <a:endParaRPr b="0" lang="ru-RU" sz="1400" spc="-1" strike="noStrike">
              <a:latin typeface="Arial"/>
            </a:endParaRPr>
          </a:p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Перед применением рекомендуется проверить на совместимость с другими препаратами в баковой смеси.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Прямоугольник 3"/>
          <p:cNvSpPr/>
          <p:nvPr/>
        </p:nvSpPr>
        <p:spPr>
          <a:xfrm>
            <a:off x="1892160" y="147600"/>
            <a:ext cx="213588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000000"/>
                </a:solidFill>
                <a:latin typeface="Cambria"/>
                <a:ea typeface="Cambria"/>
              </a:rPr>
              <a:t>ЭТЕФОН</a:t>
            </a:r>
            <a:r>
              <a:rPr b="1" lang="ru-RU" sz="3600" spc="-1" strike="noStrike" baseline="30000">
                <a:solidFill>
                  <a:srgbClr val="000000"/>
                </a:solidFill>
                <a:latin typeface="Cambria"/>
                <a:ea typeface="Cambria"/>
              </a:rPr>
              <a:t>®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561" name="Прямоугольник 40"/>
          <p:cNvSpPr/>
          <p:nvPr/>
        </p:nvSpPr>
        <p:spPr>
          <a:xfrm>
            <a:off x="4329720" y="312840"/>
            <a:ext cx="4952520" cy="303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ОБЛАДАЕТ РЕТАРДАНТНЫМ ЭФФЕКТОМ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562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563" name="Прямоугольник 13"/>
          <p:cNvSpPr/>
          <p:nvPr/>
        </p:nvSpPr>
        <p:spPr>
          <a:xfrm>
            <a:off x="1806840" y="732960"/>
            <a:ext cx="10074960" cy="1155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ЗЕРНОВЫЕ КУЛЬТУРЫ (ячмень)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Ретардантный эффект от применения препарата на ячмене связан с ингибированием синтеза гиббереллинов и увеличением синтеза целлюлозы и лигнина. Действие препарата проявляется через 2-3 дня после обработки: сокращается длина междоузлий, увеличивается толщина и прочность соломины. Однократное опрыскивание предотвращает полегание, эффект от применения препарата сохраняется до конца вегетации.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64" name="Прямоугольник 10"/>
          <p:cNvSpPr/>
          <p:nvPr/>
        </p:nvSpPr>
        <p:spPr>
          <a:xfrm>
            <a:off x="1853280" y="1959480"/>
            <a:ext cx="10074960" cy="1155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ОВОЩНЫЕ КУЛЬТУРЫ (томат, перец)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Быстрое разложение действующего вещества препарата в растении на этилен и неорганические кислоты ускоряет начало плодоношения, повышает дружность созревания томатов и перцев. 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Обработка препаратом снижает количество зеленых плодов в ликвидационном сборе до 1-5%. Также препарат применяется перед машинной уборкой при выращивании в грунте.</a:t>
            </a:r>
            <a:endParaRPr b="0" lang="ru-RU" sz="1400" spc="-1" strike="noStrike">
              <a:latin typeface="Arial"/>
            </a:endParaRPr>
          </a:p>
        </p:txBody>
      </p:sp>
      <p:graphicFrame>
        <p:nvGraphicFramePr>
          <p:cNvPr id="565" name="Таблица 27"/>
          <p:cNvGraphicFramePr/>
          <p:nvPr/>
        </p:nvGraphicFramePr>
        <p:xfrm>
          <a:off x="1919520" y="3861360"/>
          <a:ext cx="10074960" cy="2578320"/>
        </p:xfrm>
        <a:graphic>
          <a:graphicData uri="http://schemas.openxmlformats.org/drawingml/2006/table">
            <a:tbl>
              <a:tblPr/>
              <a:tblGrid>
                <a:gridCol w="1618920"/>
                <a:gridCol w="1730520"/>
                <a:gridCol w="5577840"/>
                <a:gridCol w="1148040"/>
              </a:tblGrid>
              <a:tr h="654120">
                <a:tc>
                  <a:txBody>
                    <a:bodyPr lIns="3600" rIns="36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Культуры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anchor="ctr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Норма расхода препарата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anchor="ctr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Способ, время обработки, норма расхода рабочей жидкости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Кратность обработок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654120"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Зерновые культуры </a:t>
                      </a: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(ячмень)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0,4-0,7 л/га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anchor="ctr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pc="-1" strike="noStrike" u="sng">
                          <a:solidFill>
                            <a:srgbClr val="000000"/>
                          </a:solidFill>
                          <a:uFillTx/>
                          <a:latin typeface="Cambria"/>
                          <a:ea typeface="Cambria"/>
                        </a:rPr>
                        <a:t>От полегания</a:t>
                      </a: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: опрыскивание в начале фазы выхода в трубку. </a:t>
                      </a:r>
                      <a:endParaRPr b="0" lang="ru-RU" sz="13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endParaRPr b="0" lang="ru-RU" sz="13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рабочего раствора – 200-300 л/га.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498960">
                <a:tc rowSpan="2"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Томат,  перец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Защищенный грунт </a:t>
                      </a:r>
                      <a:endParaRPr b="0" lang="ru-RU" sz="13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1,2-1,5 л/га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rowSpan="2"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pc="-1" strike="noStrike" u="sng">
                          <a:solidFill>
                            <a:srgbClr val="000000"/>
                          </a:solidFill>
                          <a:uFillTx/>
                          <a:latin typeface="Cambria"/>
                          <a:ea typeface="Cambria"/>
                        </a:rPr>
                        <a:t>Ускорение созревания плодов</a:t>
                      </a: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: опрыскивание в фазе начала созревания (1-15%);</a:t>
                      </a:r>
                      <a:endParaRPr b="0" lang="ru-RU" sz="13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pc="-1" strike="noStrike" u="sng">
                          <a:solidFill>
                            <a:srgbClr val="000000"/>
                          </a:solidFill>
                          <a:uFillTx/>
                          <a:latin typeface="Cambria"/>
                          <a:ea typeface="Cambria"/>
                        </a:rPr>
                        <a:t>Улучшение окраски плодов</a:t>
                      </a: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: опрыскивание за 10-14 дней до сбора плодов;</a:t>
                      </a:r>
                      <a:endParaRPr b="0" lang="ru-RU" sz="13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pc="-1" strike="noStrike" u="sng">
                          <a:solidFill>
                            <a:srgbClr val="000000"/>
                          </a:solidFill>
                          <a:uFillTx/>
                          <a:latin typeface="Cambria"/>
                          <a:ea typeface="Cambria"/>
                        </a:rPr>
                        <a:t>Ликвидационный сбор</a:t>
                      </a: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: опрыскивание за 10-14 дней до машинной уборки.</a:t>
                      </a:r>
                      <a:endParaRPr b="0" lang="ru-RU" sz="13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рабочего раствора - 400-600 л/га.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rowSpan="2"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77148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600" rIns="360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Открытый грунт </a:t>
                      </a:r>
                      <a:endParaRPr b="0" lang="ru-RU" sz="13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0,8-1,2 л/га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anchor="ctr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sp>
        <p:nvSpPr>
          <p:cNvPr id="566" name="Прямоугольник 8"/>
          <p:cNvSpPr/>
          <p:nvPr/>
        </p:nvSpPr>
        <p:spPr>
          <a:xfrm>
            <a:off x="1919520" y="3356280"/>
            <a:ext cx="10074960" cy="395280"/>
          </a:xfrm>
          <a:prstGeom prst="rect">
            <a:avLst/>
          </a:prstGeom>
          <a:solidFill>
            <a:schemeClr val="accent3"/>
          </a:solidFill>
          <a:ln w="12700">
            <a:noFill/>
          </a:ln>
          <a:effectLst>
            <a:outerShdw blurRad="190440" dir="2700000" dist="228593" rotWithShape="0">
              <a:srgbClr val="000000">
                <a:alpha val="3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Cambria"/>
                <a:ea typeface="Cambria"/>
              </a:rPr>
              <a:t>СХЕМА И ОСОБЕННОСТИ ПРИМЕНЕНИЯ ПРЕПАРАТА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568" name="Прямоугольник 1"/>
          <p:cNvSpPr/>
          <p:nvPr/>
        </p:nvSpPr>
        <p:spPr>
          <a:xfrm>
            <a:off x="1834920" y="111600"/>
            <a:ext cx="214380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7030a0"/>
                </a:solidFill>
                <a:latin typeface="Cambria"/>
                <a:ea typeface="Cambria"/>
              </a:rPr>
              <a:t>ЭТАМОН</a:t>
            </a:r>
            <a:r>
              <a:rPr b="1" lang="ru-RU" sz="3600" spc="-1" strike="noStrike" baseline="30000">
                <a:solidFill>
                  <a:srgbClr val="7030a0"/>
                </a:solidFill>
                <a:latin typeface="Cambria"/>
                <a:ea typeface="Cambria"/>
              </a:rPr>
              <a:t>®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569" name="Прямоугольник 16"/>
          <p:cNvSpPr/>
          <p:nvPr/>
        </p:nvSpPr>
        <p:spPr>
          <a:xfrm>
            <a:off x="4223520" y="365400"/>
            <a:ext cx="7547400" cy="333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a365d1"/>
                </a:solidFill>
                <a:latin typeface="Cambria"/>
                <a:ea typeface="Cambria"/>
              </a:rPr>
              <a:t>УНИКАЛЬНЫЙ ПРЕПАРАТ ДЛЯ БЫСТРОГО РОСТА КОРНЕВОЙ СИСТЕМЫ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570" name="Прямоугольник 7"/>
          <p:cNvSpPr/>
          <p:nvPr/>
        </p:nvSpPr>
        <p:spPr>
          <a:xfrm>
            <a:off x="1836000" y="759240"/>
            <a:ext cx="9884160" cy="729720"/>
          </a:xfrm>
          <a:prstGeom prst="rect">
            <a:avLst/>
          </a:prstGeom>
          <a:solidFill>
            <a:schemeClr val="accent3">
              <a:lumOff val="1200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Действующее вещество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Концентрация д.в.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Препаративная форма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Диметил фосфорнокислый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500 г/л         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водный раствор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(2 –гидроксиэтил) аммоний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71" name="Прямоугольник 18"/>
          <p:cNvSpPr/>
          <p:nvPr/>
        </p:nvSpPr>
        <p:spPr>
          <a:xfrm>
            <a:off x="1836000" y="1521360"/>
            <a:ext cx="9866160" cy="1131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7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Обработка надземных частей растения препаратом вызывает быстрый рост главного корня, увеличение количества боковых и придаточных корней у взрослых растений, стимулирует омоложение корневой системы многолетних цветочных культур, кустарников и деревьев. Способствует повышению приживаемости взрослых растений при пересадке.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572" name="Прямоугольник 21"/>
          <p:cNvSpPr/>
          <p:nvPr/>
        </p:nvSpPr>
        <p:spPr>
          <a:xfrm>
            <a:off x="1836000" y="3122280"/>
            <a:ext cx="9866160" cy="1995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126360" indent="-432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За счет нисходящего транспорта, действующее вещество препарата проникает в корневую систему в первые часы после обработки листьев и стимулирует развитие корневой системы растений.</a:t>
            </a:r>
            <a:endParaRPr b="0" lang="ru-RU" sz="1300" spc="-1" strike="noStrike">
              <a:latin typeface="Arial"/>
            </a:endParaRPr>
          </a:p>
          <a:p>
            <a:pPr marL="126360" indent="-432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Обработка препаратом активирует процессы образования в клетках корневой системы легко усваиваемых форм азота и фосфора, что способствует полноценному питанию вегетирующих растений, получению урожая в более ранние сроки, увеличению урожайности, повышению содержания витаминов и питательных веществ в плодах, корне- и клубнеплодах.</a:t>
            </a:r>
            <a:endParaRPr b="0" lang="ru-RU" sz="1300" spc="-1" strike="noStrike">
              <a:latin typeface="Arial"/>
            </a:endParaRPr>
          </a:p>
          <a:p>
            <a:pPr marL="126360" indent="-432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Способствует увеличению эффективности листовых подкормок и использования нутриентов из удобрений и почвы. </a:t>
            </a:r>
            <a:endParaRPr b="0" lang="ru-RU" sz="1300" spc="-1" strike="noStrike">
              <a:latin typeface="Arial"/>
            </a:endParaRPr>
          </a:p>
          <a:p>
            <a:pPr marL="126360" indent="-432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Улучшает приживаемость рассады, особенно,  в случае угнетённого состояния корневой системы. </a:t>
            </a:r>
            <a:endParaRPr b="0" lang="ru-RU" sz="1300" spc="-1" strike="noStrike">
              <a:latin typeface="Arial"/>
            </a:endParaRPr>
          </a:p>
          <a:p>
            <a:pPr marL="126360" indent="-432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Стимулирует формирование корневой системы, способной обеспечить полноценное питание надземной части у растений, выращиваемых в ограниченном объёме. </a:t>
            </a:r>
            <a:endParaRPr b="0" lang="ru-RU" sz="1300" spc="-1" strike="noStrike">
              <a:latin typeface="Arial"/>
            </a:endParaRPr>
          </a:p>
        </p:txBody>
      </p:sp>
      <p:sp>
        <p:nvSpPr>
          <p:cNvPr id="573" name="Прямоугольник 22"/>
          <p:cNvSpPr/>
          <p:nvPr/>
        </p:nvSpPr>
        <p:spPr>
          <a:xfrm>
            <a:off x="1827000" y="2768760"/>
            <a:ext cx="988416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ПРЕИМУЩЕСТВА ПРЕПАРАТА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74" name="Прямоугольник 10"/>
          <p:cNvSpPr/>
          <p:nvPr/>
        </p:nvSpPr>
        <p:spPr>
          <a:xfrm>
            <a:off x="1905840" y="5528160"/>
            <a:ext cx="9744120" cy="1148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 имеет устойчивую нейтральную препаративную форму. </a:t>
            </a:r>
            <a:endParaRPr b="0" lang="ru-RU" sz="1300" spc="-1" strike="noStrike">
              <a:latin typeface="Arial"/>
            </a:endParaRPr>
          </a:p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По физико-химическому показателю совместим практически со всеми пестицидами и удобрениями. </a:t>
            </a:r>
            <a:endParaRPr b="0" lang="ru-RU" sz="1300" spc="-1" strike="noStrike">
              <a:latin typeface="Arial"/>
            </a:endParaRPr>
          </a:p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По биологической совместимости препарат усиливает действия -макро и -микроудобрений, повышает проникновение различных физиологически активных веществ в растения, например, аминокислот, системных фунгицидов и т.д.</a:t>
            </a:r>
            <a:endParaRPr b="0" lang="ru-RU" sz="1300" spc="-1" strike="noStrike">
              <a:latin typeface="Arial"/>
            </a:endParaRPr>
          </a:p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Перед применением рекомендуется проверить на совместимость с другими препаратами в баковой смеси.</a:t>
            </a:r>
            <a:endParaRPr b="0" lang="ru-RU" sz="1300" spc="-1" strike="noStrike">
              <a:latin typeface="Arial"/>
            </a:endParaRPr>
          </a:p>
        </p:txBody>
      </p:sp>
      <p:sp>
        <p:nvSpPr>
          <p:cNvPr id="575" name="Прямоугольник 12"/>
          <p:cNvSpPr/>
          <p:nvPr/>
        </p:nvSpPr>
        <p:spPr>
          <a:xfrm>
            <a:off x="1836000" y="5095800"/>
            <a:ext cx="988416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СОВМЕСТИМОСТЬ ПРЕПАРАТА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577" name="Прямоугольник 1"/>
          <p:cNvSpPr/>
          <p:nvPr/>
        </p:nvSpPr>
        <p:spPr>
          <a:xfrm>
            <a:off x="1834920" y="111600"/>
            <a:ext cx="214380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7030a0"/>
                </a:solidFill>
                <a:latin typeface="Cambria"/>
                <a:ea typeface="Cambria"/>
              </a:rPr>
              <a:t>ЭТАМОН</a:t>
            </a:r>
            <a:r>
              <a:rPr b="1" lang="ru-RU" sz="3600" spc="-1" strike="noStrike" baseline="30000">
                <a:solidFill>
                  <a:srgbClr val="7030a0"/>
                </a:solidFill>
                <a:latin typeface="Cambria"/>
                <a:ea typeface="Cambria"/>
              </a:rPr>
              <a:t>®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578" name="Прямоугольник 16"/>
          <p:cNvSpPr/>
          <p:nvPr/>
        </p:nvSpPr>
        <p:spPr>
          <a:xfrm>
            <a:off x="4223520" y="365400"/>
            <a:ext cx="7547400" cy="333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a365d1"/>
                </a:solidFill>
                <a:latin typeface="Cambria"/>
                <a:ea typeface="Cambria"/>
              </a:rPr>
              <a:t>УНИКАЛЬНЫЙ ПРЕПАРАТ ДЛЯ БЫСТРОГО РОСТА КОРНЕВОЙ СИСТЕМЫ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579" name="Таблица 1"/>
          <p:cNvGraphicFramePr/>
          <p:nvPr/>
        </p:nvGraphicFramePr>
        <p:xfrm>
          <a:off x="1865520" y="2694240"/>
          <a:ext cx="9955080" cy="4079160"/>
        </p:xfrm>
        <a:graphic>
          <a:graphicData uri="http://schemas.openxmlformats.org/drawingml/2006/table">
            <a:tbl>
              <a:tblPr/>
              <a:tblGrid>
                <a:gridCol w="1778400"/>
                <a:gridCol w="1276200"/>
                <a:gridCol w="6041880"/>
                <a:gridCol w="858960"/>
              </a:tblGrid>
              <a:tr h="329760">
                <a:tc>
                  <a:txBody>
                    <a:bodyPr lIns="1800" rIns="18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Культура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Норма расхода препарата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Способ, время обработки, норма расхода рабочей жидкости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Кратность обработок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495000">
                <a:tc>
                  <a:txBody>
                    <a:bodyPr lIns="1800" rIns="180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spcBef>
                          <a:spcPts val="799"/>
                        </a:spcBef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Свёкла сахарная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  <a:spcBef>
                          <a:spcPts val="799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100-200 мл/га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1-я листовая обработка: в фазе 3-4 пар листьев,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2-я листовая обработка: через 12-14 дней после первого (в фазе смыкания рядков).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- 200-400 л/га.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 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369000"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Пшеница 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яровая и озимая</a:t>
                      </a: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, ячмень 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яровой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50-100 мл/га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Листовая обработка: в фазе кущения культуры.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- 200-300 л/га.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331920"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Кукуруза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100-120 мл/га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Листовая обработка: фазе 3-5 листьев или в фазе 7-8 листьев.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– 100-300 л/га.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331920"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Соя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80-100 мл/га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Листовая обработка: в фазе 5-7 листьев.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– 100-300 л/га.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331920"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Рапс яровой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80-100 мл/га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Листовая обработка: в фазе розетка листьев-начало стеблевание. 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– 100-300 л/га.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331920"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Подсолнечник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100 мл/га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Листовая обработка: в фазе 4-6 настоящих листьев.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– 100-300 л/га.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495000"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Рассада овощных культур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1,5-2 мл/100 л р-ра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 мл/10 л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Корневая обработка: в фазе 1-2 настоящих листа (расход рабочей жидкости – 50-80 мл/ растение); в фазе 3-5 листьев (расход рабочей жидкости –100-150 мл/растение).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Опрыскивание листьев: перед вывозом из теплицы (расход рабочего р-ра –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). 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495000"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Овощные культуры 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(томаты, перец, огурец, баклажан)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100-150 мл/га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Листовая обработка: в фазе 4-6 настоящих листьев.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– 300-500 л/га.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568080">
                <a:tc>
                  <a:txBody>
                    <a:bodyPr lIns="1800" rIns="18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Овощные культуры 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(томаты, перец, огурец, баклажан) </a:t>
                      </a: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в гидропонике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1,5-2 мл/100 л р-ра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1800" rIns="180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Внесение в питательный раствор: в предпоследний полив для взаимодействия препарата с корневой системой в течение ночи. Норма расхода - 60-80 мл/га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воды или питательного раствора – 4000 л/га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cPr anchor="t" marL="1800" marR="18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</a:tbl>
          </a:graphicData>
        </a:graphic>
      </p:graphicFrame>
      <p:sp>
        <p:nvSpPr>
          <p:cNvPr id="580" name="Прямоугольник 6"/>
          <p:cNvSpPr/>
          <p:nvPr/>
        </p:nvSpPr>
        <p:spPr>
          <a:xfrm>
            <a:off x="1813320" y="713520"/>
            <a:ext cx="10059480" cy="675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7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437e2e"/>
                </a:solidFill>
                <a:latin typeface="Cambria"/>
                <a:ea typeface="Cambria"/>
              </a:rPr>
              <a:t>НА САХАРНОЙ СВЁКЛЕ</a:t>
            </a:r>
            <a:r>
              <a:rPr b="1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Способствует увеличению массы корнеплода и урожайности на 15-25% за счёт ускорения синтеза органических веществ. На 10-12% снижает степень поражения некоторыми грибными  заболеваниями (церкоспороз, фомоз). Ускоряет наступление технической зрелости корнеплодов, повышает сахаристость корнеплодов на 0,4-0,7% и сбор сахара с гектара на 16-18%.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581" name="Прямоугольник 5"/>
          <p:cNvSpPr/>
          <p:nvPr/>
        </p:nvSpPr>
        <p:spPr>
          <a:xfrm>
            <a:off x="1814040" y="1314000"/>
            <a:ext cx="10058040" cy="820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437e2e"/>
                </a:solidFill>
                <a:latin typeface="Cambria"/>
                <a:ea typeface="Cambria"/>
              </a:rPr>
              <a:t>НА РАССАДЕ: 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двукратная обработка препаратом увеличивает толщину корневой шейки, способствует развитию мощной корневой системы в малом объеме субстрата. 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437e2e"/>
                </a:solidFill>
                <a:latin typeface="Cambria"/>
                <a:ea typeface="Cambria"/>
              </a:rPr>
              <a:t>НА ВЗРОСЛЫХ РАСТЕНИЯХ: 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дополнительное стимулирование роста корневой системы обеспечивает полноценное питание и созревание обильного урожая. При трехкратной обработке прибавка урожая достигает 20-30% в зависимости от культуры.      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582" name="Прямоугольник 8"/>
          <p:cNvSpPr/>
          <p:nvPr/>
        </p:nvSpPr>
        <p:spPr>
          <a:xfrm>
            <a:off x="1805400" y="2107440"/>
            <a:ext cx="10074960" cy="395280"/>
          </a:xfrm>
          <a:prstGeom prst="rect">
            <a:avLst/>
          </a:prstGeom>
          <a:solidFill>
            <a:schemeClr val="accent3"/>
          </a:solidFill>
          <a:ln w="12700">
            <a:noFill/>
          </a:ln>
          <a:effectLst>
            <a:outerShdw blurRad="190440" dir="2700000" dist="228593" rotWithShape="0">
              <a:srgbClr val="000000">
                <a:alpha val="3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Cambria"/>
                <a:ea typeface="Cambria"/>
              </a:rPr>
              <a:t>СХЕМА И ОСОБЕННОСТИ ПРИМЕНЕНИЯ ПРЕПАРАТА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584" name="Прямоугольник 2"/>
          <p:cNvSpPr/>
          <p:nvPr/>
        </p:nvSpPr>
        <p:spPr>
          <a:xfrm>
            <a:off x="1750320" y="102600"/>
            <a:ext cx="274392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990000"/>
                </a:solidFill>
                <a:latin typeface="Cambria"/>
                <a:ea typeface="Cambria"/>
              </a:rPr>
              <a:t>ГИДРАМАК</a:t>
            </a:r>
            <a:r>
              <a:rPr b="1" lang="ru-RU" sz="3600" spc="-1" strike="noStrike" baseline="30000">
                <a:solidFill>
                  <a:srgbClr val="990000"/>
                </a:solidFill>
                <a:latin typeface="Cambria"/>
                <a:ea typeface="Cambria"/>
              </a:rPr>
              <a:t>®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585" name="Прямоугольник 39"/>
          <p:cNvSpPr/>
          <p:nvPr/>
        </p:nvSpPr>
        <p:spPr>
          <a:xfrm>
            <a:off x="4304160" y="280440"/>
            <a:ext cx="506520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ПРЕДОТВРАЩАЕТ ПРОРАСТАНИЕ ПРИ ХРАНЕНИИ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586" name="Прямоугольник 6"/>
          <p:cNvSpPr/>
          <p:nvPr/>
        </p:nvSpPr>
        <p:spPr>
          <a:xfrm>
            <a:off x="1748880" y="668160"/>
            <a:ext cx="10027080" cy="51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ff2600"/>
                </a:solidFill>
                <a:latin typeface="Cambria"/>
                <a:ea typeface="Cambria"/>
              </a:rPr>
              <a:t>ПРЕПАРАТ СПЕЦИАЛЬНОГО НАЗНАЧЕНИЯ!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ff2600"/>
                </a:solidFill>
                <a:latin typeface="Cambria"/>
                <a:ea typeface="Cambria"/>
              </a:rPr>
              <a:t>НЕ ИСПОЛЬЗОВАТЬ ПРЕПАРАТ НА ПОСАДКАХ СЕМЕННОГО КАРТОФЕЛЯ И В ЛИЧНЫХ ПОДСОБНЫХ ХОЗЯЙСТВАХ.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87" name="Прямоугольник 57"/>
          <p:cNvSpPr/>
          <p:nvPr/>
        </p:nvSpPr>
        <p:spPr>
          <a:xfrm>
            <a:off x="1747800" y="1235160"/>
            <a:ext cx="10029240" cy="516600"/>
          </a:xfrm>
          <a:prstGeom prst="rect">
            <a:avLst/>
          </a:prstGeom>
          <a:solidFill>
            <a:schemeClr val="accent2">
              <a:satOff val="-8232"/>
              <a:lumOff val="13480"/>
            </a:schemeClr>
          </a:solidFill>
          <a:ln w="317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Действующее вещество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                  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Концентрация д.в.                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Препаративная форма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калиевая соль малеинового гидразида                                     800 г/кг                 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водорастворимый порошок    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88" name="Прямоугольник 3"/>
          <p:cNvSpPr/>
          <p:nvPr/>
        </p:nvSpPr>
        <p:spPr>
          <a:xfrm>
            <a:off x="1767600" y="1805040"/>
            <a:ext cx="9989280" cy="1001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7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Гидрамак</a:t>
            </a:r>
            <a:r>
              <a:rPr b="1" lang="ru-RU" sz="1400" spc="-1" strike="noStrike" baseline="30000">
                <a:solidFill>
                  <a:srgbClr val="000000"/>
                </a:solidFill>
                <a:latin typeface="Cambria"/>
                <a:ea typeface="Cambria"/>
              </a:rPr>
              <a:t>®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используется перед уборкой картофеля и луковичных овощных культур с целью задержки прорастания при хранении и улучшения лёжкости клубней и луковиц. Поскольку передвижение действующего вещества в запасающие органы происходит по активным тканям, обработку необходимо проводить до начала физиологического старения культуры. 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89" name="Прямоугольник 22"/>
          <p:cNvSpPr/>
          <p:nvPr/>
        </p:nvSpPr>
        <p:spPr>
          <a:xfrm>
            <a:off x="1782720" y="2768760"/>
            <a:ext cx="1002708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ПРЕИМУЩЕСТВА ПРЕПАРАТА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90" name="Прямоугольник 1"/>
          <p:cNvSpPr/>
          <p:nvPr/>
        </p:nvSpPr>
        <p:spPr>
          <a:xfrm>
            <a:off x="1777320" y="3113280"/>
            <a:ext cx="10037520" cy="942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118800" indent="-1188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Продолжительный эффект от применения препарата исключает дополнительное использование других ингибиторов прорастания во время хранения продукции.</a:t>
            </a:r>
            <a:endParaRPr b="0" lang="ru-RU" sz="1400" spc="-1" strike="noStrike">
              <a:latin typeface="Arial"/>
            </a:endParaRPr>
          </a:p>
          <a:p>
            <a:pPr marL="118800" indent="-1188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Предотвращает прорастание клубней картофеля, оставшихся после уборки в поле, на следующий год (отменяется дополнительная обработка гербицидами).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91" name="Прямоугольник 12"/>
          <p:cNvSpPr/>
          <p:nvPr/>
        </p:nvSpPr>
        <p:spPr>
          <a:xfrm>
            <a:off x="1820160" y="4032360"/>
            <a:ext cx="1003284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СОВМЕСТИМОСТЬ ПРЕПАРАТА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92" name="Прямоугольник 13"/>
          <p:cNvSpPr/>
          <p:nvPr/>
        </p:nvSpPr>
        <p:spPr>
          <a:xfrm>
            <a:off x="1842840" y="4343760"/>
            <a:ext cx="10027080" cy="774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Нельзя смешивать препарат с фунгицидами на основе флуазинама, меди и сильно щелочными препаратами.</a:t>
            </a:r>
            <a:endParaRPr b="0" lang="ru-RU" sz="1400" spc="-1" strike="noStrike">
              <a:latin typeface="Arial"/>
            </a:endParaRPr>
          </a:p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Совместим со многими пестицидами и удобрениями.</a:t>
            </a:r>
            <a:endParaRPr b="0" lang="ru-RU" sz="1400" spc="-1" strike="noStrike">
              <a:latin typeface="Arial"/>
            </a:endParaRPr>
          </a:p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Перед применением рекомендуется проверить на совместимость с другими препаратами в баковой смеси.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93" name="Прямоугольник 5"/>
          <p:cNvSpPr/>
          <p:nvPr/>
        </p:nvSpPr>
        <p:spPr>
          <a:xfrm>
            <a:off x="1860840" y="5392800"/>
            <a:ext cx="9990720" cy="911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КАРТОФЕЛЬ: применять препарат </a:t>
            </a:r>
            <a:r>
              <a:rPr b="1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Гидрамак</a:t>
            </a:r>
            <a:r>
              <a:rPr b="1" lang="ru-RU" sz="1200" spc="-1" strike="noStrike" baseline="30000">
                <a:solidFill>
                  <a:srgbClr val="000000"/>
                </a:solidFill>
                <a:latin typeface="Cambria"/>
                <a:ea typeface="Cambria"/>
              </a:rPr>
              <a:t>® 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в дозе 4,0-5,0 кг/га за 21-25 дней до уборки урожая, обязательно по зеленым листьям, способным поглощать и транспортировать действующее вещество в запасающие органы. Размер 80% сформировавших клубней не менее 25 мм. Расход рабочей жидкости - 300 л/га.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594" name="Прямоугольник 30"/>
          <p:cNvSpPr/>
          <p:nvPr/>
        </p:nvSpPr>
        <p:spPr>
          <a:xfrm>
            <a:off x="1853280" y="5964480"/>
            <a:ext cx="10005840" cy="911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ЛУК-РЕПКА: применять препарат </a:t>
            </a:r>
            <a:r>
              <a:rPr b="1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Гидрамак</a:t>
            </a:r>
            <a:r>
              <a:rPr b="1" lang="ru-RU" sz="1200" spc="-1" strike="noStrike" baseline="30000">
                <a:solidFill>
                  <a:srgbClr val="000000"/>
                </a:solidFill>
                <a:latin typeface="Cambria"/>
                <a:ea typeface="Cambria"/>
              </a:rPr>
              <a:t>® 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в дозе 3,0-4,0 кг/га за 10-14 дней до уборки урожая, обязательно по зеленым листьям, способным поглощать и транспортировать действующее вещество в запасающие органы. Полегание пера должно составлять не более 50%. Расход рабочей жидкости - 300 л/га.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595" name="Прямоугольник 12"/>
          <p:cNvSpPr/>
          <p:nvPr/>
        </p:nvSpPr>
        <p:spPr>
          <a:xfrm>
            <a:off x="1839600" y="5181120"/>
            <a:ext cx="1003284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ОСОБЕННОСТИ ДЕЙСТВИЯ ПРЕПАРАТА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597" name="Прямоугольник 1"/>
          <p:cNvSpPr/>
          <p:nvPr/>
        </p:nvSpPr>
        <p:spPr>
          <a:xfrm>
            <a:off x="1835280" y="111600"/>
            <a:ext cx="319068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7030a0"/>
                </a:solidFill>
                <a:latin typeface="Cambria"/>
                <a:ea typeface="Cambria"/>
              </a:rPr>
              <a:t>ЭТАМОН БИО</a:t>
            </a:r>
            <a:r>
              <a:rPr b="1" lang="ru-RU" sz="3600" spc="-1" strike="noStrike" baseline="30000">
                <a:solidFill>
                  <a:srgbClr val="7030a0"/>
                </a:solidFill>
                <a:latin typeface="Cambria"/>
                <a:ea typeface="Cambria"/>
              </a:rPr>
              <a:t>®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598" name="Прямоугольник 16"/>
          <p:cNvSpPr/>
          <p:nvPr/>
        </p:nvSpPr>
        <p:spPr>
          <a:xfrm>
            <a:off x="4553640" y="403560"/>
            <a:ext cx="7547400" cy="303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a365d1"/>
                </a:solidFill>
                <a:latin typeface="Cambria"/>
                <a:ea typeface="Cambria"/>
              </a:rPr>
              <a:t>УНИКАЛЬНЫЙ ПРЕПАРАТ ДЛЯ БЫСТРОГО РОСТА КОРНЕВОЙ СИСТЕМЫ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99" name="Прямоугольник 18"/>
          <p:cNvSpPr/>
          <p:nvPr/>
        </p:nvSpPr>
        <p:spPr>
          <a:xfrm>
            <a:off x="1836000" y="1521360"/>
            <a:ext cx="9866160" cy="1131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7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Обработка надземных частей растения препаратом вызывает быстрый рост главного корня, увеличение количества боковых и придаточных корней у взрослых растений, стимулирует омоложение корневой системы многолетних цветочных культур, кустарников и деревьев. Способствует повышению приживаемости взрослых растений при пересадке.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00" name="Прямоугольник 21"/>
          <p:cNvSpPr/>
          <p:nvPr/>
        </p:nvSpPr>
        <p:spPr>
          <a:xfrm>
            <a:off x="1836000" y="3122280"/>
            <a:ext cx="9866160" cy="1995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126360" indent="-432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За счет нисходящего транспорта, действующее вещество препарата проникает в корневую систему в первые часы после обработки листьев и стимулирует развитие корневой системы растений.</a:t>
            </a:r>
            <a:endParaRPr b="0" lang="ru-RU" sz="1300" spc="-1" strike="noStrike">
              <a:latin typeface="Arial"/>
            </a:endParaRPr>
          </a:p>
          <a:p>
            <a:pPr marL="126360" indent="-432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Обработка препаратом активирует процессы образования в клетках корневой системы легко усваиваемых форм азота и фосфора, что способствует полноценному питанию вегетирующих растений, получению урожая в более ранние сроки, увеличению урожайности, повышению содержания витаминов и питательных веществ в плодах, корне- и клубнеплодах.</a:t>
            </a:r>
            <a:endParaRPr b="0" lang="ru-RU" sz="1300" spc="-1" strike="noStrike">
              <a:latin typeface="Arial"/>
            </a:endParaRPr>
          </a:p>
          <a:p>
            <a:pPr marL="126360" indent="-432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Способствует увеличению эффективности листовых подкормок и использования нутриентов из удобрений и почвы. </a:t>
            </a:r>
            <a:endParaRPr b="0" lang="ru-RU" sz="1300" spc="-1" strike="noStrike">
              <a:latin typeface="Arial"/>
            </a:endParaRPr>
          </a:p>
          <a:p>
            <a:pPr marL="126360" indent="-432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Улучшает приживаемость рассады, особенно,  в случае угнетённого состояния корневой системы. </a:t>
            </a:r>
            <a:endParaRPr b="0" lang="ru-RU" sz="1300" spc="-1" strike="noStrike">
              <a:latin typeface="Arial"/>
            </a:endParaRPr>
          </a:p>
          <a:p>
            <a:pPr marL="126360" indent="-432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Стимулирует формирование корневой системы, способной обеспечить полноценное питание надземной части у растений, выращиваемых в ограниченном объёме. </a:t>
            </a:r>
            <a:endParaRPr b="0" lang="ru-RU" sz="1300" spc="-1" strike="noStrike">
              <a:latin typeface="Arial"/>
            </a:endParaRPr>
          </a:p>
        </p:txBody>
      </p:sp>
      <p:sp>
        <p:nvSpPr>
          <p:cNvPr id="601" name="Прямоугольник 22"/>
          <p:cNvSpPr/>
          <p:nvPr/>
        </p:nvSpPr>
        <p:spPr>
          <a:xfrm>
            <a:off x="1827000" y="2768760"/>
            <a:ext cx="988416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ПРЕИМУЩЕСТВА ПРЕПАРАТА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02" name="Прямоугольник 10"/>
          <p:cNvSpPr/>
          <p:nvPr/>
        </p:nvSpPr>
        <p:spPr>
          <a:xfrm>
            <a:off x="1905840" y="5528160"/>
            <a:ext cx="9744120" cy="1148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 имеет устойчивую нейтральную препаративную форму. </a:t>
            </a:r>
            <a:endParaRPr b="0" lang="ru-RU" sz="1300" spc="-1" strike="noStrike">
              <a:latin typeface="Arial"/>
            </a:endParaRPr>
          </a:p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По физико-химическому показателю совместим практически со всеми пестицидами и удобрениями. </a:t>
            </a:r>
            <a:endParaRPr b="0" lang="ru-RU" sz="1300" spc="-1" strike="noStrike">
              <a:latin typeface="Arial"/>
            </a:endParaRPr>
          </a:p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По биологической совместимости препарат усиливает действия -макро и -микроудобрений, повышает проникновение различных физиологически активных веществ в растения, например, аминокислот, системных фунгицидов и т.д.</a:t>
            </a:r>
            <a:endParaRPr b="0" lang="ru-RU" sz="1300" spc="-1" strike="noStrike">
              <a:latin typeface="Arial"/>
            </a:endParaRPr>
          </a:p>
          <a:p>
            <a:pPr marL="285840" indent="-285840" algn="just">
              <a:lnSpc>
                <a:spcPct val="107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300" spc="-1" strike="noStrike">
                <a:solidFill>
                  <a:srgbClr val="000000"/>
                </a:solidFill>
                <a:latin typeface="Cambria"/>
                <a:ea typeface="Cambria"/>
              </a:rPr>
              <a:t>Перед применением рекомендуется проверить на совместимость с другими препаратами в баковой смеси.</a:t>
            </a:r>
            <a:endParaRPr b="0" lang="ru-RU" sz="1300" spc="-1" strike="noStrike">
              <a:latin typeface="Arial"/>
            </a:endParaRPr>
          </a:p>
        </p:txBody>
      </p:sp>
      <p:sp>
        <p:nvSpPr>
          <p:cNvPr id="603" name="Прямоугольник 12"/>
          <p:cNvSpPr/>
          <p:nvPr/>
        </p:nvSpPr>
        <p:spPr>
          <a:xfrm>
            <a:off x="1836000" y="5095800"/>
            <a:ext cx="988416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СОВМЕСТИМОСТЬ ПРЕПАРАТА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04" name="Прямоугольник 7"/>
          <p:cNvSpPr/>
          <p:nvPr/>
        </p:nvSpPr>
        <p:spPr>
          <a:xfrm>
            <a:off x="1836000" y="759240"/>
            <a:ext cx="9884160" cy="1155960"/>
          </a:xfrm>
          <a:prstGeom prst="rect">
            <a:avLst/>
          </a:prstGeom>
          <a:solidFill>
            <a:schemeClr val="accent3">
              <a:lumOff val="1200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Действующее вещество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Концентрация д.в.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Препаративная форма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Диметил фосфорнокислый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10 г/кг          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          водорастворимый порошок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(2 –гидроксиэтил) аммоний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Прямоугольник 1"/>
          <p:cNvSpPr/>
          <p:nvPr/>
        </p:nvSpPr>
        <p:spPr>
          <a:xfrm>
            <a:off x="1835280" y="111600"/>
            <a:ext cx="319068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7030a0"/>
                </a:solidFill>
                <a:latin typeface="Cambria"/>
                <a:ea typeface="Cambria"/>
              </a:rPr>
              <a:t>ЭТАМОН БИО</a:t>
            </a:r>
            <a:r>
              <a:rPr b="1" lang="ru-RU" sz="3600" spc="-1" strike="noStrike" baseline="30000">
                <a:solidFill>
                  <a:srgbClr val="7030a0"/>
                </a:solidFill>
                <a:latin typeface="Cambria"/>
                <a:ea typeface="Cambria"/>
              </a:rPr>
              <a:t>®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606" name="Прямоугольник 16"/>
          <p:cNvSpPr/>
          <p:nvPr/>
        </p:nvSpPr>
        <p:spPr>
          <a:xfrm>
            <a:off x="4553640" y="403560"/>
            <a:ext cx="7547400" cy="303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a365d1"/>
                </a:solidFill>
                <a:latin typeface="Cambria"/>
                <a:ea typeface="Cambria"/>
              </a:rPr>
              <a:t>УНИКАЛЬНЫЙ ПРЕПАРАТ ДЛЯ БЫСТРОГО РОСТА КОРНЕВОЙ СИСТЕМЫ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607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graphicFrame>
        <p:nvGraphicFramePr>
          <p:cNvPr id="608" name="Таблица 22"/>
          <p:cNvGraphicFramePr/>
          <p:nvPr/>
        </p:nvGraphicFramePr>
        <p:xfrm>
          <a:off x="1716480" y="2598480"/>
          <a:ext cx="10054080" cy="4167000"/>
        </p:xfrm>
        <a:graphic>
          <a:graphicData uri="http://schemas.openxmlformats.org/drawingml/2006/table">
            <a:tbl>
              <a:tblPr/>
              <a:tblGrid>
                <a:gridCol w="2582280"/>
                <a:gridCol w="1238760"/>
                <a:gridCol w="5316480"/>
                <a:gridCol w="916920"/>
              </a:tblGrid>
              <a:tr h="401400">
                <a:tc>
                  <a:txBody>
                    <a:bodyPr lIns="5400" rIns="54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Культуры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Норма расхода препарата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Способ, время обработки, норма расхода рабочей жидкости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Кратность обработок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654480">
                <a:tc>
                  <a:txBody>
                    <a:bodyPr lIns="5400" rIns="54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Томат, перец, капуста, баклажан, огурец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(рассада)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50 г/10 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1-е опрыскивание: в фазе 1-2 настоящих листьев,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2-е*опрыскивание: в фазе 4-6 листьев,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3-е*опрыскивание: через 7-10 дней после второго опрыскивания.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жидкости: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654480">
                <a:tc>
                  <a:txBody>
                    <a:bodyPr lIns="5400" rIns="54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Томат, перец, баклажан, огурец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50-75 г/10 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1-е опрыскивание: после высадки рассады в грунт,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2-е опрыскивание: в фазе массового цветения,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3-е*опрыскивание: через 7-10 дней после второго опрыскивания.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 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жидкости: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491400">
                <a:tc>
                  <a:txBody>
                    <a:bodyPr lIns="5400" rIns="54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Капуста белокочанная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100 г/10 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1-е опрыскивание: в фазе 4-5 листьев,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2-е опрыскивание: в фазе начала формирования кочана.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жидкости: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. 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491400">
                <a:tc>
                  <a:txBody>
                    <a:bodyPr lIns="5400" rIns="54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Земляника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(ягодники)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50-75 г/10 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1-е опрыскивание: до начала цветения,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2-е опрыскивание: после сбора урожая в период возобновления роста – начала усообразования. Расход рабочей жидкости: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. 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491400">
                <a:tc>
                  <a:txBody>
                    <a:bodyPr lIns="5400" rIns="54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Морковь, лук репчатый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50-75 г/10 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1-е опрыскивание: в фазе 5-6 листьев,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2-е*опрыскивание: через 14 дней после первого.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жидкости: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491400">
                <a:tc>
                  <a:txBody>
                    <a:bodyPr lIns="5400" rIns="54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Листовые овощи (салат, лук на перо,  укроп, петрушка)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50 г/10 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1-е опрыскивание: в фазе 4-6 листьев,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2-е* опрыскивание: через 7 дней.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жидкости: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 или 300 л/га.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491400">
                <a:tc>
                  <a:txBody>
                    <a:bodyPr lIns="5400" rIns="54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Плодовые (яблоня, груша, черешня)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75 г/10 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1-е опрыскивание: в фазе распускания листьев,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2-е*и 3-е*опрыскивание: с интервалом 14 дней.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жидкости: 2-10 л/дерево.  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5400" rIns="54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400" marR="5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</a:tbl>
          </a:graphicData>
        </a:graphic>
      </p:graphicFrame>
      <p:sp>
        <p:nvSpPr>
          <p:cNvPr id="609" name="Прямоугольник 5"/>
          <p:cNvSpPr/>
          <p:nvPr/>
        </p:nvSpPr>
        <p:spPr>
          <a:xfrm>
            <a:off x="1678320" y="782280"/>
            <a:ext cx="10130400" cy="425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437e2e"/>
                </a:solidFill>
                <a:latin typeface="Cambria"/>
                <a:ea typeface="Cambria"/>
              </a:rPr>
              <a:t>ЗЕМЛЯНИКА</a:t>
            </a:r>
            <a:r>
              <a:rPr b="1" lang="ru-RU" sz="1100" spc="-1" strike="noStrike">
                <a:solidFill>
                  <a:srgbClr val="a86fd3"/>
                </a:solidFill>
                <a:latin typeface="Cambria"/>
                <a:ea typeface="Cambria"/>
              </a:rPr>
              <a:t> </a:t>
            </a:r>
            <a:r>
              <a:rPr b="0" lang="ru-RU" sz="11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i="1" lang="ru-RU" sz="1100" spc="-1" strike="noStrike">
                <a:solidFill>
                  <a:srgbClr val="000000"/>
                </a:solidFill>
                <a:latin typeface="Cambria"/>
                <a:ea typeface="Cambria"/>
              </a:rPr>
              <a:t>Ягодники</a:t>
            </a:r>
            <a:r>
              <a:rPr b="0" lang="ru-RU" sz="1100" spc="-1" strike="noStrike">
                <a:solidFill>
                  <a:srgbClr val="000000"/>
                </a:solidFill>
                <a:latin typeface="Cambria"/>
                <a:ea typeface="Cambria"/>
              </a:rPr>
              <a:t> – растения, обработанные препаратом, формируют на 30-35% больше ягод, увеличивается содержание сухих веществ (в т.ч. сахаров), аскорбиновой кислоты, прибавка урожая составляет 25-30% (в некоторых хозяйствах до 40%).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610" name="Прямоугольник 8"/>
          <p:cNvSpPr/>
          <p:nvPr/>
        </p:nvSpPr>
        <p:spPr>
          <a:xfrm>
            <a:off x="1716480" y="1221840"/>
            <a:ext cx="10054080" cy="927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100" spc="-1" strike="noStrike">
                <a:solidFill>
                  <a:srgbClr val="437e2e"/>
                </a:solidFill>
                <a:latin typeface="Cambria"/>
                <a:ea typeface="Cambria"/>
              </a:rPr>
              <a:t>ТОМАТЫ, ПЕРЦЫ, БАКЛАЖАНЫ, ОГУРЦЫ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i="1" lang="ru-RU" sz="1100" spc="-1" strike="noStrike">
                <a:solidFill>
                  <a:srgbClr val="000000"/>
                </a:solidFill>
                <a:latin typeface="Cambria"/>
                <a:ea typeface="Cambria"/>
              </a:rPr>
              <a:t>На рассаде </a:t>
            </a:r>
            <a:r>
              <a:rPr b="0" lang="ru-RU" sz="1100" spc="-1" strike="noStrike">
                <a:solidFill>
                  <a:srgbClr val="000000"/>
                </a:solidFill>
                <a:latin typeface="Cambria"/>
                <a:ea typeface="Cambria"/>
              </a:rPr>
              <a:t>– двукратная обработка препаратом способствует увеличению толщины корневой шейки и развитию мощной корневой системы в малом объеме почвы. 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i="1" lang="ru-RU" sz="1100" spc="-1" strike="noStrike">
                <a:solidFill>
                  <a:srgbClr val="000000"/>
                </a:solidFill>
                <a:latin typeface="Cambria"/>
                <a:ea typeface="Cambria"/>
              </a:rPr>
              <a:t>На взрослых растениях</a:t>
            </a:r>
            <a:r>
              <a:rPr b="0" lang="ru-RU" sz="1100" spc="-1" strike="noStrike">
                <a:solidFill>
                  <a:srgbClr val="000000"/>
                </a:solidFill>
                <a:latin typeface="Cambria"/>
                <a:ea typeface="Cambria"/>
              </a:rPr>
              <a:t> – дополнительное стимулирование роста корневой системы обеспечивает полноценное питание и созревание обильного урожая. При трехкратной обработке прибавка урожая достигает 15-20% в зависимости от культуры.       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611" name="Прямоугольник 8"/>
          <p:cNvSpPr/>
          <p:nvPr/>
        </p:nvSpPr>
        <p:spPr>
          <a:xfrm>
            <a:off x="1706040" y="2122920"/>
            <a:ext cx="10074960" cy="395280"/>
          </a:xfrm>
          <a:prstGeom prst="rect">
            <a:avLst/>
          </a:prstGeom>
          <a:solidFill>
            <a:schemeClr val="accent3"/>
          </a:solidFill>
          <a:ln w="12700">
            <a:noFill/>
          </a:ln>
          <a:effectLst>
            <a:outerShdw blurRad="190440" dir="2700000" dist="228593" rotWithShape="0">
              <a:srgbClr val="000000">
                <a:alpha val="3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Cambria"/>
                <a:ea typeface="Cambria"/>
              </a:rPr>
              <a:t>СХЕМА И ОСОБЕННОСТИ ПРИМЕНЕНИЯ ПРЕПАРАТА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Прямоугольник 1"/>
          <p:cNvGrpSpPr/>
          <p:nvPr/>
        </p:nvGrpSpPr>
        <p:grpSpPr>
          <a:xfrm>
            <a:off x="1931760" y="1180800"/>
            <a:ext cx="5628240" cy="909000"/>
            <a:chOff x="1931760" y="1180800"/>
            <a:chExt cx="5628240" cy="909000"/>
          </a:xfrm>
        </p:grpSpPr>
        <p:sp>
          <p:nvSpPr>
            <p:cNvPr id="390" name="Прямоугольник"/>
            <p:cNvSpPr/>
            <p:nvPr/>
          </p:nvSpPr>
          <p:spPr>
            <a:xfrm>
              <a:off x="1931760" y="1180800"/>
              <a:ext cx="5628240" cy="909000"/>
            </a:xfrm>
            <a:prstGeom prst="rect">
              <a:avLst/>
            </a:prstGeom>
            <a:solidFill>
              <a:schemeClr val="accent1"/>
            </a:solidFill>
            <a:ln cap="rnd" w="15875">
              <a:solidFill>
                <a:srgbClr val="3d732a"/>
              </a:solidFill>
              <a:prstDash val="sysDash"/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1" name="Компания создана в 1993 году на базе ФГУП ВНИИХСЗР."/>
            <p:cNvSpPr/>
            <p:nvPr/>
          </p:nvSpPr>
          <p:spPr>
            <a:xfrm>
              <a:off x="1985400" y="1316160"/>
              <a:ext cx="5520960" cy="6390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ctr">
              <a:spAutoFit/>
            </a:bodyPr>
            <a:p>
              <a:pPr algn="just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800" spc="-1" strike="noStrike">
                  <a:solidFill>
                    <a:srgbClr val="ffffff"/>
                  </a:solidFill>
                  <a:latin typeface="Cambria"/>
                  <a:ea typeface="Cambria"/>
                </a:rPr>
                <a:t>Компания создана в 1993 году на базе ФГУП ВНИИХСЗР.</a:t>
              </a:r>
              <a:endParaRPr b="0" lang="ru-RU" sz="1800" spc="-1" strike="noStrike">
                <a:latin typeface="Arial"/>
              </a:endParaRPr>
            </a:p>
          </p:txBody>
        </p:sp>
      </p:grpSp>
      <p:pic>
        <p:nvPicPr>
          <p:cNvPr id="392" name="Рисунок 3" descr="Рисунок 3"/>
          <p:cNvPicPr/>
          <p:nvPr/>
        </p:nvPicPr>
        <p:blipFill>
          <a:blip r:embed="rId1"/>
          <a:srcRect l="24828" t="4786" r="26178" b="0"/>
          <a:stretch/>
        </p:blipFill>
        <p:spPr>
          <a:xfrm>
            <a:off x="7745040" y="207360"/>
            <a:ext cx="4350240" cy="6234840"/>
          </a:xfrm>
          <a:prstGeom prst="rect">
            <a:avLst/>
          </a:prstGeom>
          <a:ln w="12700">
            <a:noFill/>
          </a:ln>
        </p:spPr>
      </p:pic>
      <p:grpSp>
        <p:nvGrpSpPr>
          <p:cNvPr id="393" name="Прямоугольник 4"/>
          <p:cNvGrpSpPr/>
          <p:nvPr/>
        </p:nvGrpSpPr>
        <p:grpSpPr>
          <a:xfrm>
            <a:off x="1931760" y="2588760"/>
            <a:ext cx="5628240" cy="909000"/>
            <a:chOff x="1931760" y="2588760"/>
            <a:chExt cx="5628240" cy="909000"/>
          </a:xfrm>
        </p:grpSpPr>
        <p:sp>
          <p:nvSpPr>
            <p:cNvPr id="394" name="Прямоугольник"/>
            <p:cNvSpPr/>
            <p:nvPr/>
          </p:nvSpPr>
          <p:spPr>
            <a:xfrm>
              <a:off x="1931760" y="2588760"/>
              <a:ext cx="5628240" cy="909000"/>
            </a:xfrm>
            <a:prstGeom prst="rect">
              <a:avLst/>
            </a:prstGeom>
            <a:solidFill>
              <a:schemeClr val="accent1"/>
            </a:solidFill>
            <a:ln cap="rnd" w="15875">
              <a:solidFill>
                <a:srgbClr val="3d732a"/>
              </a:solidFill>
              <a:prstDash val="sysDash"/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5" name="ООО «Агросинтез» имеет собственную лабораторную и производственную базу."/>
            <p:cNvSpPr/>
            <p:nvPr/>
          </p:nvSpPr>
          <p:spPr>
            <a:xfrm>
              <a:off x="1985400" y="2723760"/>
              <a:ext cx="5520960" cy="6390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ctr">
              <a:spAutoFit/>
            </a:bodyPr>
            <a:p>
              <a:pPr algn="just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800" spc="-1" strike="noStrike">
                  <a:solidFill>
                    <a:srgbClr val="ffffff"/>
                  </a:solidFill>
                  <a:latin typeface="Cambria"/>
                  <a:ea typeface="Cambria"/>
                </a:rPr>
                <a:t>ООО «Агросинтез» имеет собственную лабораторную и производственную базу.</a:t>
              </a:r>
              <a:endParaRPr b="0" lang="ru-RU" sz="1800" spc="-1" strike="noStrike">
                <a:latin typeface="Arial"/>
              </a:endParaRPr>
            </a:p>
          </p:txBody>
        </p:sp>
      </p:grpSp>
      <p:grpSp>
        <p:nvGrpSpPr>
          <p:cNvPr id="396" name="Прямоугольник 5"/>
          <p:cNvGrpSpPr/>
          <p:nvPr/>
        </p:nvGrpSpPr>
        <p:grpSpPr>
          <a:xfrm>
            <a:off x="1931760" y="3996360"/>
            <a:ext cx="5628240" cy="909000"/>
            <a:chOff x="1931760" y="3996360"/>
            <a:chExt cx="5628240" cy="909000"/>
          </a:xfrm>
        </p:grpSpPr>
        <p:sp>
          <p:nvSpPr>
            <p:cNvPr id="397" name="Прямоугольник"/>
            <p:cNvSpPr/>
            <p:nvPr/>
          </p:nvSpPr>
          <p:spPr>
            <a:xfrm>
              <a:off x="1931760" y="3996360"/>
              <a:ext cx="5628240" cy="909000"/>
            </a:xfrm>
            <a:prstGeom prst="rect">
              <a:avLst/>
            </a:prstGeom>
            <a:solidFill>
              <a:schemeClr val="accent1"/>
            </a:solidFill>
            <a:ln cap="rnd" w="15875">
              <a:solidFill>
                <a:srgbClr val="3d732a"/>
              </a:solidFill>
              <a:prstDash val="sysDash"/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8" name="КОРНЕВИН® – первый препарат, выведенный компанией на рынок в 1993 году."/>
            <p:cNvSpPr/>
            <p:nvPr/>
          </p:nvSpPr>
          <p:spPr>
            <a:xfrm>
              <a:off x="1985400" y="4131720"/>
              <a:ext cx="5520960" cy="6390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ctr">
              <a:spAutoFit/>
            </a:bodyPr>
            <a:p>
              <a:pPr algn="just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800" spc="-1" strike="noStrike">
                  <a:solidFill>
                    <a:srgbClr val="ffffff"/>
                  </a:solidFill>
                  <a:latin typeface="Cambria"/>
                  <a:ea typeface="Cambria"/>
                </a:rPr>
                <a:t>КОРНЕВИН</a:t>
              </a:r>
              <a:r>
                <a:rPr b="1" lang="ru-RU" sz="1800" spc="-1" strike="noStrike" baseline="30000">
                  <a:solidFill>
                    <a:srgbClr val="ffffff"/>
                  </a:solidFill>
                  <a:latin typeface="Cambria"/>
                  <a:ea typeface="Cambria"/>
                </a:rPr>
                <a:t>®</a:t>
              </a:r>
              <a:r>
                <a:rPr b="1" lang="ru-RU" sz="1800" spc="-1" strike="noStrike">
                  <a:solidFill>
                    <a:srgbClr val="ffffff"/>
                  </a:solidFill>
                  <a:latin typeface="Cambria"/>
                  <a:ea typeface="Cambria"/>
                </a:rPr>
                <a:t> – первый препарат, выведенный компанией на рынок в 1993 году. </a:t>
              </a:r>
              <a:endParaRPr b="0" lang="ru-RU" sz="1800" spc="-1" strike="noStrike">
                <a:latin typeface="Arial"/>
              </a:endParaRPr>
            </a:p>
          </p:txBody>
        </p:sp>
      </p:grpSp>
      <p:grpSp>
        <p:nvGrpSpPr>
          <p:cNvPr id="399" name="Прямоугольник 8"/>
          <p:cNvGrpSpPr/>
          <p:nvPr/>
        </p:nvGrpSpPr>
        <p:grpSpPr>
          <a:xfrm>
            <a:off x="1931760" y="5403960"/>
            <a:ext cx="5628240" cy="1317600"/>
            <a:chOff x="1931760" y="5403960"/>
            <a:chExt cx="5628240" cy="1317600"/>
          </a:xfrm>
        </p:grpSpPr>
        <p:sp>
          <p:nvSpPr>
            <p:cNvPr id="400" name="Прямоугольник"/>
            <p:cNvSpPr/>
            <p:nvPr/>
          </p:nvSpPr>
          <p:spPr>
            <a:xfrm>
              <a:off x="1931760" y="5403960"/>
              <a:ext cx="5628240" cy="1317600"/>
            </a:xfrm>
            <a:prstGeom prst="rect">
              <a:avLst/>
            </a:prstGeom>
            <a:solidFill>
              <a:schemeClr val="accent1"/>
            </a:solidFill>
            <a:ln cap="rnd" w="15875">
              <a:solidFill>
                <a:srgbClr val="3d732a"/>
              </a:solidFill>
              <a:prstDash val="sysDash"/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1" name="Ассортимент препаратов включает в себя 10 наименований, из которых 6 зарегистрированы в «Списке пестицидов и агрохимикатов, разрешенных к применению в РФ»."/>
            <p:cNvSpPr/>
            <p:nvPr/>
          </p:nvSpPr>
          <p:spPr>
            <a:xfrm>
              <a:off x="1985400" y="5469120"/>
              <a:ext cx="5520960" cy="11876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ctr">
              <a:spAutoFit/>
            </a:bodyPr>
            <a:p>
              <a:pPr algn="just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800" spc="-1" strike="noStrike">
                  <a:solidFill>
                    <a:srgbClr val="ffffff"/>
                  </a:solidFill>
                  <a:latin typeface="Cambria"/>
                  <a:ea typeface="Cambria"/>
                </a:rPr>
                <a:t>Ассортимент препаратов включает в себя 10 наименований, из которых 6 зарегистрированы в «Списке пестицидов и агрохимикатов, разрешенных к применению в РФ».</a:t>
              </a:r>
              <a:endParaRPr b="0" lang="ru-RU" sz="1800" spc="-1" strike="noStrike">
                <a:latin typeface="Arial"/>
              </a:endParaRPr>
            </a:p>
          </p:txBody>
        </p:sp>
      </p:grpSp>
      <p:pic>
        <p:nvPicPr>
          <p:cNvPr id="402" name="Рисунок 9" descr="Рисунок 9"/>
          <p:cNvPicPr/>
          <p:nvPr/>
        </p:nvPicPr>
        <p:blipFill>
          <a:blip r:embed="rId2"/>
          <a:stretch/>
        </p:blipFill>
        <p:spPr>
          <a:xfrm>
            <a:off x="320760" y="4395960"/>
            <a:ext cx="921960" cy="608760"/>
          </a:xfrm>
          <a:prstGeom prst="rect">
            <a:avLst/>
          </a:prstGeom>
          <a:ln w="12700">
            <a:noFill/>
          </a:ln>
        </p:spPr>
      </p:pic>
      <p:sp>
        <p:nvSpPr>
          <p:cNvPr id="403" name="Прямоугольник 2"/>
          <p:cNvSpPr/>
          <p:nvPr/>
        </p:nvSpPr>
        <p:spPr>
          <a:xfrm>
            <a:off x="621720" y="172440"/>
            <a:ext cx="730980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447941"/>
                </a:solidFill>
                <a:latin typeface="Cambria"/>
                <a:ea typeface="Cambria"/>
              </a:rPr>
              <a:t>ООО «АГРОСИНТЕЗ»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Прямоугольник 3"/>
          <p:cNvSpPr/>
          <p:nvPr/>
        </p:nvSpPr>
        <p:spPr>
          <a:xfrm>
            <a:off x="1830240" y="71280"/>
            <a:ext cx="223200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076e8e"/>
                </a:solidFill>
                <a:latin typeface="Cambria"/>
                <a:ea typeface="Cambria"/>
              </a:rPr>
              <a:t>РЕГУЛАР</a:t>
            </a:r>
            <a:r>
              <a:rPr b="1" lang="ru-RU" sz="3600" spc="-1" strike="noStrike" baseline="30000">
                <a:solidFill>
                  <a:srgbClr val="076e8e"/>
                </a:solidFill>
                <a:latin typeface="Cambria"/>
                <a:ea typeface="Cambria"/>
              </a:rPr>
              <a:t>®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613" name="Прямоугольник 2"/>
          <p:cNvSpPr/>
          <p:nvPr/>
        </p:nvSpPr>
        <p:spPr>
          <a:xfrm>
            <a:off x="4175640" y="325080"/>
            <a:ext cx="6504840" cy="303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989b1"/>
                </a:solidFill>
                <a:latin typeface="Cambria"/>
                <a:ea typeface="Cambria"/>
              </a:rPr>
              <a:t>ЭТАЛОННЫЙ РЕТАРДАНТ ДЛЯ ПРОМЫШЛЕННОГО ЦВЕТОВОДСТВА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614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615" name="Прямоугольник 4"/>
          <p:cNvSpPr/>
          <p:nvPr/>
        </p:nvSpPr>
        <p:spPr>
          <a:xfrm>
            <a:off x="1724760" y="731520"/>
            <a:ext cx="9910440" cy="72972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Действующее вещество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  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Концентрация д.в.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  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Препаративная форма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Даминозид                    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950 г/кг                                                           водорастворимый порошок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16" name="Прямоугольник 6"/>
          <p:cNvSpPr/>
          <p:nvPr/>
        </p:nvSpPr>
        <p:spPr>
          <a:xfrm>
            <a:off x="1732320" y="1341000"/>
            <a:ext cx="9895320" cy="122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7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Действующее вещество препарата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Регулар</a:t>
            </a:r>
            <a:r>
              <a:rPr b="1" lang="ru-RU" sz="1400" spc="-1" strike="noStrike" baseline="30000">
                <a:solidFill>
                  <a:srgbClr val="000000"/>
                </a:solidFill>
                <a:latin typeface="Cambria"/>
                <a:ea typeface="Cambria"/>
              </a:rPr>
              <a:t>®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относится к группе ретардантов, которые ингибируют биосинтез фитогормонов гиббереллинов. Препарат тормозит растяжение клеток, что приводит к снижению интенсивности ростовых процессов. Растения приобретают более компактный вид, ускоряется переход к цветению. Способствует увеличению продолжительности и интенсивности цветения у декоративных и повышению урожайности у плодовых культур.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17" name="Прямоугольник 8"/>
          <p:cNvSpPr/>
          <p:nvPr/>
        </p:nvSpPr>
        <p:spPr>
          <a:xfrm>
            <a:off x="1757880" y="3031560"/>
            <a:ext cx="9895320" cy="1685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126360" indent="-12636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Достаточно однократного применения</a:t>
            </a:r>
            <a:r>
              <a:rPr b="1" lang="ru-RU" sz="1400" spc="-1" strike="noStrike">
                <a:solidFill>
                  <a:srgbClr val="0070c0"/>
                </a:solidFill>
                <a:latin typeface="Cambria"/>
                <a:ea typeface="Cambria"/>
              </a:rPr>
              <a:t>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за весь сезон вегетации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.</a:t>
            </a:r>
            <a:endParaRPr b="0" lang="ru-RU" sz="1400" spc="-1" strike="noStrike">
              <a:latin typeface="Arial"/>
            </a:endParaRPr>
          </a:p>
          <a:p>
            <a:pPr marL="126360" indent="-12636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 хорошо передвигается по растению, сохраняется в нем в течение длительного периода, обеспечивая постоянный контроль за его ростом.</a:t>
            </a:r>
            <a:endParaRPr b="0" lang="ru-RU" sz="1400" spc="-1" strike="noStrike">
              <a:latin typeface="Arial"/>
            </a:endParaRPr>
          </a:p>
          <a:p>
            <a:pPr marL="126360" indent="-12636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Действующее вещество способствует формированию компактных растений (даже при недостатке освещенности), укорачивает и упрочняет цветоносы.</a:t>
            </a:r>
            <a:endParaRPr b="0" lang="ru-RU" sz="1400" spc="-1" strike="noStrike">
              <a:latin typeface="Arial"/>
            </a:endParaRPr>
          </a:p>
          <a:p>
            <a:pPr marL="126360" indent="-12636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Усиливает интенсивность окраски листьев у декоративных культур за счет повышения содержания в них хлорофилла.</a:t>
            </a:r>
            <a:endParaRPr b="0" lang="ru-RU" sz="1400" spc="-1" strike="noStrike">
              <a:latin typeface="Arial"/>
            </a:endParaRPr>
          </a:p>
          <a:p>
            <a:pPr marL="126360" indent="-12636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Способствует росту корневой системы за счет перераспределения питательных веществ из побегов в корни.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18" name="Прямоугольник 22"/>
          <p:cNvSpPr/>
          <p:nvPr/>
        </p:nvSpPr>
        <p:spPr>
          <a:xfrm>
            <a:off x="1763280" y="2653560"/>
            <a:ext cx="988416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ПРЕИМУЩЕСТВА ПРЕПАРАТА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19" name="Прямоугольник 12"/>
          <p:cNvSpPr/>
          <p:nvPr/>
        </p:nvSpPr>
        <p:spPr>
          <a:xfrm>
            <a:off x="1763280" y="4713840"/>
            <a:ext cx="988416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СОВМЕСТИМОСТЬ ПРЕПАРАТА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20" name="Прямоугольник 6"/>
          <p:cNvSpPr/>
          <p:nvPr/>
        </p:nvSpPr>
        <p:spPr>
          <a:xfrm>
            <a:off x="1776960" y="5091480"/>
            <a:ext cx="6360480" cy="51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 не смешивать с другими препаратами.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Применяется только самостоятельно. 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Прямоугольник 3"/>
          <p:cNvSpPr/>
          <p:nvPr/>
        </p:nvSpPr>
        <p:spPr>
          <a:xfrm>
            <a:off x="1830240" y="71280"/>
            <a:ext cx="223200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076e8e"/>
                </a:solidFill>
                <a:latin typeface="Cambria"/>
                <a:ea typeface="Cambria"/>
              </a:rPr>
              <a:t>РЕГУЛАР</a:t>
            </a:r>
            <a:r>
              <a:rPr b="1" lang="ru-RU" sz="3600" spc="-1" strike="noStrike" baseline="30000">
                <a:solidFill>
                  <a:srgbClr val="076e8e"/>
                </a:solidFill>
                <a:latin typeface="Cambria"/>
                <a:ea typeface="Cambria"/>
              </a:rPr>
              <a:t>®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622" name="Прямоугольник 2"/>
          <p:cNvSpPr/>
          <p:nvPr/>
        </p:nvSpPr>
        <p:spPr>
          <a:xfrm>
            <a:off x="4175640" y="325080"/>
            <a:ext cx="6504840" cy="303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989b1"/>
                </a:solidFill>
                <a:latin typeface="Cambria"/>
                <a:ea typeface="Cambria"/>
              </a:rPr>
              <a:t>ЭТАЛОННЫЙ РЕТАРДАНТ ДЛЯ ПРОМЫШЛЕННОГО ЦВЕТОВОДСТВА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623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graphicFrame>
        <p:nvGraphicFramePr>
          <p:cNvPr id="624" name="Таблица 30"/>
          <p:cNvGraphicFramePr/>
          <p:nvPr/>
        </p:nvGraphicFramePr>
        <p:xfrm>
          <a:off x="1695240" y="1254960"/>
          <a:ext cx="10084680" cy="5356080"/>
        </p:xfrm>
        <a:graphic>
          <a:graphicData uri="http://schemas.openxmlformats.org/drawingml/2006/table">
            <a:tbl>
              <a:tblPr/>
              <a:tblGrid>
                <a:gridCol w="1779840"/>
                <a:gridCol w="1724400"/>
                <a:gridCol w="5705280"/>
                <a:gridCol w="875520"/>
              </a:tblGrid>
              <a:tr h="327960">
                <a:tc>
                  <a:txBody>
                    <a:bodyPr lIns="3600" rIns="36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Культуры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Норма расхода препарата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Способ, время обработки, норма расхода рабочей жидкости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Кратность обработок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334800">
                <a:tc rowSpan="2"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Хризантема, эустома (в горшечной культуре)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rowSpan="2">
                  <a:txBody>
                    <a:bodyPr lIns="3600" rIns="360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30-60 г/10л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Для выращивания в горшечной культуре – опрыскивание через 2 недели после прищипывания.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–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rowSpan="8"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33480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Для формирования одиночного цветоноса – опрыскивание через 4 недели после прищипывания.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–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592920">
                <a:tc rowSpan="2"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Пуансеттия (в горшечной культуре)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для выращивания растений высотой 40 см – 30 г/10 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rowSpan="2"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Опрыскивание через 2-3 недели после окончательного формирования растения, ближе к вечеру. Растения должны быть опушенными.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–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59292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для выращивания растений высотой &lt;40 см – 60 г/10 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397800"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Азалия (в горшечной культуре)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45 г/ 10 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Опрыскивание через 2-3 недели после окончательного формирования растения. Расход рабочей жидкости –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397800"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Петуния (в горшечной культуре)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rowSpan="3">
                  <a:txBody>
                    <a:bodyPr lIns="3600" rIns="360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60 г/10 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Опрыскивание при формировании 4-6 листьев.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–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397800"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Гардения (в горшечной культуре)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Для компактного растения с большим количеством бутонов – опрыскивание при достижении 2/3 окончательного размера.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397800"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Циния,  астра, космея, сальвия, тагетис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Опрыскивание в начале этапа первого быстрого роста.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–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397800"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Саженцы плодовых культур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30-60 г/10 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Для ускорения вступления в плодоношение молодых деревьев (1-3 лет) - весной до цветения.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- 10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397800"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Рассада овощных и цветочных культур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5 г/10 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Опрыскивание в фазе 2-3 настоящих листьев.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- 10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388440"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Газоны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30-60 г/10 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Опрыскивание в начале этапа первого быстрого роста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- 10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397800"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Клумбы, робатки, живые изгороди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30-60 г/10 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Опрыскивание при длине боковых побегов 5-10 см,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рабочей жидкости - 10 л/100 м</a:t>
                      </a:r>
                      <a:r>
                        <a:rPr b="0" lang="ru-RU" sz="1000" spc="-1" strike="noStrike" baseline="30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</a:tbl>
          </a:graphicData>
        </a:graphic>
      </p:graphicFrame>
      <p:sp>
        <p:nvSpPr>
          <p:cNvPr id="625" name="Прямоугольник 8"/>
          <p:cNvSpPr/>
          <p:nvPr/>
        </p:nvSpPr>
        <p:spPr>
          <a:xfrm>
            <a:off x="1699920" y="742320"/>
            <a:ext cx="10074960" cy="395280"/>
          </a:xfrm>
          <a:prstGeom prst="rect">
            <a:avLst/>
          </a:prstGeom>
          <a:solidFill>
            <a:schemeClr val="accent3"/>
          </a:solidFill>
          <a:ln w="12700">
            <a:noFill/>
          </a:ln>
          <a:effectLst>
            <a:outerShdw blurRad="190440" dir="2700000" dist="228593" rotWithShape="0">
              <a:srgbClr val="000000">
                <a:alpha val="3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Cambria"/>
                <a:ea typeface="Cambria"/>
              </a:rPr>
              <a:t>СХЕМА И ОСОБЕННОСТИ ПРИМЕНЕНИЯ ПРЕПАРАТА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Прямоугольник 2"/>
          <p:cNvSpPr/>
          <p:nvPr/>
        </p:nvSpPr>
        <p:spPr>
          <a:xfrm>
            <a:off x="1783440" y="46440"/>
            <a:ext cx="299088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011993"/>
                </a:solidFill>
                <a:latin typeface="Cambria"/>
                <a:ea typeface="Cambria"/>
              </a:rPr>
              <a:t>ОБСТАКТИН</a:t>
            </a:r>
            <a:r>
              <a:rPr b="1" lang="ru-RU" sz="3600" spc="-1" strike="noStrike" baseline="30000">
                <a:solidFill>
                  <a:srgbClr val="011993"/>
                </a:solidFill>
                <a:latin typeface="Cambria"/>
                <a:ea typeface="Cambria"/>
              </a:rPr>
              <a:t>®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627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628" name="Прямоугольник 39"/>
          <p:cNvSpPr/>
          <p:nvPr/>
        </p:nvSpPr>
        <p:spPr>
          <a:xfrm>
            <a:off x="4971600" y="338400"/>
            <a:ext cx="6462720" cy="242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000" spc="-1" strike="noStrike">
                <a:solidFill>
                  <a:srgbClr val="000000"/>
                </a:solidFill>
                <a:latin typeface="Cambria"/>
                <a:ea typeface="Cambria"/>
              </a:rPr>
              <a:t>ДЛЯ ХИМИЧЕСКОГО ПРОРЕЖИВАНИЯ ЗАВЯЗИ И СНИЖЕНИЯ ПРЕДУБОРОЧНОГО ОПАДЕНИЯ ПЛОДОВ</a:t>
            </a:r>
            <a:r>
              <a:rPr b="0" lang="ru-RU" sz="10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629" name="Прямоугольник 57"/>
          <p:cNvSpPr/>
          <p:nvPr/>
        </p:nvSpPr>
        <p:spPr>
          <a:xfrm>
            <a:off x="1731240" y="731520"/>
            <a:ext cx="10168560" cy="5166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Действующее вещество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Концентрация д.в.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   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Препаративная форма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альфа-нафтилуксусная кислота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75 г/л             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            водный раствор    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30" name="Прямоугольник 1"/>
          <p:cNvSpPr/>
          <p:nvPr/>
        </p:nvSpPr>
        <p:spPr>
          <a:xfrm>
            <a:off x="1726200" y="1289880"/>
            <a:ext cx="10179000" cy="1001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7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 относится к фитогормонам ауксинового типа. За счёт поддержания достаточного уровня ауксина в отделительной области плодоножки препарат снижает физиологическую активность этилена, тем самым минимизируя опадение плодов.  Поддержание баланса фитогормонов в растения и плодах при опрыскивании препаратом препятствует предуборочному опадению плодов, оптимизирует нагрузку урожая на яблоне, улучшает товарный вид плодов.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31" name="Прямоугольник 22"/>
          <p:cNvSpPr/>
          <p:nvPr/>
        </p:nvSpPr>
        <p:spPr>
          <a:xfrm>
            <a:off x="1802160" y="2296800"/>
            <a:ext cx="1002708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ПРЕИМУЩЕСТВА И ОСОБЕННОСТИ ДЕЙСТВИЯ ПРЕПАРАТА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32" name="Прямоугольник 6"/>
          <p:cNvSpPr/>
          <p:nvPr/>
        </p:nvSpPr>
        <p:spPr>
          <a:xfrm>
            <a:off x="1751400" y="2651760"/>
            <a:ext cx="6360480" cy="333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 не смешивать с другими препаратами.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33" name="Прямоугольник 5"/>
          <p:cNvSpPr/>
          <p:nvPr/>
        </p:nvSpPr>
        <p:spPr>
          <a:xfrm>
            <a:off x="1751400" y="3116520"/>
            <a:ext cx="10027080" cy="729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Химическое прореживание завязи.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Опрыскивание в конце фазы цветения после полного опадения лепестков, диаметр завязи 8-10 мм. 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Норма расхода - 0,2-0,3 л/га. Расход рабочей жидкости - 800-1000 л/га.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34" name="Прямоугольник 4"/>
          <p:cNvSpPr/>
          <p:nvPr/>
        </p:nvSpPr>
        <p:spPr>
          <a:xfrm>
            <a:off x="1751400" y="3949560"/>
            <a:ext cx="8372880" cy="729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Снижение предуборочного опадения плодов, частичное улучшение окраски.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За 10-14 дней до предполагаемой даты уборки плодов. 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Норма расхода - 0,2-0,4 л/га. Расход рабочей жидкости - 800-1000 л/га.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636" name="Прямоугольник 15"/>
          <p:cNvSpPr/>
          <p:nvPr/>
        </p:nvSpPr>
        <p:spPr>
          <a:xfrm>
            <a:off x="1798920" y="72720"/>
            <a:ext cx="223056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ff5050"/>
                </a:solidFill>
                <a:latin typeface="Cambria"/>
                <a:ea typeface="Cambria"/>
              </a:rPr>
              <a:t>САНШЕТ</a:t>
            </a:r>
            <a:r>
              <a:rPr b="1" lang="ru-RU" sz="3600" spc="-1" strike="noStrike" baseline="30000">
                <a:solidFill>
                  <a:srgbClr val="ff5050"/>
                </a:solidFill>
                <a:latin typeface="Cambria"/>
                <a:ea typeface="Cambria"/>
              </a:rPr>
              <a:t>®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637" name="Прямоугольник 2"/>
          <p:cNvSpPr/>
          <p:nvPr/>
        </p:nvSpPr>
        <p:spPr>
          <a:xfrm>
            <a:off x="5961240" y="34560"/>
            <a:ext cx="6136200" cy="303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0000"/>
                </a:solidFill>
                <a:latin typeface="Cambria"/>
                <a:ea typeface="Cambria"/>
              </a:rPr>
              <a:t>ПРЕПАРАТ СПЕЦИАЛЬНОГО НАЗНАЧЕНИЯ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38" name="Прямоугольник 31"/>
          <p:cNvSpPr/>
          <p:nvPr/>
        </p:nvSpPr>
        <p:spPr>
          <a:xfrm>
            <a:off x="4112280" y="161640"/>
            <a:ext cx="2850840" cy="45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ff8989"/>
                </a:solidFill>
                <a:latin typeface="Cambria"/>
                <a:ea typeface="Cambria"/>
              </a:rPr>
              <a:t>СРЕДСТВО ЗАЩИТЫ ОТ СОЛНЕЧНЫХ ОЖОГОВ И ЗАСУХИ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639" name="Прямоугольник 1"/>
          <p:cNvSpPr/>
          <p:nvPr/>
        </p:nvSpPr>
        <p:spPr>
          <a:xfrm>
            <a:off x="1816200" y="1238400"/>
            <a:ext cx="9778680" cy="774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7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Применение препарата снижает влияние теплового стресса и повреждение растительных клеток, обеспечивает лучшую приживаемость после пересадки, защищает особо восприимчивый молодой годичный прирост, положительно влияет на рост и развитие растений.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40" name="Прямоугольник 22"/>
          <p:cNvSpPr/>
          <p:nvPr/>
        </p:nvSpPr>
        <p:spPr>
          <a:xfrm>
            <a:off x="1763280" y="1977120"/>
            <a:ext cx="988416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ПРЕИМУЩЕСТВА ПРЕПАРАТА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41" name="Прямоугольник 3"/>
          <p:cNvSpPr/>
          <p:nvPr/>
        </p:nvSpPr>
        <p:spPr>
          <a:xfrm>
            <a:off x="1816200" y="2343240"/>
            <a:ext cx="9778680" cy="1001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126360" indent="-12636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 образует защитную пленку со светоотражающими и рассеивающими свойствами.</a:t>
            </a:r>
            <a:endParaRPr b="0" lang="ru-RU" sz="1400" spc="-1" strike="noStrike">
              <a:latin typeface="Arial"/>
            </a:endParaRPr>
          </a:p>
          <a:p>
            <a:pPr marL="126360" indent="-12636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Способствует защите от солнечной инсоляции, минимизирует образование солнечных ожогов. Предохраняет растения от излишнего перегрева.</a:t>
            </a:r>
            <a:endParaRPr b="0" lang="ru-RU" sz="1400" spc="-1" strike="noStrike">
              <a:latin typeface="Arial"/>
            </a:endParaRPr>
          </a:p>
          <a:p>
            <a:pPr marL="126360" indent="-126360" algn="just">
              <a:lnSpc>
                <a:spcPct val="107000"/>
              </a:lnSpc>
              <a:buClr>
                <a:srgbClr val="000000"/>
              </a:buClr>
              <a:buFont typeface="Symbol"/>
              <a:buChar char="·"/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Сдерживает избыточное испарение влаги с поверхности листьев (в т.ч. хвои), что сокращает водопотребление.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42" name="Прямоугольник 4"/>
          <p:cNvSpPr/>
          <p:nvPr/>
        </p:nvSpPr>
        <p:spPr>
          <a:xfrm>
            <a:off x="7225920" y="237960"/>
            <a:ext cx="8382240" cy="480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7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Не смешивать с другими препаратами!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7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Не использовать средство сразу после обработок пестицидами.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643" name="Прямоугольник 22"/>
          <p:cNvSpPr/>
          <p:nvPr/>
        </p:nvSpPr>
        <p:spPr>
          <a:xfrm>
            <a:off x="1818000" y="3281760"/>
            <a:ext cx="1002708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ОСОБЕННОСТИ ДЕЙСТВИЯ ПРЕПАРАТА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44" name="Прямоугольник 7"/>
          <p:cNvSpPr/>
          <p:nvPr/>
        </p:nvSpPr>
        <p:spPr>
          <a:xfrm>
            <a:off x="1763280" y="719280"/>
            <a:ext cx="9884160" cy="516600"/>
          </a:xfrm>
          <a:prstGeom prst="rect">
            <a:avLst/>
          </a:prstGeom>
          <a:solidFill>
            <a:schemeClr val="accent3">
              <a:lumOff val="1200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Действующее вещество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Препаративная форма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каолин, полисахариды и др.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                              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	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       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водно-суспензионный концентрат</a:t>
            </a:r>
            <a:endParaRPr b="0" lang="ru-RU" sz="1400" spc="-1" strike="noStrike">
              <a:latin typeface="Arial"/>
            </a:endParaRPr>
          </a:p>
        </p:txBody>
      </p:sp>
      <p:graphicFrame>
        <p:nvGraphicFramePr>
          <p:cNvPr id="645" name="Таблица 30"/>
          <p:cNvGraphicFramePr/>
          <p:nvPr/>
        </p:nvGraphicFramePr>
        <p:xfrm>
          <a:off x="1812960" y="3665160"/>
          <a:ext cx="10037520" cy="3012120"/>
        </p:xfrm>
        <a:graphic>
          <a:graphicData uri="http://schemas.openxmlformats.org/drawingml/2006/table">
            <a:tbl>
              <a:tblPr/>
              <a:tblGrid>
                <a:gridCol w="1796760"/>
                <a:gridCol w="1440720"/>
                <a:gridCol w="6800400"/>
              </a:tblGrid>
              <a:tr h="335880">
                <a:tc>
                  <a:txBody>
                    <a:bodyPr lIns="3600" rIns="36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Культуры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ctr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Норма расхода препарата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ctr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Способ, время обработки, норма расхода рабочей жидкости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654120"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Виноград, ягодные кустарники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300 мл/10 л 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i="1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Виноградники.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 Опрыскивание листьев - за 3-10 дней до наступление солнечной, жаркой погоды, в ранние сроки развития до или во время завязывания ягод.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i="1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Ягодники.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 1-е и 2-е опрыскивание листьев - в начале роста и созревания ягод.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рабочего раствора – 10 л/250-300 м</a:t>
                      </a:r>
                      <a:r>
                        <a:rPr b="0" lang="ru-RU" sz="900" spc="-1" strike="noStrike" baseline="29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 площади кроны (20-25 растений до 1 м).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439920"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Плодовые и орехоплодные деревья и кустарники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300 мл/10 л 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Опрыскивание листьев 1-е: на ранних сроках развития плодов (размер плодов 15-20 мм). 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2-е: каждые 2-3 недели по мере необходимости. 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рабочего раствора – 10 л/250-300 м</a:t>
                      </a:r>
                      <a:r>
                        <a:rPr b="0" lang="ru-RU" sz="900" spc="-1" strike="noStrike" baseline="29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 площади кроны (20-25 растений высотой до 1 м).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549000"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Декоративные хвойные культуры (сосна, ель, можжевельник, туя)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300 мл/10 л 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 u="sng">
                          <a:solidFill>
                            <a:srgbClr val="000000"/>
                          </a:solidFill>
                          <a:uFillTx/>
                          <a:latin typeface="Cambria"/>
                          <a:ea typeface="Cambria"/>
                        </a:rPr>
                        <a:t>При пересадке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: опрыскивание хвои перед и после пересадки крупномерных деревьев; 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 u="sng">
                          <a:solidFill>
                            <a:srgbClr val="000000"/>
                          </a:solidFill>
                          <a:uFillTx/>
                          <a:latin typeface="Cambria"/>
                          <a:ea typeface="Cambria"/>
                        </a:rPr>
                        <a:t>Сезонное ухаживание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: опрыскивание хвои в октябре-ноябре и в феврале-марте;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летом: опрыскивание хвои за 3-10 дней до начала активного солнечного стресса (1-2-х кратная обработка).  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рабочего раствора – 10 л/250-300 м</a:t>
                      </a:r>
                      <a:r>
                        <a:rPr b="0" lang="ru-RU" sz="900" spc="-1" strike="noStrike" baseline="29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 площади кроны (20-25 растений высотой до 1 м).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593640"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Декоративные лиственные и декоративно-цветущие кустарники и многолетние культуры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300 мл/10 л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 u="sng">
                          <a:solidFill>
                            <a:srgbClr val="000000"/>
                          </a:solidFill>
                          <a:uFillTx/>
                          <a:latin typeface="Cambria"/>
                          <a:ea typeface="Cambria"/>
                        </a:rPr>
                        <a:t>Сезонное ухаживание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: опрыскивание листьев за 5-10 дней до аномального температурного режима; последующие обработки каждые 20-25 дней или по мере необходимости. 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 u="sng">
                          <a:solidFill>
                            <a:srgbClr val="000000"/>
                          </a:solidFill>
                          <a:uFillTx/>
                          <a:latin typeface="Cambria"/>
                          <a:ea typeface="Cambria"/>
                        </a:rPr>
                        <a:t>При пересадке из теплицы: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 опрыскивание хвои перед и сразу после пересадки в открытый грунт.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рабочего раствора – 10 л/250-300 м</a:t>
                      </a:r>
                      <a:r>
                        <a:rPr b="0" lang="ru-RU" sz="900" spc="-1" strike="noStrike" baseline="29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 площади кроны (20-25 растений высотой до 1 м).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  <a:tr h="439920"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Газоны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lIns="3600" rIns="360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300 мл/10 л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t" marL="3600" marR="3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Опрыскивание за 3-10 дней до наступление солнечной, жаркой погоды в период интенсивного роста газонных трав. 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При необходимости повторить обработку через 10-14 дней. 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Расход рабочего раствора – 10 л/100 м</a:t>
                      </a:r>
                      <a:r>
                        <a:rPr b="0" lang="ru-RU" sz="900" spc="-1" strike="noStrike" baseline="29000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 площади обрабатываемого участка.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79c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Рисунок 7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647" name="Заголовок 3"/>
          <p:cNvSpPr/>
          <p:nvPr/>
        </p:nvSpPr>
        <p:spPr>
          <a:xfrm>
            <a:off x="1670760" y="2279520"/>
            <a:ext cx="1003968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sp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4000" spc="-1" strike="noStrike">
                <a:solidFill>
                  <a:srgbClr val="3f772b"/>
                </a:solidFill>
                <a:latin typeface="Cambria"/>
                <a:ea typeface="Cambria"/>
              </a:rPr>
              <a:t>РЕЗУЛЬТАТЫ ИСПЫТАНИЯ ПРЕПАРАТОВ  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8" name="Таблица"/>
          <p:cNvGraphicFramePr/>
          <p:nvPr/>
        </p:nvGraphicFramePr>
        <p:xfrm>
          <a:off x="591120" y="1325880"/>
          <a:ext cx="5433120" cy="3576600"/>
        </p:xfrm>
        <a:graphic>
          <a:graphicData uri="http://schemas.openxmlformats.org/drawingml/2006/table">
            <a:tbl>
              <a:tblPr/>
              <a:tblGrid>
                <a:gridCol w="1506600"/>
                <a:gridCol w="2440080"/>
                <a:gridCol w="696240"/>
                <a:gridCol w="790560"/>
              </a:tblGrid>
              <a:tr h="662040">
                <a:tc>
                  <a:txBody>
                    <a:bodyPr lIns="50760" rIns="5076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	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Вариант/препарат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Вид обработки, фаза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развития культуры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Норма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расхода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г/га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Расход 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рабочей жидкости, л/га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1960">
                <a:tc>
                  <a:txBody>
                    <a:bodyPr lIns="50760" rIns="5076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1 Цитодеф-100, ВРП (по вегетации)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Опрыскивание растений в фазе розетки листьев (6-8 листьев)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200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200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86880">
                <a:tc>
                  <a:txBody>
                    <a:bodyPr lIns="50760" rIns="5076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2 Цитодеф-100, ВРП (по вегетации)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Гиберелон, ВРП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marL="190440" indent="-190440" algn="ctr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Опрыскивание растений в фазе розетки листьев (6-8 листьев).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 marL="190440" indent="-190440" algn="ctr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Опрыскивание растений в фазе бутонизации-начало цветения.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200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80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200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62040">
                <a:tc>
                  <a:txBody>
                    <a:bodyPr lIns="50760" rIns="5076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3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Гиберелон, ВРП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 Опрыскивание растений в фазе розетки листьев (6-8 листьев)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2. Опрыскивание растений в фазе бутонизации-начало цветения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80+80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200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62040">
                <a:tc>
                  <a:txBody>
                    <a:bodyPr lIns="50760" rIns="5076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4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Гиберелон, ВРП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marL="4716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 Опрыскивание растений в фазе розетки листьев (6-8 листьев)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 marL="4716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2. Опрыскивание растений в фазе бутонизации-начало цветения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50+50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200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22000"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5</a:t>
                      </a:r>
                      <a:endParaRPr b="0" lang="ru-RU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Контроль без обработки РРР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49" name="Таблица"/>
          <p:cNvGraphicFramePr/>
          <p:nvPr/>
        </p:nvGraphicFramePr>
        <p:xfrm>
          <a:off x="6309720" y="1315800"/>
          <a:ext cx="5843160" cy="2438640"/>
        </p:xfrm>
        <a:graphic>
          <a:graphicData uri="http://schemas.openxmlformats.org/drawingml/2006/table">
            <a:tbl>
              <a:tblPr/>
              <a:tblGrid>
                <a:gridCol w="2541600"/>
                <a:gridCol w="1316880"/>
                <a:gridCol w="1043640"/>
                <a:gridCol w="941400"/>
              </a:tblGrid>
              <a:tr h="525600"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1001"/>
                        </a:spcBef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Бутонизация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Цветение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Полная спелость 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41920">
                <a:tc>
                  <a:txBody>
                    <a:bodyPr lIns="50760" rIns="5076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5 (Контроль без обработки РРР)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18,1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20,4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14,4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62800">
                <a:tc>
                  <a:txBody>
                    <a:bodyPr lIns="50760" rIns="5076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1 (Цитодеф-100, ВРП, 200 г/га)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18,8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21,7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14,8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1960">
                <a:tc>
                  <a:txBody>
                    <a:bodyPr lIns="50760" rIns="5076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2 (Цитодеф-100, ВРП, 200 г/га + Гиберелон, ВРП, 80г/га)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20,4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24,6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16,2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1960">
                <a:tc>
                  <a:txBody>
                    <a:bodyPr lIns="50760" rIns="5076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3 (Гиберелон, ВРП, 80 г/га - 2 кратная обработка)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19,6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22,5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15,6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1960">
                <a:tc>
                  <a:txBody>
                    <a:bodyPr lIns="50760" rIns="5076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4 (Гиберелон, ВРП, 50 г/га - 2 кратная обработка)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t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19,2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22,0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15,3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62800">
                <a:tc>
                  <a:txBody>
                    <a:bodyPr lIns="50760" rIns="5076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 baseline="-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НСР05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0,38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0,41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0,27</a:t>
                      </a:r>
                      <a:endParaRPr b="0" lang="ru-RU" sz="1000" spc="-1" strike="noStrike">
                        <a:latin typeface="Arial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50" name="Влияние биопрепаратов ООО «Агросинтез» на накопление биомассы ярового рапса по фазам его развития, т/га"/>
          <p:cNvSpPr/>
          <p:nvPr/>
        </p:nvSpPr>
        <p:spPr>
          <a:xfrm>
            <a:off x="7310880" y="708120"/>
            <a:ext cx="4592160" cy="510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15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Влияние биопрепаратов ООО «Агросинтез» на накопление биомассы ярового рапса по фазам его развития, т/га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651" name="C:\Users\Salovat\Downloads\20200704_105027.jpg" descr="C:\Users\Salovat\Downloads\20200704_105027.jpg"/>
          <p:cNvPicPr/>
          <p:nvPr/>
        </p:nvPicPr>
        <p:blipFill>
          <a:blip r:embed="rId1"/>
          <a:srcRect l="3974" t="0" r="22705" b="0"/>
          <a:stretch/>
        </p:blipFill>
        <p:spPr>
          <a:xfrm rot="5400000">
            <a:off x="5717880" y="4500360"/>
            <a:ext cx="2804400" cy="1765440"/>
          </a:xfrm>
          <a:prstGeom prst="rect">
            <a:avLst/>
          </a:prstGeom>
          <a:ln w="12700">
            <a:noFill/>
          </a:ln>
        </p:spPr>
      </p:pic>
      <p:sp>
        <p:nvSpPr>
          <p:cNvPr id="652" name="Прямоугольник 2"/>
          <p:cNvSpPr/>
          <p:nvPr/>
        </p:nvSpPr>
        <p:spPr>
          <a:xfrm>
            <a:off x="1754640" y="83520"/>
            <a:ext cx="1013400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447941"/>
                </a:solidFill>
                <a:latin typeface="Cambria"/>
                <a:ea typeface="Cambria"/>
              </a:rPr>
              <a:t>РАПС ЯРОВОЙ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653" name="Прямоугольник 9"/>
          <p:cNvSpPr/>
          <p:nvPr/>
        </p:nvSpPr>
        <p:spPr>
          <a:xfrm>
            <a:off x="1721880" y="684720"/>
            <a:ext cx="4691160" cy="333720"/>
          </a:xfrm>
          <a:prstGeom prst="rect">
            <a:avLst/>
          </a:prstGeom>
          <a:solidFill>
            <a:srgbClr val="b7e0a8"/>
          </a:solidFill>
          <a:ln w="1270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2a4f1c"/>
                </a:solidFill>
                <a:latin typeface="Cambria"/>
                <a:ea typeface="Cambria"/>
              </a:rPr>
              <a:t>ТАТАРСТАН,  КазГАУ, яровой рапс, сорт Руян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654" name="C:\Users\Salovat\Downloads\20200704_105037.jpg" descr="C:\Users\Salovat\Downloads\20200704_105037.jpg"/>
          <p:cNvPicPr/>
          <p:nvPr/>
        </p:nvPicPr>
        <p:blipFill>
          <a:blip r:embed="rId2"/>
          <a:srcRect l="17196" t="0" r="0" b="0"/>
          <a:stretch/>
        </p:blipFill>
        <p:spPr>
          <a:xfrm>
            <a:off x="8156880" y="4576320"/>
            <a:ext cx="3966120" cy="2208960"/>
          </a:xfrm>
          <a:prstGeom prst="rect">
            <a:avLst/>
          </a:prstGeom>
          <a:ln w="12700">
            <a:noFill/>
          </a:ln>
        </p:spPr>
      </p:pic>
      <p:sp>
        <p:nvSpPr>
          <p:cNvPr id="655" name="Плотность травостоя и высота растений в фазе цветения рапса"/>
          <p:cNvSpPr/>
          <p:nvPr/>
        </p:nvSpPr>
        <p:spPr>
          <a:xfrm>
            <a:off x="8156880" y="3980880"/>
            <a:ext cx="3605040" cy="51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Плотность травостоя и высота растений в фазе цветения рапса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656" name="Рисунок 1" descr="Рисунок 1"/>
          <p:cNvPicPr/>
          <p:nvPr/>
        </p:nvPicPr>
        <p:blipFill>
          <a:blip r:embed="rId3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7" name="Таблица"/>
          <p:cNvGraphicFramePr/>
          <p:nvPr/>
        </p:nvGraphicFramePr>
        <p:xfrm>
          <a:off x="759240" y="1282320"/>
          <a:ext cx="11153160" cy="3428280"/>
        </p:xfrm>
        <a:graphic>
          <a:graphicData uri="http://schemas.openxmlformats.org/drawingml/2006/table">
            <a:tbl>
              <a:tblPr/>
              <a:tblGrid>
                <a:gridCol w="4586760"/>
                <a:gridCol w="1755000"/>
                <a:gridCol w="1434240"/>
                <a:gridCol w="1275480"/>
                <a:gridCol w="1425240"/>
                <a:gridCol w="676800"/>
              </a:tblGrid>
              <a:tr h="298440">
                <a:tc rowSpan="2"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100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Кол-во семян в стручке, шт.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Масса 1000 семян, г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Биологическая урожайность, т/га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 gridSpan="2"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Прибавка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69156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т/га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%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8440">
                <a:tc>
                  <a:txBody>
                    <a:bodyPr lIns="50760" rIns="5076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5 (Контроль без обработки РРР)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3,42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1,83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7600">
                <a:tc>
                  <a:txBody>
                    <a:bodyPr lIns="50760" rIns="5076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1 (Цитодеф-100, ВРП, 200 г/га)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3,40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2,06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0,23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95000">
                <a:tc>
                  <a:txBody>
                    <a:bodyPr lIns="50760" rIns="5076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2 (Цитодеф-100, ВРП, 200 г/га + Гиберелон, ВРП, 80г/га)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3,36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2,25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0,46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25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95000">
                <a:tc>
                  <a:txBody>
                    <a:bodyPr lIns="50760" rIns="5076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3 (Гиберелон, ВРП, 80 г/га - 2 кратная обработка)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3,36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2,27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0,44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24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95000">
                <a:tc>
                  <a:txBody>
                    <a:bodyPr lIns="50760" rIns="5076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ВАРИАНТ 4 (Гиберелон, ВРП, 50 г/га - 2 кратная обработка)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3,37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2,05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0,22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7600">
                <a:tc>
                  <a:txBody>
                    <a:bodyPr lIns="50760" rIns="50760" anchor="ctr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 baseline="-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НСР05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0,7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0,06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0,28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anchor="t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58" name="ЗАКЛЮЧЕНИЕ…"/>
          <p:cNvSpPr/>
          <p:nvPr/>
        </p:nvSpPr>
        <p:spPr>
          <a:xfrm>
            <a:off x="1228680" y="4826520"/>
            <a:ext cx="10659960" cy="2008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Листовая подкормка ярового рапса в фазе 6-8 листьев  (вариант 2) препаратом Цитодеф-100 (200 г/га) в сочетании с применением препарата Гиберелон (80 г/га) в период бутонизации – начала цветения имеет большую практическую значимость в силу следующих причин:</a:t>
            </a:r>
            <a:endParaRPr b="0" lang="ru-RU" sz="1400" spc="-1" strike="noStrike">
              <a:latin typeface="Arial"/>
            </a:endParaRPr>
          </a:p>
          <a:p>
            <a:pPr marL="569880" indent="-120240" algn="just">
              <a:lnSpc>
                <a:spcPct val="150000"/>
              </a:lnSpc>
              <a:buClr>
                <a:srgbClr val="000000"/>
              </a:buClr>
              <a:buFont typeface="Symbol"/>
              <a:buChar char="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прибавка валового сбора масличного сырья составляет 0.38 т/га, что выше контрольного варианта опыта (без листовой подкормки) на 22</a:t>
            </a: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 %;</a:t>
            </a:r>
            <a:endParaRPr b="0" lang="ru-RU" sz="1400" spc="-1" strike="noStrike">
              <a:latin typeface="Arial"/>
            </a:endParaRPr>
          </a:p>
          <a:p>
            <a:pPr marL="569880" indent="-120240" algn="just">
              <a:lnSpc>
                <a:spcPct val="150000"/>
              </a:lnSpc>
              <a:buClr>
                <a:srgbClr val="000000"/>
              </a:buClr>
              <a:buFont typeface="Symbol"/>
              <a:buChar char=""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валовой сбор растительного масла с 1 га пашни вплотную приближается к отметке 1000 кг (997 кг/га).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59" name="Прямоугольник 2"/>
          <p:cNvSpPr/>
          <p:nvPr/>
        </p:nvSpPr>
        <p:spPr>
          <a:xfrm>
            <a:off x="1754640" y="83520"/>
            <a:ext cx="1013400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447941"/>
                </a:solidFill>
                <a:latin typeface="Cambria"/>
                <a:ea typeface="Cambria"/>
              </a:rPr>
              <a:t>РАПС ЯРОВОЙ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660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661" name="Прямоугольник 9"/>
          <p:cNvSpPr/>
          <p:nvPr/>
        </p:nvSpPr>
        <p:spPr>
          <a:xfrm>
            <a:off x="1721880" y="684720"/>
            <a:ext cx="4691160" cy="333720"/>
          </a:xfrm>
          <a:prstGeom prst="rect">
            <a:avLst/>
          </a:prstGeom>
          <a:solidFill>
            <a:srgbClr val="b7e0a8"/>
          </a:solidFill>
          <a:ln w="1270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2a4f1c"/>
                </a:solidFill>
                <a:latin typeface="Cambria"/>
                <a:ea typeface="Cambria"/>
              </a:rPr>
              <a:t>ТАТАРСТАН,  КазГАУ, яровой рапс, сорт Руян 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2" name="Таблица 2"/>
          <p:cNvGraphicFramePr/>
          <p:nvPr/>
        </p:nvGraphicFramePr>
        <p:xfrm>
          <a:off x="0" y="0"/>
          <a:ext cx="36000" cy="36000"/>
        </p:xfrm>
        <a:graphic>
          <a:graphicData uri="http://schemas.openxmlformats.org/drawingml/2006/table">
            <a:tbl>
              <a:tblPr/>
              <a:tblGrid>
                <a:gridCol w="2666160"/>
                <a:gridCol w="2579400"/>
                <a:gridCol w="2526840"/>
                <a:gridCol w="3348360"/>
              </a:tblGrid>
              <a:tr h="357840"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1001"/>
                        </a:spcBef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Препарат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Норма расхода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Фазы обработки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Расход рабочей жидкости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893600">
                <a:tc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cPr anchor="t"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sp>
        <p:nvSpPr>
          <p:cNvPr id="663" name="ЗАКЛЮЧЕНИЕ… 1"/>
          <p:cNvSpPr/>
          <p:nvPr/>
        </p:nvSpPr>
        <p:spPr>
          <a:xfrm>
            <a:off x="859680" y="4320000"/>
            <a:ext cx="11019960" cy="2328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- повышение общей выживаемости 6%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- повышение сохранности посевов на 5%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- увеличение числа стручков 2,8%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- увеличение средней массы семян на 20%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- увеличение числа семян с растения на 14,8%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- увеличение числа ветвей 18,2-21,2%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- увеличение массы 1000 шт семян на 5,6%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64" name="Прямоугольник 20"/>
          <p:cNvSpPr/>
          <p:nvPr/>
        </p:nvSpPr>
        <p:spPr>
          <a:xfrm>
            <a:off x="1754640" y="83520"/>
            <a:ext cx="1013400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447941"/>
                </a:solidFill>
                <a:latin typeface="Cambria"/>
                <a:ea typeface="Cambria"/>
              </a:rPr>
              <a:t>РАПС ЯРОВОЙ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665" name="Рисунок 8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666" name="Прямоугольник 23"/>
          <p:cNvSpPr/>
          <p:nvPr/>
        </p:nvSpPr>
        <p:spPr>
          <a:xfrm>
            <a:off x="1721880" y="684720"/>
            <a:ext cx="4691160" cy="333720"/>
          </a:xfrm>
          <a:prstGeom prst="rect">
            <a:avLst/>
          </a:prstGeom>
          <a:solidFill>
            <a:srgbClr val="b7e0a8"/>
          </a:solidFill>
          <a:ln w="1270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2a4f1c"/>
                </a:solidFill>
                <a:latin typeface="Cambria"/>
                <a:ea typeface="Cambria"/>
              </a:rPr>
              <a:t>Рязанская область, рапс яровой Антарес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Прямоугольник 48"/>
          <p:cNvSpPr/>
          <p:nvPr/>
        </p:nvSpPr>
        <p:spPr>
          <a:xfrm>
            <a:off x="1754640" y="83520"/>
            <a:ext cx="1013400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447941"/>
                </a:solidFill>
                <a:latin typeface="Cambria"/>
                <a:ea typeface="Cambria"/>
              </a:rPr>
              <a:t>РАПС ЯРОВОЙ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668" name="Рисунок 25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669" name="Прямоугольник 49"/>
          <p:cNvSpPr/>
          <p:nvPr/>
        </p:nvSpPr>
        <p:spPr>
          <a:xfrm>
            <a:off x="1721880" y="684720"/>
            <a:ext cx="4691160" cy="577080"/>
          </a:xfrm>
          <a:prstGeom prst="rect">
            <a:avLst/>
          </a:prstGeom>
          <a:solidFill>
            <a:srgbClr val="b7e0a8"/>
          </a:solidFill>
          <a:ln w="1270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2a4f1c"/>
                </a:solidFill>
                <a:latin typeface="Cambria"/>
                <a:ea typeface="Cambria"/>
              </a:rPr>
              <a:t>РОСТОВ-НА-ДОНУ, КРАСНОДАР, РАПС, СОРТ АМУЛЕТ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670" name=""/>
          <p:cNvGraphicFramePr/>
          <p:nvPr/>
        </p:nvGraphicFramePr>
        <p:xfrm>
          <a:off x="810720" y="1484280"/>
          <a:ext cx="11159640" cy="4798800"/>
        </p:xfrm>
        <a:graphic>
          <a:graphicData uri="http://schemas.openxmlformats.org/drawingml/2006/table">
            <a:tbl>
              <a:tblPr/>
              <a:tblGrid>
                <a:gridCol w="641520"/>
                <a:gridCol w="2706480"/>
                <a:gridCol w="4399200"/>
                <a:gridCol w="1182600"/>
                <a:gridCol w="2230200"/>
              </a:tblGrid>
              <a:tr h="138960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№ </a:t>
                      </a:r>
                      <a:r>
                        <a:rPr b="0" lang="ru-RU" sz="1500" spc="-1" strike="noStrike">
                          <a:latin typeface="Arial"/>
                        </a:rPr>
                        <a:t>п/п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Вариант/</a:t>
                      </a:r>
                      <a:endParaRPr b="0" lang="ru-RU" sz="15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препарат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Вид обработки, фаза развития культуры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Норма расхода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Рекомендуемый расход рабочей жидкости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58356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1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Контроль (без обработки регулятором роста) 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-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-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-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81216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2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Гиберелон, ВРП (40 г/кг)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Опрыскивание растений: 1-е – фазе ветвления, 2-е – в период бутонизации – начала цветения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25 г/га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200-300 л/га</a:t>
                      </a:r>
                      <a:endParaRPr b="0" lang="ru-RU" sz="15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5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83088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3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Гиберелон, ВРП  (40 г/кг)</a:t>
                      </a:r>
                      <a:endParaRPr b="0" lang="ru-RU" sz="15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Опрыскивание растений: 1-е – фазе ветвления, 2-е – в период бутонизации – начала цветения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50 г/га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200-300  л/га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118296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4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Гиберелон, ВРП  (40 г/кг)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Опрыскивание растений: 1-е – фазе ветвления, 2-е – в период бутонизации – начала цветения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80 г/га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200-300 л/га 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Прямоугольник 50"/>
          <p:cNvSpPr/>
          <p:nvPr/>
        </p:nvSpPr>
        <p:spPr>
          <a:xfrm>
            <a:off x="1754640" y="83520"/>
            <a:ext cx="1013400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447941"/>
                </a:solidFill>
                <a:latin typeface="Cambria"/>
                <a:ea typeface="Cambria"/>
              </a:rPr>
              <a:t>РАПС ЯРОВОЙ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672" name="Рисунок 26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673" name="Прямоугольник 51"/>
          <p:cNvSpPr/>
          <p:nvPr/>
        </p:nvSpPr>
        <p:spPr>
          <a:xfrm>
            <a:off x="1721880" y="684720"/>
            <a:ext cx="4691160" cy="577080"/>
          </a:xfrm>
          <a:prstGeom prst="rect">
            <a:avLst/>
          </a:prstGeom>
          <a:solidFill>
            <a:srgbClr val="b7e0a8"/>
          </a:solidFill>
          <a:ln w="1270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2a4f1c"/>
                </a:solidFill>
                <a:latin typeface="Cambria"/>
                <a:ea typeface="Cambria"/>
              </a:rPr>
              <a:t>РОСТОВ-НА-ДОНУ, КРАСНОДАР, РАПС, СОРТ АМУЛЕТ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74" name="ЗАКЛЮЧЕНИЕ… 6"/>
          <p:cNvSpPr/>
          <p:nvPr/>
        </p:nvSpPr>
        <p:spPr>
          <a:xfrm>
            <a:off x="859680" y="4503960"/>
            <a:ext cx="11019960" cy="1795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Наибольшая урожайность семян рапса 1,94 т/га была получена на варианте с некорневой обработкой в два приёма регулятором роста с нормой 50 г/га. На этом варианте прибавка к контролю составила 0,31 т/га (при НСР</a:t>
            </a:r>
            <a:r>
              <a:rPr b="0" lang="en-US" sz="1400" spc="-1" strike="noStrike" baseline="-14000000">
                <a:solidFill>
                  <a:srgbClr val="000000"/>
                </a:solidFill>
                <a:latin typeface="Cambria"/>
                <a:ea typeface="Cambria"/>
              </a:rPr>
              <a:t>05</a:t>
            </a: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 0,13 т/га), или 19,0%.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Использование регулятора роста положительно повлияло на масличность семян рапса ярового и сбор растительного масла. В опыте, на контроле, содержание масла в семенах составило 43,8%, а сбор масла -7,14 ц/га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Больше всего, 8,85 ц/га, было собрано масла рапса ярового на варианте с внесением Гиберелона, ВРП 40 в два приёма с нормой 50 г/га. По сравнению с контролем прибавка составила 1,71 ц/га.</a:t>
            </a:r>
            <a:endParaRPr b="0" lang="ru-RU" sz="1400" spc="-1" strike="noStrike">
              <a:latin typeface="Arial"/>
            </a:endParaRPr>
          </a:p>
        </p:txBody>
      </p:sp>
      <p:graphicFrame>
        <p:nvGraphicFramePr>
          <p:cNvPr id="675" name=""/>
          <p:cNvGraphicFramePr/>
          <p:nvPr/>
        </p:nvGraphicFramePr>
        <p:xfrm>
          <a:off x="789840" y="1315440"/>
          <a:ext cx="11089800" cy="3004200"/>
        </p:xfrm>
        <a:graphic>
          <a:graphicData uri="http://schemas.openxmlformats.org/drawingml/2006/table">
            <a:tbl>
              <a:tblPr/>
              <a:tblGrid>
                <a:gridCol w="4283280"/>
                <a:gridCol w="2323080"/>
                <a:gridCol w="2158560"/>
                <a:gridCol w="2325240"/>
              </a:tblGrid>
              <a:tr h="44280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Вариант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Урожайность, ц/га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Масличность, %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Сбор масла, ц/га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442080"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58500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1. Контроль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16,3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43,8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7,14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7682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2. Гиберелон, ВРП 40, норма внесения 25 г/га 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17,8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45,1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8,03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7664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3. Гиберелон, ВРП 40, норма внесения 50 г/га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19,4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45,6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8,85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Рисунок 1" descr="Рисунок 1"/>
          <p:cNvPicPr/>
          <p:nvPr/>
        </p:nvPicPr>
        <p:blipFill>
          <a:blip r:embed="rId1"/>
          <a:stretch/>
        </p:blipFill>
        <p:spPr>
          <a:xfrm>
            <a:off x="405360" y="744120"/>
            <a:ext cx="643680" cy="424800"/>
          </a:xfrm>
          <a:prstGeom prst="rect">
            <a:avLst/>
          </a:prstGeom>
          <a:ln w="12700">
            <a:noFill/>
          </a:ln>
        </p:spPr>
      </p:pic>
      <p:grpSp>
        <p:nvGrpSpPr>
          <p:cNvPr id="405" name="Прямоугольник 2"/>
          <p:cNvGrpSpPr/>
          <p:nvPr/>
        </p:nvGrpSpPr>
        <p:grpSpPr>
          <a:xfrm>
            <a:off x="3758400" y="5393880"/>
            <a:ext cx="5628240" cy="943560"/>
            <a:chOff x="3758400" y="5393880"/>
            <a:chExt cx="5628240" cy="943560"/>
          </a:xfrm>
        </p:grpSpPr>
        <p:sp>
          <p:nvSpPr>
            <p:cNvPr id="406" name="Прямоугольник"/>
            <p:cNvSpPr/>
            <p:nvPr/>
          </p:nvSpPr>
          <p:spPr>
            <a:xfrm>
              <a:off x="3758400" y="5410800"/>
              <a:ext cx="5628240" cy="909000"/>
            </a:xfrm>
            <a:prstGeom prst="rect">
              <a:avLst/>
            </a:prstGeom>
            <a:solidFill>
              <a:schemeClr val="accent1"/>
            </a:solidFill>
            <a:ln cap="rnd" w="15875">
              <a:solidFill>
                <a:srgbClr val="3d732a"/>
              </a:solidFill>
              <a:prstDash val="sysDash"/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7" name="ОСНОВНЫЕ ПРИНЦИПЫ И ЦЕЛИ КОМПАНИИ"/>
            <p:cNvSpPr/>
            <p:nvPr/>
          </p:nvSpPr>
          <p:spPr>
            <a:xfrm>
              <a:off x="3812040" y="5393880"/>
              <a:ext cx="5520960" cy="9435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2800" spc="-1" strike="noStrike">
                  <a:solidFill>
                    <a:srgbClr val="ffffff"/>
                  </a:solidFill>
                  <a:latin typeface="Cambria"/>
                  <a:ea typeface="Cambria"/>
                </a:rPr>
                <a:t>ОСНОВНЫЕ ПРИНЦИПЫ И ЦЕЛИ КОМПАНИИ</a:t>
              </a:r>
              <a:endParaRPr b="0" lang="ru-RU" sz="2800" spc="-1" strike="noStrike">
                <a:latin typeface="Arial"/>
              </a:endParaRPr>
            </a:p>
          </p:txBody>
        </p:sp>
      </p:grpSp>
      <p:grpSp>
        <p:nvGrpSpPr>
          <p:cNvPr id="408" name="Схема 5"/>
          <p:cNvGrpSpPr/>
          <p:nvPr/>
        </p:nvGrpSpPr>
        <p:grpSpPr>
          <a:xfrm>
            <a:off x="1071360" y="253080"/>
            <a:ext cx="11002320" cy="999720"/>
            <a:chOff x="1071360" y="253080"/>
            <a:chExt cx="11002320" cy="999720"/>
          </a:xfrm>
        </p:grpSpPr>
        <p:grpSp>
          <p:nvGrpSpPr>
            <p:cNvPr id="409" name="Группа"/>
            <p:cNvGrpSpPr/>
            <p:nvPr/>
          </p:nvGrpSpPr>
          <p:grpSpPr>
            <a:xfrm>
              <a:off x="1071360" y="253080"/>
              <a:ext cx="1666440" cy="999720"/>
              <a:chOff x="1071360" y="253080"/>
              <a:chExt cx="1666440" cy="999720"/>
            </a:xfrm>
          </p:grpSpPr>
          <p:sp>
            <p:nvSpPr>
              <p:cNvPr id="410" name="Сквиркл"/>
              <p:cNvSpPr/>
              <p:nvPr/>
            </p:nvSpPr>
            <p:spPr>
              <a:xfrm>
                <a:off x="1071360" y="253080"/>
                <a:ext cx="1666440" cy="999720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 cap="rnd" w="15875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1" name="Разработки"/>
              <p:cNvSpPr/>
              <p:nvPr/>
            </p:nvSpPr>
            <p:spPr>
              <a:xfrm>
                <a:off x="1100520" y="603360"/>
                <a:ext cx="1607760" cy="29844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lIns="53280" rIns="53280" tIns="53280" bIns="53280" anchor="ctr">
                <a:spAutoFit/>
              </a:bodyPr>
              <a:p>
                <a:pPr algn="ctr">
                  <a:lnSpc>
                    <a:spcPct val="90000"/>
                  </a:lnSpc>
                  <a:spcBef>
                    <a:spcPts val="499"/>
                  </a:spcBef>
                  <a:tabLst>
                    <a:tab algn="l" pos="0"/>
                  </a:tabLst>
                </a:pPr>
                <a:r>
                  <a:rPr b="0" lang="ru-RU" sz="1400" spc="-1" strike="noStrike">
                    <a:solidFill>
                      <a:srgbClr val="ffffff"/>
                    </a:solidFill>
                    <a:latin typeface="Century Gothic"/>
                    <a:ea typeface="Century Gothic"/>
                  </a:rPr>
                  <a:t>Разработки</a:t>
                </a:r>
                <a:endParaRPr b="0" lang="ru-RU" sz="1400" spc="-1" strike="noStrike">
                  <a:latin typeface="Arial"/>
                </a:endParaRPr>
              </a:p>
            </p:txBody>
          </p:sp>
        </p:grpSp>
        <p:sp>
          <p:nvSpPr>
            <p:cNvPr id="412" name="Стрелка"/>
            <p:cNvSpPr/>
            <p:nvPr/>
          </p:nvSpPr>
          <p:spPr>
            <a:xfrm>
              <a:off x="2905200" y="546480"/>
              <a:ext cx="352800" cy="41256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13" name="Группа"/>
            <p:cNvGrpSpPr/>
            <p:nvPr/>
          </p:nvGrpSpPr>
          <p:grpSpPr>
            <a:xfrm>
              <a:off x="3405240" y="253080"/>
              <a:ext cx="1666440" cy="999720"/>
              <a:chOff x="3405240" y="253080"/>
              <a:chExt cx="1666440" cy="999720"/>
            </a:xfrm>
          </p:grpSpPr>
          <p:sp>
            <p:nvSpPr>
              <p:cNvPr id="414" name="Сквиркл"/>
              <p:cNvSpPr/>
              <p:nvPr/>
            </p:nvSpPr>
            <p:spPr>
              <a:xfrm>
                <a:off x="3405240" y="253080"/>
                <a:ext cx="1666440" cy="999720"/>
              </a:xfrm>
              <a:prstGeom prst="roundRect">
                <a:avLst>
                  <a:gd name="adj" fmla="val 10000"/>
                </a:avLst>
              </a:prstGeom>
              <a:solidFill>
                <a:srgbClr val="73c924"/>
              </a:solidFill>
              <a:ln cap="rnd" w="15875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5" name="Производство"/>
              <p:cNvSpPr/>
              <p:nvPr/>
            </p:nvSpPr>
            <p:spPr>
              <a:xfrm>
                <a:off x="3434760" y="603360"/>
                <a:ext cx="1607760" cy="29844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lIns="53280" rIns="53280" tIns="53280" bIns="53280" anchor="ctr">
                <a:spAutoFit/>
              </a:bodyPr>
              <a:p>
                <a:pPr algn="ctr">
                  <a:lnSpc>
                    <a:spcPct val="90000"/>
                  </a:lnSpc>
                  <a:spcBef>
                    <a:spcPts val="499"/>
                  </a:spcBef>
                  <a:tabLst>
                    <a:tab algn="l" pos="0"/>
                  </a:tabLst>
                </a:pPr>
                <a:r>
                  <a:rPr b="0" lang="ru-RU" sz="1400" spc="-1" strike="noStrike">
                    <a:solidFill>
                      <a:srgbClr val="ffffff"/>
                    </a:solidFill>
                    <a:latin typeface="Century Gothic"/>
                    <a:ea typeface="Century Gothic"/>
                  </a:rPr>
                  <a:t>Производство</a:t>
                </a:r>
                <a:endParaRPr b="0" lang="ru-RU" sz="1400" spc="-1" strike="noStrike">
                  <a:latin typeface="Arial"/>
                </a:endParaRPr>
              </a:p>
            </p:txBody>
          </p:sp>
        </p:grpSp>
        <p:sp>
          <p:nvSpPr>
            <p:cNvPr id="416" name="Стрелка"/>
            <p:cNvSpPr/>
            <p:nvPr/>
          </p:nvSpPr>
          <p:spPr>
            <a:xfrm>
              <a:off x="5239080" y="546480"/>
              <a:ext cx="352800" cy="41256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57c51f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17" name="Группа"/>
            <p:cNvGrpSpPr/>
            <p:nvPr/>
          </p:nvGrpSpPr>
          <p:grpSpPr>
            <a:xfrm>
              <a:off x="5739480" y="253080"/>
              <a:ext cx="1666440" cy="999720"/>
              <a:chOff x="5739480" y="253080"/>
              <a:chExt cx="1666440" cy="999720"/>
            </a:xfrm>
          </p:grpSpPr>
          <p:sp>
            <p:nvSpPr>
              <p:cNvPr id="418" name="Сквиркл"/>
              <p:cNvSpPr/>
              <p:nvPr/>
            </p:nvSpPr>
            <p:spPr>
              <a:xfrm>
                <a:off x="5739480" y="253080"/>
                <a:ext cx="1666440" cy="999720"/>
              </a:xfrm>
              <a:prstGeom prst="roundRect">
                <a:avLst>
                  <a:gd name="adj" fmla="val 10000"/>
                </a:avLst>
              </a:prstGeom>
              <a:solidFill>
                <a:srgbClr val="1fbb16"/>
              </a:solidFill>
              <a:ln cap="rnd" w="15875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9" name="Эффективность"/>
              <p:cNvSpPr/>
              <p:nvPr/>
            </p:nvSpPr>
            <p:spPr>
              <a:xfrm>
                <a:off x="5768640" y="603360"/>
                <a:ext cx="1607760" cy="29844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lIns="53280" rIns="53280" tIns="53280" bIns="53280" anchor="ctr">
                <a:spAutoFit/>
              </a:bodyPr>
              <a:p>
                <a:pPr algn="ctr">
                  <a:lnSpc>
                    <a:spcPct val="90000"/>
                  </a:lnSpc>
                  <a:spcBef>
                    <a:spcPts val="499"/>
                  </a:spcBef>
                  <a:tabLst>
                    <a:tab algn="l" pos="0"/>
                  </a:tabLst>
                </a:pPr>
                <a:r>
                  <a:rPr b="0" lang="ru-RU" sz="1400" spc="-1" strike="noStrike">
                    <a:solidFill>
                      <a:srgbClr val="ffffff"/>
                    </a:solidFill>
                    <a:latin typeface="Century Gothic"/>
                    <a:ea typeface="Century Gothic"/>
                  </a:rPr>
                  <a:t>Эффективность</a:t>
                </a:r>
                <a:endParaRPr b="0" lang="ru-RU" sz="1400" spc="-1" strike="noStrike">
                  <a:latin typeface="Arial"/>
                </a:endParaRPr>
              </a:p>
            </p:txBody>
          </p:sp>
        </p:grpSp>
        <p:sp>
          <p:nvSpPr>
            <p:cNvPr id="420" name="Стрелка"/>
            <p:cNvSpPr/>
            <p:nvPr/>
          </p:nvSpPr>
          <p:spPr>
            <a:xfrm>
              <a:off x="7573320" y="546480"/>
              <a:ext cx="352800" cy="41256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eb032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21" name="Группа"/>
            <p:cNvGrpSpPr/>
            <p:nvPr/>
          </p:nvGrpSpPr>
          <p:grpSpPr>
            <a:xfrm>
              <a:off x="8073360" y="253080"/>
              <a:ext cx="1666440" cy="999720"/>
              <a:chOff x="8073360" y="253080"/>
              <a:chExt cx="1666440" cy="999720"/>
            </a:xfrm>
          </p:grpSpPr>
          <p:sp>
            <p:nvSpPr>
              <p:cNvPr id="422" name="Сквиркл"/>
              <p:cNvSpPr/>
              <p:nvPr/>
            </p:nvSpPr>
            <p:spPr>
              <a:xfrm>
                <a:off x="8073360" y="253080"/>
                <a:ext cx="1666440" cy="999720"/>
              </a:xfrm>
              <a:prstGeom prst="roundRect">
                <a:avLst>
                  <a:gd name="adj" fmla="val 10000"/>
                </a:avLst>
              </a:prstGeom>
              <a:solidFill>
                <a:srgbClr val="0baa44"/>
              </a:solidFill>
              <a:ln cap="rnd" w="15875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3" name="Ответственность"/>
              <p:cNvSpPr/>
              <p:nvPr/>
            </p:nvSpPr>
            <p:spPr>
              <a:xfrm>
                <a:off x="8102520" y="603360"/>
                <a:ext cx="1607760" cy="29844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lIns="53280" rIns="53280" tIns="53280" bIns="53280" anchor="ctr">
                <a:spAutoFit/>
              </a:bodyPr>
              <a:p>
                <a:pPr algn="ctr">
                  <a:lnSpc>
                    <a:spcPct val="90000"/>
                  </a:lnSpc>
                  <a:spcBef>
                    <a:spcPts val="499"/>
                  </a:spcBef>
                  <a:tabLst>
                    <a:tab algn="l" pos="0"/>
                  </a:tabLst>
                </a:pPr>
                <a:r>
                  <a:rPr b="0" lang="ru-RU" sz="1400" spc="-1" strike="noStrike">
                    <a:solidFill>
                      <a:srgbClr val="ffffff"/>
                    </a:solidFill>
                    <a:latin typeface="Century Gothic"/>
                    <a:ea typeface="Century Gothic"/>
                  </a:rPr>
                  <a:t>Ответственность</a:t>
                </a:r>
                <a:endParaRPr b="0" lang="ru-RU" sz="1400" spc="-1" strike="noStrike">
                  <a:latin typeface="Arial"/>
                </a:endParaRPr>
              </a:p>
            </p:txBody>
          </p:sp>
        </p:grpSp>
        <p:sp>
          <p:nvSpPr>
            <p:cNvPr id="424" name="Стрелка"/>
            <p:cNvSpPr/>
            <p:nvPr/>
          </p:nvSpPr>
          <p:spPr>
            <a:xfrm>
              <a:off x="9907200" y="546480"/>
              <a:ext cx="352800" cy="41256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4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25" name="Группа"/>
            <p:cNvGrpSpPr/>
            <p:nvPr/>
          </p:nvGrpSpPr>
          <p:grpSpPr>
            <a:xfrm>
              <a:off x="10407240" y="253080"/>
              <a:ext cx="1666440" cy="999720"/>
              <a:chOff x="10407240" y="253080"/>
              <a:chExt cx="1666440" cy="999720"/>
            </a:xfrm>
          </p:grpSpPr>
          <p:sp>
            <p:nvSpPr>
              <p:cNvPr id="426" name="Сквиркл"/>
              <p:cNvSpPr/>
              <p:nvPr/>
            </p:nvSpPr>
            <p:spPr>
              <a:xfrm>
                <a:off x="10407240" y="253080"/>
                <a:ext cx="1666440" cy="999720"/>
              </a:xfrm>
              <a:prstGeom prst="roundRect">
                <a:avLst>
                  <a:gd name="adj" fmla="val 10000"/>
                </a:avLst>
              </a:prstGeom>
              <a:solidFill>
                <a:schemeClr val="accent4"/>
              </a:solidFill>
              <a:ln cap="rnd" w="15875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7" name="Экологичность"/>
              <p:cNvSpPr/>
              <p:nvPr/>
            </p:nvSpPr>
            <p:spPr>
              <a:xfrm>
                <a:off x="10436760" y="603360"/>
                <a:ext cx="1607760" cy="29844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lIns="53280" rIns="53280" tIns="53280" bIns="53280" anchor="ctr">
                <a:spAutoFit/>
              </a:bodyPr>
              <a:p>
                <a:pPr algn="ctr">
                  <a:lnSpc>
                    <a:spcPct val="90000"/>
                  </a:lnSpc>
                  <a:spcBef>
                    <a:spcPts val="499"/>
                  </a:spcBef>
                  <a:tabLst>
                    <a:tab algn="l" pos="0"/>
                  </a:tabLst>
                </a:pPr>
                <a:r>
                  <a:rPr b="0" lang="ru-RU" sz="1400" spc="-1" strike="noStrike">
                    <a:solidFill>
                      <a:srgbClr val="ffffff"/>
                    </a:solidFill>
                    <a:latin typeface="Century Gothic"/>
                    <a:ea typeface="Century Gothic"/>
                  </a:rPr>
                  <a:t>Экологичность</a:t>
                </a:r>
                <a:endParaRPr b="0" lang="ru-RU" sz="1400" spc="-1" strike="noStrike">
                  <a:latin typeface="Arial"/>
                </a:endParaRPr>
              </a:p>
            </p:txBody>
          </p:sp>
        </p:grpSp>
      </p:grpSp>
      <p:sp>
        <p:nvSpPr>
          <p:cNvPr id="428" name="Прямоугольник 6"/>
          <p:cNvSpPr/>
          <p:nvPr/>
        </p:nvSpPr>
        <p:spPr>
          <a:xfrm>
            <a:off x="1099800" y="1336680"/>
            <a:ext cx="1576080" cy="927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mbria"/>
                <a:ea typeface="Cambria"/>
              </a:rPr>
              <a:t>Разрабатываем уникальные препараты для управления ростом и развитием растений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429" name="Прямоугольник 7"/>
          <p:cNvSpPr/>
          <p:nvPr/>
        </p:nvSpPr>
        <p:spPr>
          <a:xfrm>
            <a:off x="3448800" y="1348560"/>
            <a:ext cx="1534680" cy="45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Производим наши препараты в России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430" name="Прямоугольник 8"/>
          <p:cNvSpPr/>
          <p:nvPr/>
        </p:nvSpPr>
        <p:spPr>
          <a:xfrm>
            <a:off x="5770440" y="1348920"/>
            <a:ext cx="1604160" cy="927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mbria"/>
                <a:ea typeface="Cambria"/>
              </a:rPr>
              <a:t>Эффективность препаратов подтверждается более чем 25‑летней практикой применения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431" name="Прямоугольник 9"/>
          <p:cNvSpPr/>
          <p:nvPr/>
        </p:nvSpPr>
        <p:spPr>
          <a:xfrm>
            <a:off x="8161200" y="1348920"/>
            <a:ext cx="1665360" cy="1094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mbria"/>
                <a:ea typeface="Cambria"/>
              </a:rPr>
              <a:t>Препараты зарегистрированы в «Списке пестицидов и агрохимикатов, разрешенных к применению в РФ» 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432" name="Прямоугольник 10"/>
          <p:cNvSpPr/>
          <p:nvPr/>
        </p:nvSpPr>
        <p:spPr>
          <a:xfrm>
            <a:off x="10200960" y="1348920"/>
            <a:ext cx="1931400" cy="159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mbria"/>
                <a:ea typeface="Cambria"/>
              </a:rPr>
              <a:t>Активные вещества наших препаратов при соблюдении рекомендуемой дозировки не оказывают вредного воздействия на окружающую среду и здоровье человека.  Все препараты относятся к 3-4 классу опасности.</a:t>
            </a:r>
            <a:endParaRPr b="0" lang="ru-RU" sz="1100" spc="-1" strike="noStrike">
              <a:latin typeface="Arial"/>
            </a:endParaRPr>
          </a:p>
        </p:txBody>
      </p:sp>
      <p:pic>
        <p:nvPicPr>
          <p:cNvPr id="433" name="Picture 2" descr="Picture 2"/>
          <p:cNvPicPr/>
          <p:nvPr/>
        </p:nvPicPr>
        <p:blipFill>
          <a:blip r:embed="rId2"/>
          <a:stretch/>
        </p:blipFill>
        <p:spPr>
          <a:xfrm>
            <a:off x="4310280" y="1800360"/>
            <a:ext cx="4255560" cy="3256920"/>
          </a:xfrm>
          <a:prstGeom prst="rect">
            <a:avLst/>
          </a:prstGeom>
          <a:ln w="12700">
            <a:noFill/>
          </a:ln>
        </p:spPr>
      </p:pic>
      <p:sp>
        <p:nvSpPr>
          <p:cNvPr id="434" name="Прямоугольник 3"/>
          <p:cNvSpPr/>
          <p:nvPr/>
        </p:nvSpPr>
        <p:spPr>
          <a:xfrm>
            <a:off x="2009880" y="4173840"/>
            <a:ext cx="3384000" cy="729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Создание технологий получения стабильных, устойчивых урожаев, в том числе, зоне рискованного земледелия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435" name="Прямоугольник 11"/>
          <p:cNvSpPr/>
          <p:nvPr/>
        </p:nvSpPr>
        <p:spPr>
          <a:xfrm>
            <a:off x="7858440" y="4072320"/>
            <a:ext cx="4572000" cy="942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Использование отечественных и зарубежных разработок в области создания комплекса эффективных регуляторов роста растений и антистрессовых препаратов для растениеводства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677" name="Заголовок 1"/>
          <p:cNvSpPr/>
          <p:nvPr/>
        </p:nvSpPr>
        <p:spPr>
          <a:xfrm>
            <a:off x="1822680" y="300600"/>
            <a:ext cx="10183680" cy="91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sp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3000" spc="-1" strike="noStrike">
                <a:solidFill>
                  <a:srgbClr val="9aa62e"/>
                </a:solidFill>
                <a:latin typeface="Cambria"/>
                <a:ea typeface="Cambria"/>
              </a:rPr>
              <a:t>Комплексная программа применения регуляторов роста растений для масличных культур 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678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3572280" y="1589400"/>
            <a:ext cx="8360280" cy="4752000"/>
          </a:xfrm>
          <a:prstGeom prst="rect">
            <a:avLst/>
          </a:prstGeom>
          <a:ln w="12700">
            <a:noFill/>
          </a:ln>
        </p:spPr>
      </p:pic>
      <p:sp>
        <p:nvSpPr>
          <p:cNvPr id="679" name="TextBox 7"/>
          <p:cNvSpPr/>
          <p:nvPr/>
        </p:nvSpPr>
        <p:spPr>
          <a:xfrm>
            <a:off x="1270080" y="1517040"/>
            <a:ext cx="121428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c55a11"/>
                </a:solidFill>
                <a:latin typeface="Cambria"/>
                <a:ea typeface="Cambria"/>
              </a:rPr>
              <a:t>ГИБЕРЕЛОН</a:t>
            </a:r>
            <a:r>
              <a:rPr b="1" lang="ru-RU" sz="1200" spc="-1" strike="noStrike" baseline="30000">
                <a:solidFill>
                  <a:srgbClr val="c55a11"/>
                </a:solidFill>
                <a:latin typeface="Cambria"/>
                <a:ea typeface="Cambria"/>
              </a:rPr>
              <a:t> ®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680" name="Прямоугольник 26"/>
          <p:cNvSpPr/>
          <p:nvPr/>
        </p:nvSpPr>
        <p:spPr>
          <a:xfrm>
            <a:off x="307080" y="3225960"/>
            <a:ext cx="3140640" cy="100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На подсолнечнике - стимулирует ускорение сроков формирования цветоноса.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Увеличивает продуктивную площадь корзинки, способствует хорошей выполненности зерновки.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681" name="Прямоугольник 8"/>
          <p:cNvSpPr/>
          <p:nvPr/>
        </p:nvSpPr>
        <p:spPr>
          <a:xfrm>
            <a:off x="304560" y="1850760"/>
            <a:ext cx="3145680" cy="100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На рапсе применение препарата обеспечивает формирование дополнительных боковых побегов,  увеличивает число стручков, повышает урожайность семян.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Прямоугольник 25"/>
          <p:cNvSpPr/>
          <p:nvPr/>
        </p:nvSpPr>
        <p:spPr>
          <a:xfrm>
            <a:off x="1787040" y="646200"/>
            <a:ext cx="9695880" cy="333720"/>
          </a:xfrm>
          <a:prstGeom prst="rect">
            <a:avLst/>
          </a:prstGeom>
          <a:solidFill>
            <a:srgbClr val="a9ce9c"/>
          </a:solidFill>
          <a:ln w="12700">
            <a:noFill/>
          </a:ln>
          <a:effectLst>
            <a:outerShdw blurRad="190440" dir="2700000" dist="228593" rotWithShape="0">
              <a:srgbClr val="000000">
                <a:alpha val="3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437e2e"/>
                </a:solidFill>
                <a:latin typeface="Cambria"/>
                <a:ea typeface="Cambria"/>
              </a:rPr>
              <a:t>ПРОИЗВОДСТВЕННЫЕ ИСПЫТАНИЯ ПРЕПАРАТА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83" name="Заголовок 4"/>
          <p:cNvSpPr/>
          <p:nvPr/>
        </p:nvSpPr>
        <p:spPr>
          <a:xfrm>
            <a:off x="1843560" y="3600"/>
            <a:ext cx="4826520" cy="639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spAutoFit/>
          </a:bodyPr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ru-RU" sz="3600" spc="-1" strike="noStrike">
                <a:solidFill>
                  <a:srgbClr val="43682a"/>
                </a:solidFill>
                <a:latin typeface="Cambria"/>
                <a:ea typeface="Cambria"/>
              </a:rPr>
              <a:t>Ячмень яровой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684" name="Прямоугольник 27"/>
          <p:cNvSpPr/>
          <p:nvPr/>
        </p:nvSpPr>
        <p:spPr>
          <a:xfrm>
            <a:off x="1769760" y="1030680"/>
            <a:ext cx="8531280" cy="51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Место проведения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: Тульская область, 2020 год. 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Культура, сорт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: ячмень яровой, сорт Вегетарианец.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685" name="Рисунок 14" descr="Рисунок 9"/>
          <p:cNvPicPr/>
          <p:nvPr/>
        </p:nvPicPr>
        <p:blipFill>
          <a:blip r:embed="rId1"/>
          <a:srcRect l="1694" t="0" r="0" b="0"/>
          <a:stretch/>
        </p:blipFill>
        <p:spPr>
          <a:xfrm>
            <a:off x="1841040" y="1605240"/>
            <a:ext cx="4793400" cy="1208880"/>
          </a:xfrm>
          <a:prstGeom prst="rect">
            <a:avLst/>
          </a:prstGeom>
          <a:ln w="12700">
            <a:noFill/>
          </a:ln>
        </p:spPr>
      </p:pic>
      <p:grpSp>
        <p:nvGrpSpPr>
          <p:cNvPr id="686" name="Группа 2"/>
          <p:cNvGrpSpPr/>
          <p:nvPr/>
        </p:nvGrpSpPr>
        <p:grpSpPr>
          <a:xfrm>
            <a:off x="302040" y="2866320"/>
            <a:ext cx="7894800" cy="3171960"/>
            <a:chOff x="302040" y="2866320"/>
            <a:chExt cx="7894800" cy="3171960"/>
          </a:xfrm>
        </p:grpSpPr>
        <p:pic>
          <p:nvPicPr>
            <p:cNvPr id="687" name="Рисунок 15" descr="Рисунок 1"/>
            <p:cNvPicPr/>
            <p:nvPr/>
          </p:nvPicPr>
          <p:blipFill>
            <a:blip r:embed="rId2"/>
            <a:srcRect l="0" t="33386" r="0" b="0"/>
            <a:stretch/>
          </p:blipFill>
          <p:spPr>
            <a:xfrm>
              <a:off x="302040" y="2871360"/>
              <a:ext cx="1594440" cy="216720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688" name="Рисунок 16" descr="Рисунок 2"/>
            <p:cNvPicPr/>
            <p:nvPr/>
          </p:nvPicPr>
          <p:blipFill>
            <a:blip r:embed="rId3"/>
            <a:srcRect l="0" t="15876" r="0" b="7634"/>
            <a:stretch/>
          </p:blipFill>
          <p:spPr>
            <a:xfrm>
              <a:off x="2124360" y="2866320"/>
              <a:ext cx="1391760" cy="217224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689" name="Рисунок 18" descr="Рисунок 3"/>
            <p:cNvPicPr/>
            <p:nvPr/>
          </p:nvPicPr>
          <p:blipFill>
            <a:blip r:embed="rId4"/>
            <a:srcRect l="0" t="34472" r="0" b="21277"/>
            <a:stretch/>
          </p:blipFill>
          <p:spPr>
            <a:xfrm>
              <a:off x="3717360" y="2871360"/>
              <a:ext cx="2400120" cy="216720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690" name="Рисунок 19" descr="Рисунок 4"/>
            <p:cNvPicPr/>
            <p:nvPr/>
          </p:nvPicPr>
          <p:blipFill>
            <a:blip r:embed="rId5"/>
            <a:srcRect l="0" t="26774" r="0" b="11578"/>
            <a:stretch/>
          </p:blipFill>
          <p:spPr>
            <a:xfrm flipH="1">
              <a:off x="6259680" y="2871360"/>
              <a:ext cx="1937160" cy="21672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691" name="Прямоугольник 28"/>
            <p:cNvSpPr/>
            <p:nvPr/>
          </p:nvSpPr>
          <p:spPr>
            <a:xfrm>
              <a:off x="302040" y="5065200"/>
              <a:ext cx="1621080" cy="8056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t">
              <a:spAutoFit/>
            </a:bodyPr>
            <a:p>
              <a:pPr algn="just"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4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Контроль. </a:t>
              </a:r>
              <a:r>
                <a:rPr b="0" lang="ru-RU" sz="11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(обработан протравителем семян на основе тебуконазла).</a:t>
              </a:r>
              <a:endParaRPr b="0" lang="ru-RU" sz="1100" spc="-1" strike="noStrike">
                <a:latin typeface="Arial"/>
              </a:endParaRPr>
            </a:p>
          </p:txBody>
        </p:sp>
        <p:sp>
          <p:nvSpPr>
            <p:cNvPr id="692" name="Прямоугольник 29"/>
            <p:cNvSpPr/>
            <p:nvPr/>
          </p:nvSpPr>
          <p:spPr>
            <a:xfrm>
              <a:off x="2095560" y="5065200"/>
              <a:ext cx="1545120" cy="9730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t">
              <a:spAutoFit/>
            </a:bodyPr>
            <a:p>
              <a:pPr algn="just"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4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Опыт. </a:t>
              </a:r>
              <a:r>
                <a:rPr b="0" lang="ru-RU" sz="11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(обработан Цитодеф-100 30 г/т +протравителем семян на основе тебуконазла).</a:t>
              </a:r>
              <a:endParaRPr b="0" lang="ru-RU" sz="1100" spc="-1" strike="noStrike">
                <a:latin typeface="Arial"/>
              </a:endParaRPr>
            </a:p>
          </p:txBody>
        </p:sp>
        <p:sp>
          <p:nvSpPr>
            <p:cNvPr id="693" name="Прямоугольник 32"/>
            <p:cNvSpPr/>
            <p:nvPr/>
          </p:nvSpPr>
          <p:spPr>
            <a:xfrm>
              <a:off x="3717360" y="5039280"/>
              <a:ext cx="2400120" cy="3034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t">
              <a:spAutoFit/>
            </a:bodyPr>
            <a:p>
              <a:pPr algn="just"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1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Слева</a:t>
              </a:r>
              <a:r>
                <a:rPr b="0" lang="ru-RU" sz="14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 Опыт, </a:t>
              </a:r>
              <a:r>
                <a:rPr b="0" lang="ru-RU" sz="11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справа</a:t>
              </a:r>
              <a:r>
                <a:rPr b="0" lang="ru-RU" sz="14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 Контроль. 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694" name="Прямоугольник 33"/>
            <p:cNvSpPr/>
            <p:nvPr/>
          </p:nvSpPr>
          <p:spPr>
            <a:xfrm>
              <a:off x="6258960" y="5034960"/>
              <a:ext cx="1937160" cy="5166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t">
              <a:spAutoFit/>
            </a:bodyPr>
            <a:p>
              <a:pPr algn="just"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1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Слева</a:t>
              </a:r>
              <a:r>
                <a:rPr b="0" lang="ru-RU" sz="14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 Опыт, </a:t>
              </a:r>
              <a:r>
                <a:rPr b="0" lang="ru-RU" sz="11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справа</a:t>
              </a:r>
              <a:r>
                <a:rPr b="0" lang="ru-RU" sz="14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 Контроль </a:t>
              </a:r>
              <a:r>
                <a:rPr b="0" lang="ru-RU" sz="1100" spc="-1" strike="noStrike">
                  <a:solidFill>
                    <a:srgbClr val="000000"/>
                  </a:solidFill>
                  <a:latin typeface="Cambria"/>
                  <a:ea typeface="Cambria"/>
                </a:rPr>
                <a:t>(после дождей)</a:t>
              </a:r>
              <a:endParaRPr b="0" lang="ru-RU" sz="1100" spc="-1" strike="noStrike">
                <a:latin typeface="Arial"/>
              </a:endParaRPr>
            </a:p>
          </p:txBody>
        </p:sp>
      </p:grpSp>
      <p:pic>
        <p:nvPicPr>
          <p:cNvPr id="695" name="Рисунок 20" descr="Рисунок 15"/>
          <p:cNvPicPr/>
          <p:nvPr/>
        </p:nvPicPr>
        <p:blipFill>
          <a:blip r:embed="rId6"/>
          <a:stretch/>
        </p:blipFill>
        <p:spPr>
          <a:xfrm>
            <a:off x="8800200" y="1292040"/>
            <a:ext cx="3002040" cy="2251440"/>
          </a:xfrm>
          <a:prstGeom prst="rect">
            <a:avLst/>
          </a:prstGeom>
          <a:ln w="12700">
            <a:noFill/>
          </a:ln>
        </p:spPr>
      </p:pic>
      <p:pic>
        <p:nvPicPr>
          <p:cNvPr id="696" name="Рисунок 21" descr="Рисунок 16"/>
          <p:cNvPicPr/>
          <p:nvPr/>
        </p:nvPicPr>
        <p:blipFill>
          <a:blip r:embed="rId7"/>
          <a:stretch/>
        </p:blipFill>
        <p:spPr>
          <a:xfrm>
            <a:off x="8794440" y="3651120"/>
            <a:ext cx="3007800" cy="2255760"/>
          </a:xfrm>
          <a:prstGeom prst="rect">
            <a:avLst/>
          </a:prstGeom>
          <a:ln w="12700">
            <a:noFill/>
          </a:ln>
        </p:spPr>
      </p:pic>
      <p:pic>
        <p:nvPicPr>
          <p:cNvPr id="697" name="Рисунок 22" descr="Рисунок 1"/>
          <p:cNvPicPr/>
          <p:nvPr/>
        </p:nvPicPr>
        <p:blipFill>
          <a:blip r:embed="rId8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8" name="Таблица 5"/>
          <p:cNvGraphicFramePr/>
          <p:nvPr/>
        </p:nvGraphicFramePr>
        <p:xfrm>
          <a:off x="0" y="0"/>
          <a:ext cx="36000" cy="36000"/>
        </p:xfrm>
        <a:graphic>
          <a:graphicData uri="http://schemas.openxmlformats.org/drawingml/2006/table">
            <a:tbl>
              <a:tblPr/>
              <a:tblGrid>
                <a:gridCol w="2675520"/>
                <a:gridCol w="2588400"/>
                <a:gridCol w="2535480"/>
                <a:gridCol w="3360600"/>
              </a:tblGrid>
              <a:tr h="392760"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1001"/>
                        </a:spcBef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Препарат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Норма расхода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Фазы обработки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Расход рабочей жидкости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637640">
                <a:tc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1637640">
                <a:tc>
                  <a:txBody>
                    <a:bodyPr lIns="50760" rIns="5076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ЦИТОДЕФ-100, ВРП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30 г/тонну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Предпосевная обработка семян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10 л/тонну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99" name="ЗАКЛЮЧЕНИЕ… 3"/>
          <p:cNvSpPr/>
          <p:nvPr/>
        </p:nvSpPr>
        <p:spPr>
          <a:xfrm>
            <a:off x="720000" y="5091480"/>
            <a:ext cx="11019960" cy="2008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- увеличение содержания белка;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- повышение урожайности 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700" name="Прямоугольник 42"/>
          <p:cNvSpPr/>
          <p:nvPr/>
        </p:nvSpPr>
        <p:spPr>
          <a:xfrm>
            <a:off x="1754640" y="83520"/>
            <a:ext cx="1013400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447941"/>
                </a:solidFill>
                <a:latin typeface="Cambria"/>
                <a:ea typeface="Cambria"/>
              </a:rPr>
              <a:t>ЯРОВОЙ ЯЧМЕНЬ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701" name="Рисунок 13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702" name="Прямоугольник 43"/>
          <p:cNvSpPr/>
          <p:nvPr/>
        </p:nvSpPr>
        <p:spPr>
          <a:xfrm>
            <a:off x="1721880" y="684720"/>
            <a:ext cx="7817760" cy="333720"/>
          </a:xfrm>
          <a:prstGeom prst="rect">
            <a:avLst/>
          </a:prstGeom>
          <a:solidFill>
            <a:srgbClr val="b7e0a8"/>
          </a:solidFill>
          <a:ln w="1270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2a4f1c"/>
                </a:solidFill>
                <a:latin typeface="Cambria"/>
                <a:ea typeface="Cambria"/>
              </a:rPr>
              <a:t>Московская область, яровой ячмень, Московский 86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3" name="Таблица 4"/>
          <p:cNvGraphicFramePr/>
          <p:nvPr/>
        </p:nvGraphicFramePr>
        <p:xfrm>
          <a:off x="0" y="0"/>
          <a:ext cx="36000" cy="36000"/>
        </p:xfrm>
        <a:graphic>
          <a:graphicData uri="http://schemas.openxmlformats.org/drawingml/2006/table">
            <a:tbl>
              <a:tblPr/>
              <a:tblGrid>
                <a:gridCol w="2675520"/>
                <a:gridCol w="2588400"/>
                <a:gridCol w="2535480"/>
                <a:gridCol w="3360600"/>
              </a:tblGrid>
              <a:tr h="357840">
                <a:tc>
                  <a:txBody>
                    <a:bodyPr lIns="50760" rIns="5076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spcBef>
                          <a:spcPts val="1001"/>
                        </a:spcBef>
                        <a:tabLst>
                          <a:tab algn="l" pos="0"/>
                        </a:tabLst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Препарат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latin typeface="Arial"/>
                        </a:rPr>
                        <a:t>Норма расхода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latin typeface="Arial"/>
                        </a:rPr>
                        <a:t>Фазы обработки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latin typeface="Arial"/>
                        </a:rPr>
                        <a:t>Расход рабочей жидкости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637640">
                <a:tc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1637640">
                <a:tc>
                  <a:txBody>
                    <a:bodyPr lIns="50760" rIns="5076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ЦИТОДЕФ-100, ВРП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t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30 г/тонну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Предпосевная обработка семян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latin typeface="Arial"/>
                        </a:rPr>
                        <a:t>10 л/тонну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anchor="ctr" marL="50760" marR="50760">
                    <a:lnL w="25200">
                      <a:solidFill>
                        <a:srgbClr val="000000"/>
                      </a:solidFill>
                    </a:lnL>
                    <a:lnR w="25200">
                      <a:solidFill>
                        <a:srgbClr val="000000"/>
                      </a:solidFill>
                    </a:lnR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04" name="ЗАКЛЮЧЕНИЕ… 2"/>
          <p:cNvSpPr/>
          <p:nvPr/>
        </p:nvSpPr>
        <p:spPr>
          <a:xfrm>
            <a:off x="720000" y="4849200"/>
            <a:ext cx="11019960" cy="2647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- повышение полевой всхожести на 10,4%;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- повышение числа продуктивных стеблей;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- повышение числа выживших растений к уборке;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Cambria"/>
              </a:rPr>
              <a:t>- прибавка урожая в условиях засухи;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705" name="Прямоугольник 34"/>
          <p:cNvSpPr/>
          <p:nvPr/>
        </p:nvSpPr>
        <p:spPr>
          <a:xfrm>
            <a:off x="1754640" y="83520"/>
            <a:ext cx="1013400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447941"/>
                </a:solidFill>
                <a:latin typeface="Cambria"/>
                <a:ea typeface="Cambria"/>
              </a:rPr>
              <a:t>ОЗИМАЯ ПШЕНИЦА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706" name="Рисунок 12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707" name="Прямоугольник 41"/>
          <p:cNvSpPr/>
          <p:nvPr/>
        </p:nvSpPr>
        <p:spPr>
          <a:xfrm>
            <a:off x="1721880" y="684720"/>
            <a:ext cx="4691160" cy="333720"/>
          </a:xfrm>
          <a:prstGeom prst="rect">
            <a:avLst/>
          </a:prstGeom>
          <a:solidFill>
            <a:srgbClr val="b7e0a8"/>
          </a:solidFill>
          <a:ln w="1270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2a4f1c"/>
                </a:solidFill>
                <a:latin typeface="Cambria"/>
                <a:ea typeface="Cambria"/>
              </a:rPr>
              <a:t>Краснодарский край, озимая пшеница Юка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Рисунок 1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709" name="TextBox 2"/>
          <p:cNvSpPr/>
          <p:nvPr/>
        </p:nvSpPr>
        <p:spPr>
          <a:xfrm>
            <a:off x="1817280" y="102960"/>
            <a:ext cx="6089400" cy="1187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924900"/>
                </a:solidFill>
                <a:latin typeface="Cambria"/>
                <a:ea typeface="Cambria"/>
              </a:rPr>
              <a:t>ЗЕРНОВЫЕ, ЗЕРНОБОБОВЫЕ</a:t>
            </a:r>
            <a:endParaRPr b="0" lang="ru-RU" sz="3600" spc="-1" strike="noStrike">
              <a:latin typeface="Arial"/>
            </a:endParaRPr>
          </a:p>
        </p:txBody>
      </p:sp>
      <p:graphicFrame>
        <p:nvGraphicFramePr>
          <p:cNvPr id="710" name="Таблица 3"/>
          <p:cNvGraphicFramePr/>
          <p:nvPr/>
        </p:nvGraphicFramePr>
        <p:xfrm>
          <a:off x="1863000" y="4122360"/>
          <a:ext cx="9888480" cy="1984320"/>
        </p:xfrm>
        <a:graphic>
          <a:graphicData uri="http://schemas.openxmlformats.org/drawingml/2006/table">
            <a:tbl>
              <a:tblPr/>
              <a:tblGrid>
                <a:gridCol w="3203280"/>
                <a:gridCol w="1684080"/>
                <a:gridCol w="1690920"/>
                <a:gridCol w="1711800"/>
                <a:gridCol w="1598760"/>
              </a:tblGrid>
              <a:tr h="304920">
                <a:tc rowSpan="2"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 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 rowSpan="2"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Площадь посевов, га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 rowSpan="2"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Урожайность, ц/га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 gridSpan="2"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Прибавка урожая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30492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ц/га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%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</a:tr>
              <a:tr h="518040"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Озимая пшеница, без обработки 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(Тульская обл.)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47,1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-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-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</a:tr>
              <a:tr h="367920"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Озимая пшеница, Гиберелон (80 г/га)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52,1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5,0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10,6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</a:tr>
              <a:tr h="327240"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Овес, без обработки (Орловская обл.)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24,5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-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-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</a:tr>
              <a:tr h="379800"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Овес, Гиберелон (80 г/га)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30,3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5,8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mbria"/>
                          <a:ea typeface="Cambria"/>
                        </a:rPr>
                        <a:t>23,6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ctr"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d4"/>
                    </a:solidFill>
                  </a:tcPr>
                </a:tc>
              </a:tr>
            </a:tbl>
          </a:graphicData>
        </a:graphic>
      </p:graphicFrame>
      <p:sp>
        <p:nvSpPr>
          <p:cNvPr id="711" name="Прямоугольник 35"/>
          <p:cNvSpPr/>
          <p:nvPr/>
        </p:nvSpPr>
        <p:spPr>
          <a:xfrm>
            <a:off x="1846800" y="3556800"/>
            <a:ext cx="9904680" cy="303480"/>
          </a:xfrm>
          <a:prstGeom prst="rect">
            <a:avLst/>
          </a:prstGeom>
          <a:solidFill>
            <a:srgbClr val="688a26"/>
          </a:solidFill>
          <a:ln w="1270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ffffff"/>
                </a:solidFill>
                <a:latin typeface="Cambria"/>
                <a:ea typeface="Cambria"/>
              </a:rPr>
              <a:t>ПРОИЗВОДСТВЕННЫЕ ИСПЫТАНИЯ ПРЕПАРАТА ГИБЕРЕЛОН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712" name="Прямоугольник 37"/>
          <p:cNvSpPr/>
          <p:nvPr/>
        </p:nvSpPr>
        <p:spPr>
          <a:xfrm>
            <a:off x="1850040" y="817200"/>
            <a:ext cx="9901080" cy="1685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3" name="Прямоугольник 38"/>
          <p:cNvSpPr/>
          <p:nvPr/>
        </p:nvSpPr>
        <p:spPr>
          <a:xfrm>
            <a:off x="1850040" y="2341080"/>
            <a:ext cx="9901080" cy="730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4" name=""/>
          <p:cNvSpPr/>
          <p:nvPr/>
        </p:nvSpPr>
        <p:spPr>
          <a:xfrm>
            <a:off x="360000" y="1440000"/>
            <a:ext cx="11391120" cy="164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455c19"/>
                </a:solidFill>
                <a:latin typeface="Cambria"/>
                <a:ea typeface="Cambria"/>
              </a:rPr>
              <a:t>На зернобобовых культурах</a:t>
            </a:r>
            <a:r>
              <a:rPr b="0" lang="ru-RU" sz="1400" spc="-1" strike="noStrike">
                <a:solidFill>
                  <a:srgbClr val="455c19"/>
                </a:solidFill>
                <a:latin typeface="Cambria"/>
                <a:ea typeface="Cambria"/>
              </a:rPr>
              <a:t> </a:t>
            </a:r>
            <a:r>
              <a:rPr b="1" i="1" lang="ru-RU" sz="1400" spc="-1" strike="noStrike">
                <a:solidFill>
                  <a:srgbClr val="455c19"/>
                </a:solidFill>
                <a:latin typeface="Cambria"/>
                <a:ea typeface="Cambria"/>
              </a:rPr>
              <a:t>(соя и горох)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обработка препаратом способствует активному росту вегетативной массы, формированию дополнительных продуктивных побегов. Ускоряет налив семян и повышает содержание сухого вещества.</a:t>
            </a:r>
            <a:r>
              <a:rPr b="1" i="1" lang="ru-RU" sz="1400" spc="-1" strike="noStrike">
                <a:solidFill>
                  <a:srgbClr val="455c19"/>
                </a:solidFill>
                <a:latin typeface="Cambria"/>
                <a:ea typeface="Cambria"/>
              </a:rPr>
              <a:t> На масличных культурах (рапс, подсолнечник)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применение препарата на </a:t>
            </a:r>
            <a:r>
              <a:rPr b="0" i="1" lang="ru-RU" sz="1400" spc="-1" strike="noStrike">
                <a:solidFill>
                  <a:srgbClr val="455c19"/>
                </a:solidFill>
                <a:latin typeface="Cambria"/>
                <a:ea typeface="Cambria"/>
              </a:rPr>
              <a:t>рапсе</a:t>
            </a:r>
            <a:r>
              <a:rPr b="0" i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обеспечивает формирование дополнительных боковых продуктивных побегов, увеличивает число стручков и повышает урожайность семян. Для </a:t>
            </a:r>
            <a:r>
              <a:rPr b="0" i="1" lang="ru-RU" sz="1400" spc="-1" strike="noStrike">
                <a:solidFill>
                  <a:srgbClr val="455c19"/>
                </a:solidFill>
                <a:latin typeface="Cambria"/>
                <a:ea typeface="Cambria"/>
              </a:rPr>
              <a:t>подсолнечника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– приводит к ускорению сроков формирования цветоноса, увеличению продуктивной площади корзинки и хорошей выполненности зерновки. 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7000"/>
              </a:lnSpc>
              <a:spcBef>
                <a:spcPts val="499"/>
              </a:spcBef>
              <a:tabLst>
                <a:tab algn="l" pos="0"/>
              </a:tabLst>
            </a:pPr>
            <a:r>
              <a:rPr b="1" i="1" lang="ru-RU" sz="1400" spc="-1" strike="noStrike">
                <a:solidFill>
                  <a:srgbClr val="455c19"/>
                </a:solidFill>
                <a:latin typeface="Cambria"/>
                <a:ea typeface="Cambria"/>
              </a:rPr>
              <a:t>На зерновых культурах</a:t>
            </a:r>
            <a:r>
              <a:rPr b="0" lang="ru-RU" sz="1400" spc="-1" strike="noStrike">
                <a:solidFill>
                  <a:srgbClr val="455c19"/>
                </a:solidFill>
                <a:latin typeface="Cambria"/>
                <a:ea typeface="Cambria"/>
              </a:rPr>
              <a:t>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– обработка препаратом увеличивает количество продуктивных побегов, оптимизирует переход растения от вегетативного роста к колошению и накоплению питательных веществ в зерновке. 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Заголовок 1"/>
          <p:cNvSpPr/>
          <p:nvPr/>
        </p:nvSpPr>
        <p:spPr>
          <a:xfrm>
            <a:off x="1775880" y="300600"/>
            <a:ext cx="10039680" cy="91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sp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3000" spc="-1" strike="noStrike">
                <a:solidFill>
                  <a:srgbClr val="9aa62e"/>
                </a:solidFill>
                <a:latin typeface="Cambria"/>
                <a:ea typeface="Cambria"/>
              </a:rPr>
              <a:t>Комплексная программа применения регуляторов роста растений для зерновых культур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716" name="Прямоугольник 16"/>
          <p:cNvSpPr/>
          <p:nvPr/>
        </p:nvSpPr>
        <p:spPr>
          <a:xfrm>
            <a:off x="384840" y="5208480"/>
            <a:ext cx="2544480" cy="100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Обладает выраженной стимулирующей активность вегетативной части. Увеличивает количество продуктивных побегов.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17" name="Прямоугольник 19"/>
          <p:cNvSpPr/>
          <p:nvPr/>
        </p:nvSpPr>
        <p:spPr>
          <a:xfrm>
            <a:off x="384840" y="3609360"/>
            <a:ext cx="2663640" cy="100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Активирует формообразовательные процессы, повышает урожайность, минимизирует воздействие абиотических стрессов на рост и развитие растений.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18" name="TextBox 20"/>
          <p:cNvSpPr/>
          <p:nvPr/>
        </p:nvSpPr>
        <p:spPr>
          <a:xfrm>
            <a:off x="1015560" y="3230280"/>
            <a:ext cx="1283400" cy="410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437e2e"/>
                </a:solidFill>
                <a:latin typeface="Cambria"/>
                <a:ea typeface="Cambria"/>
              </a:rPr>
              <a:t>ЦИТОДЕФ-100</a:t>
            </a:r>
            <a:r>
              <a:rPr b="1" lang="ru-RU" sz="1200" spc="-1" strike="noStrike" baseline="30000">
                <a:solidFill>
                  <a:srgbClr val="437e2e"/>
                </a:solidFill>
                <a:latin typeface="Cambria"/>
                <a:ea typeface="Cambria"/>
              </a:rPr>
              <a:t> ®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900" spc="-1" strike="noStrike">
                <a:solidFill>
                  <a:srgbClr val="437e2e"/>
                </a:solidFill>
                <a:latin typeface="Cambria"/>
                <a:ea typeface="Cambria"/>
              </a:rPr>
              <a:t> </a:t>
            </a:r>
            <a:r>
              <a:rPr b="0" lang="ru-RU" sz="900" spc="-1" strike="noStrike">
                <a:solidFill>
                  <a:srgbClr val="437e2e"/>
                </a:solidFill>
                <a:latin typeface="Cambria"/>
                <a:ea typeface="Cambria"/>
              </a:rPr>
              <a:t>по вегетации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19" name="TextBox 21"/>
          <p:cNvSpPr/>
          <p:nvPr/>
        </p:nvSpPr>
        <p:spPr>
          <a:xfrm>
            <a:off x="1015560" y="1622880"/>
            <a:ext cx="1283400" cy="410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437e2e"/>
                </a:solidFill>
                <a:latin typeface="Cambria"/>
                <a:ea typeface="Cambria"/>
              </a:rPr>
              <a:t>ЦИТОДЕФ-100</a:t>
            </a:r>
            <a:r>
              <a:rPr b="1" lang="ru-RU" sz="1200" spc="-1" strike="noStrike" baseline="30000">
                <a:solidFill>
                  <a:srgbClr val="437e2e"/>
                </a:solidFill>
                <a:latin typeface="Cambria"/>
                <a:ea typeface="Cambria"/>
              </a:rPr>
              <a:t> ®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900" spc="-1" strike="noStrike">
                <a:solidFill>
                  <a:srgbClr val="437e2e"/>
                </a:solidFill>
                <a:latin typeface="Cambria"/>
                <a:ea typeface="Cambria"/>
              </a:rPr>
              <a:t> </a:t>
            </a:r>
            <a:r>
              <a:rPr b="0" lang="ru-RU" sz="900" spc="-1" strike="noStrike">
                <a:solidFill>
                  <a:srgbClr val="437e2e"/>
                </a:solidFill>
                <a:latin typeface="Cambria"/>
                <a:ea typeface="Cambria"/>
              </a:rPr>
              <a:t>для обработки семян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20" name="Прямоугольник 22"/>
          <p:cNvSpPr/>
          <p:nvPr/>
        </p:nvSpPr>
        <p:spPr>
          <a:xfrm>
            <a:off x="382320" y="2140920"/>
            <a:ext cx="2669040" cy="100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Ускоряет появление всходов на 2-3 дня, предохраняет от весенних заморозков яровые. Стимулирует кущение и развитие корневой системы. 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721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pic>
        <p:nvPicPr>
          <p:cNvPr id="722" name="Изображение" descr="Изображение"/>
          <p:cNvPicPr/>
          <p:nvPr/>
        </p:nvPicPr>
        <p:blipFill>
          <a:blip r:embed="rId2"/>
          <a:srcRect l="2112" t="2669" r="0" b="2669"/>
          <a:stretch/>
        </p:blipFill>
        <p:spPr>
          <a:xfrm>
            <a:off x="3120120" y="2197080"/>
            <a:ext cx="8913960" cy="3465360"/>
          </a:xfrm>
          <a:prstGeom prst="rect">
            <a:avLst/>
          </a:prstGeom>
          <a:ln w="12700">
            <a:noFill/>
          </a:ln>
        </p:spPr>
      </p:pic>
      <p:sp>
        <p:nvSpPr>
          <p:cNvPr id="723" name="TextBox 49"/>
          <p:cNvSpPr/>
          <p:nvPr/>
        </p:nvSpPr>
        <p:spPr>
          <a:xfrm>
            <a:off x="1097640" y="4838040"/>
            <a:ext cx="110700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c55a11"/>
                </a:solidFill>
                <a:latin typeface="Cambria"/>
                <a:ea typeface="Cambria"/>
              </a:rPr>
              <a:t>ГИБЕРЕЛОН</a:t>
            </a:r>
            <a:r>
              <a:rPr b="1" lang="ru-RU" sz="1200" spc="-1" strike="noStrike" baseline="30000">
                <a:solidFill>
                  <a:srgbClr val="c55a11"/>
                </a:solidFill>
                <a:latin typeface="Cambria"/>
                <a:ea typeface="Cambria"/>
              </a:rPr>
              <a:t> ®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ЗАКЛЮЧЕНИЕ… 4"/>
          <p:cNvSpPr/>
          <p:nvPr/>
        </p:nvSpPr>
        <p:spPr>
          <a:xfrm>
            <a:off x="679680" y="4544280"/>
            <a:ext cx="11019960" cy="3381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mbria"/>
                <a:ea typeface="Cambria"/>
              </a:rPr>
              <a:t>- Действие нового препарата на структуру урожая сои в основном заключалось в увеличении числа зерен в бобах,  в среднем в бобе было на 17,4% зерен больше по отношению к фоновому варианту, а число бобов на растении увеличилось максимум на 6,8%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725" name="Прямоугольник 44"/>
          <p:cNvSpPr/>
          <p:nvPr/>
        </p:nvSpPr>
        <p:spPr>
          <a:xfrm>
            <a:off x="1754640" y="83520"/>
            <a:ext cx="1013400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447941"/>
                </a:solidFill>
                <a:latin typeface="Cambria"/>
                <a:ea typeface="Cambria"/>
              </a:rPr>
              <a:t>СОЯ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726" name="Рисунок 23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727" name="Прямоугольник 45"/>
          <p:cNvSpPr/>
          <p:nvPr/>
        </p:nvSpPr>
        <p:spPr>
          <a:xfrm>
            <a:off x="1721880" y="684720"/>
            <a:ext cx="4691160" cy="333720"/>
          </a:xfrm>
          <a:prstGeom prst="rect">
            <a:avLst/>
          </a:prstGeom>
          <a:solidFill>
            <a:srgbClr val="b7e0a8"/>
          </a:solidFill>
          <a:ln w="1270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2a4f1c"/>
                </a:solidFill>
                <a:latin typeface="Cambria"/>
                <a:ea typeface="Cambria"/>
              </a:rPr>
              <a:t>РОСТОВ-НА-ДОНУ, СОЯ, СОРТ МЕНТОР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728" name=""/>
          <p:cNvGraphicFramePr/>
          <p:nvPr/>
        </p:nvGraphicFramePr>
        <p:xfrm>
          <a:off x="720000" y="1625760"/>
          <a:ext cx="10979640" cy="2333880"/>
        </p:xfrm>
        <a:graphic>
          <a:graphicData uri="http://schemas.openxmlformats.org/drawingml/2006/table">
            <a:tbl>
              <a:tblPr/>
              <a:tblGrid>
                <a:gridCol w="4039200"/>
                <a:gridCol w="2525040"/>
                <a:gridCol w="2206800"/>
                <a:gridCol w="2208960"/>
              </a:tblGrid>
              <a:tr h="389520">
                <a:tc rowSpan="2"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Вариант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rowSpan="2"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Урожайность, ц/га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2"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Прибавка к контролю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38880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ц/га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%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8880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Фон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17,6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8880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Фон + Гиберелон 2×30 г/га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19,2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1,6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9,1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8880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Фон + Гиберелон 2×50 г/га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20,1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2,5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14,2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8952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latin typeface="Arial"/>
                        </a:rPr>
                        <a:t>Фон + Гиберелон 2×70 г/га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20,8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3,2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18,2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ЗАКЛЮЧЕНИЕ… 5"/>
          <p:cNvSpPr/>
          <p:nvPr/>
        </p:nvSpPr>
        <p:spPr>
          <a:xfrm>
            <a:off x="679680" y="4544280"/>
            <a:ext cx="11019960" cy="379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5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mbria"/>
                <a:ea typeface="Cambria"/>
              </a:rPr>
              <a:t>Обработка вегетирующих растений в фазе бутонизации и массового цветения  положительно отразилась на формировании хозяйственно ценных признаков сои сорта Волгоградка 1, что в последствии отразилось на показателях урожайности. Прибавка урожая относительно контроля составила +0,7 т/га.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730" name="Прямоугольник 46"/>
          <p:cNvSpPr/>
          <p:nvPr/>
        </p:nvSpPr>
        <p:spPr>
          <a:xfrm>
            <a:off x="1754640" y="83520"/>
            <a:ext cx="1013400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447941"/>
                </a:solidFill>
                <a:latin typeface="Cambria"/>
                <a:ea typeface="Cambria"/>
              </a:rPr>
              <a:t>СОЯ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731" name="Рисунок 24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732" name="Прямоугольник 47"/>
          <p:cNvSpPr/>
          <p:nvPr/>
        </p:nvSpPr>
        <p:spPr>
          <a:xfrm>
            <a:off x="1721880" y="684720"/>
            <a:ext cx="4691160" cy="333720"/>
          </a:xfrm>
          <a:prstGeom prst="rect">
            <a:avLst/>
          </a:prstGeom>
          <a:solidFill>
            <a:srgbClr val="b7e0a8"/>
          </a:solidFill>
          <a:ln w="1270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2a4f1c"/>
                </a:solidFill>
                <a:latin typeface="Cambria"/>
                <a:ea typeface="Cambria"/>
              </a:rPr>
              <a:t>АСТРАХАНЬ, СОЯ, ВОЛГОГРАДКА 1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733" name=""/>
          <p:cNvGraphicFramePr/>
          <p:nvPr/>
        </p:nvGraphicFramePr>
        <p:xfrm>
          <a:off x="900000" y="1620000"/>
          <a:ext cx="10618920" cy="2808720"/>
        </p:xfrm>
        <a:graphic>
          <a:graphicData uri="http://schemas.openxmlformats.org/drawingml/2006/table">
            <a:tbl>
              <a:tblPr/>
              <a:tblGrid>
                <a:gridCol w="3367080"/>
                <a:gridCol w="373680"/>
                <a:gridCol w="3876840"/>
                <a:gridCol w="3001680"/>
              </a:tblGrid>
              <a:tr h="56520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latin typeface="Times New Roman"/>
                        </a:rPr>
                        <a:t>Вариант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2"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latin typeface="Times New Roman"/>
                        </a:rPr>
                        <a:t>Урожайность, т/га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latin typeface="Times New Roman"/>
                        </a:rPr>
                        <a:t>Коэффициент водопотребления, м</a:t>
                      </a:r>
                      <a:r>
                        <a:rPr b="0" lang="ru-RU" sz="1200" spc="-1" strike="noStrike" baseline="14000000">
                          <a:latin typeface="Times New Roman"/>
                        </a:rPr>
                        <a:t>3</a:t>
                      </a:r>
                      <a:r>
                        <a:rPr b="0" lang="ru-RU" sz="1200" spc="-1" strike="noStrike">
                          <a:latin typeface="Times New Roman"/>
                        </a:rPr>
                        <a:t>/т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547200">
                <a:tc gridSpan="2"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latin typeface="Times New Roman"/>
                        </a:rPr>
                        <a:t>Контроль</a:t>
                      </a:r>
                      <a:r>
                        <a:rPr b="0" lang="ru-RU" sz="1200" spc="-1" strike="noStrike">
                          <a:latin typeface="Times New Roman"/>
                        </a:rPr>
                        <a:t> – без обработки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latin typeface="Times New Roman"/>
                        </a:rPr>
                        <a:t>3,8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latin typeface="Times New Roman"/>
                        </a:rPr>
                        <a:t>741,1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565200">
                <a:tc gridSpan="2"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latin typeface="Times New Roman"/>
                        </a:rPr>
                        <a:t>Гиберелон, ВПР</a:t>
                      </a:r>
                      <a:r>
                        <a:rPr b="0" lang="ru-RU" sz="1200" spc="-1" strike="noStrike">
                          <a:latin typeface="Times New Roman"/>
                        </a:rPr>
                        <a:t>,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latin typeface="Times New Roman"/>
                        </a:rPr>
                        <a:t>расход препарата 30 г/га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latin typeface="Times New Roman"/>
                        </a:rPr>
                        <a:t>3,9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latin typeface="Times New Roman"/>
                        </a:rPr>
                        <a:t>722,1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565200">
                <a:tc gridSpan="2"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latin typeface="Times New Roman"/>
                        </a:rPr>
                        <a:t>Гиберелон, ВПР</a:t>
                      </a:r>
                      <a:r>
                        <a:rPr b="0" lang="ru-RU" sz="1200" spc="-1" strike="noStrike">
                          <a:latin typeface="Times New Roman"/>
                        </a:rPr>
                        <a:t>,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latin typeface="Times New Roman"/>
                        </a:rPr>
                        <a:t>расход препарата 50 г/га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latin typeface="Times New Roman"/>
                        </a:rPr>
                        <a:t>4,5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latin typeface="Times New Roman"/>
                        </a:rPr>
                        <a:t>625,8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566280">
                <a:tc gridSpan="2"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latin typeface="Times New Roman"/>
                        </a:rPr>
                        <a:t>Гиберелон, ВПР</a:t>
                      </a:r>
                      <a:r>
                        <a:rPr b="0" lang="ru-RU" sz="1200" spc="-1" strike="noStrike">
                          <a:latin typeface="Times New Roman"/>
                        </a:rPr>
                        <a:t>,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latin typeface="Times New Roman"/>
                        </a:rPr>
                        <a:t>расход препарата 70 г/га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latin typeface="Times New Roman"/>
                        </a:rPr>
                        <a:t>4,5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latin typeface="Times New Roman"/>
                        </a:rPr>
                        <a:t>625,8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Прямоугольник 52"/>
          <p:cNvSpPr/>
          <p:nvPr/>
        </p:nvSpPr>
        <p:spPr>
          <a:xfrm>
            <a:off x="1754640" y="83520"/>
            <a:ext cx="1013400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447941"/>
                </a:solidFill>
                <a:latin typeface="Cambria"/>
                <a:ea typeface="Cambria"/>
              </a:rPr>
              <a:t>СОЯ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735" name="Рисунок 27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736" name="Прямоугольник 53"/>
          <p:cNvSpPr/>
          <p:nvPr/>
        </p:nvSpPr>
        <p:spPr>
          <a:xfrm>
            <a:off x="1260000" y="501480"/>
            <a:ext cx="10799640" cy="577080"/>
          </a:xfrm>
          <a:prstGeom prst="rect">
            <a:avLst/>
          </a:prstGeom>
          <a:solidFill>
            <a:srgbClr val="b7e0a8"/>
          </a:solidFill>
          <a:ln w="1270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2a4f1c"/>
                </a:solidFill>
                <a:latin typeface="Cambria"/>
                <a:ea typeface="Cambria"/>
              </a:rPr>
              <a:t>ОРЛОВСКАЯ ОБЛАСТЬ, СОЯ, ОСМОНЬ, ФГБНУ «Федеральный научный центр зернобобовых и крупяных культур», г. Орел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737" name="" descr=""/>
          <p:cNvPicPr/>
          <p:nvPr/>
        </p:nvPicPr>
        <p:blipFill>
          <a:blip r:embed="rId2"/>
          <a:stretch/>
        </p:blipFill>
        <p:spPr>
          <a:xfrm>
            <a:off x="1800000" y="1080000"/>
            <a:ext cx="9359640" cy="2220480"/>
          </a:xfrm>
          <a:prstGeom prst="rect">
            <a:avLst/>
          </a:prstGeom>
          <a:ln w="0">
            <a:noFill/>
          </a:ln>
        </p:spPr>
      </p:pic>
      <p:pic>
        <p:nvPicPr>
          <p:cNvPr id="738" name="" descr=""/>
          <p:cNvPicPr/>
          <p:nvPr/>
        </p:nvPicPr>
        <p:blipFill>
          <a:blip r:embed="rId3"/>
          <a:stretch/>
        </p:blipFill>
        <p:spPr>
          <a:xfrm>
            <a:off x="1800000" y="3060000"/>
            <a:ext cx="9359640" cy="34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740" name="Заголовок 1"/>
          <p:cNvSpPr/>
          <p:nvPr/>
        </p:nvSpPr>
        <p:spPr>
          <a:xfrm>
            <a:off x="1912320" y="234000"/>
            <a:ext cx="9937800" cy="91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sp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3000" spc="-1" strike="noStrike">
                <a:solidFill>
                  <a:srgbClr val="9aa62e"/>
                </a:solidFill>
                <a:latin typeface="Cambria"/>
                <a:ea typeface="Cambria"/>
              </a:rPr>
              <a:t>Комплексная программа применения регуляторов роста растений для зернобобовых культур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741" name="TextBox 7"/>
          <p:cNvSpPr/>
          <p:nvPr/>
        </p:nvSpPr>
        <p:spPr>
          <a:xfrm>
            <a:off x="1171080" y="1572840"/>
            <a:ext cx="153792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c55a11"/>
                </a:solidFill>
                <a:latin typeface="Cambria"/>
                <a:ea typeface="Cambria"/>
              </a:rPr>
              <a:t>ГИБЕРЕЛОН</a:t>
            </a:r>
            <a:r>
              <a:rPr b="1" lang="ru-RU" sz="1200" spc="-1" strike="noStrike" baseline="30000">
                <a:solidFill>
                  <a:srgbClr val="c55a11"/>
                </a:solidFill>
                <a:latin typeface="Cambria"/>
                <a:ea typeface="Cambria"/>
              </a:rPr>
              <a:t> ®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42" name="Прямоугольник 8"/>
          <p:cNvSpPr/>
          <p:nvPr/>
        </p:nvSpPr>
        <p:spPr>
          <a:xfrm>
            <a:off x="461880" y="1792440"/>
            <a:ext cx="3145680" cy="100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Способствует увеличению вегетативной массы, формированию дополнительных продуктивных побегов. Ускоряет налив семян и повышает содержание сухих веществ.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743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3698280" y="1487160"/>
            <a:ext cx="8258400" cy="4574880"/>
          </a:xfrm>
          <a:prstGeom prst="rect">
            <a:avLst/>
          </a:prstGeom>
          <a:ln w="12700">
            <a:noFill/>
          </a:ln>
        </p:spPr>
      </p:pic>
      <p:sp>
        <p:nvSpPr>
          <p:cNvPr id="744" name="TextBox 21"/>
          <p:cNvSpPr/>
          <p:nvPr/>
        </p:nvSpPr>
        <p:spPr>
          <a:xfrm>
            <a:off x="1298520" y="2926080"/>
            <a:ext cx="1283400" cy="410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437e2e"/>
                </a:solidFill>
                <a:latin typeface="Cambria"/>
                <a:ea typeface="Cambria"/>
              </a:rPr>
              <a:t>ЦИТОДЕФ-100</a:t>
            </a:r>
            <a:r>
              <a:rPr b="1" lang="ru-RU" sz="1200" spc="-1" strike="noStrike" baseline="30000">
                <a:solidFill>
                  <a:srgbClr val="437e2e"/>
                </a:solidFill>
                <a:latin typeface="Cambria"/>
                <a:ea typeface="Cambria"/>
              </a:rPr>
              <a:t> ®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900" spc="-1" strike="noStrike">
                <a:solidFill>
                  <a:srgbClr val="437e2e"/>
                </a:solidFill>
                <a:latin typeface="Cambria"/>
                <a:ea typeface="Cambria"/>
              </a:rPr>
              <a:t> </a:t>
            </a:r>
            <a:r>
              <a:rPr b="0" lang="ru-RU" sz="900" spc="-1" strike="noStrike">
                <a:solidFill>
                  <a:srgbClr val="437e2e"/>
                </a:solidFill>
                <a:latin typeface="Cambria"/>
                <a:ea typeface="Cambria"/>
              </a:rPr>
              <a:t>для обработки семян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45" name="Прямоугольник 8"/>
          <p:cNvSpPr/>
          <p:nvPr/>
        </p:nvSpPr>
        <p:spPr>
          <a:xfrm>
            <a:off x="461880" y="3488400"/>
            <a:ext cx="3145680" cy="100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Положительно влияет на всхожесть и энергию прорастания. Повышает устойчивость всходов к недостатку влаги и заморозкам, активирует развитие корневой системы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Рисунок 2" descr="Рисунок 2"/>
          <p:cNvPicPr/>
          <p:nvPr/>
        </p:nvPicPr>
        <p:blipFill>
          <a:blip r:embed="rId1"/>
          <a:stretch/>
        </p:blipFill>
        <p:spPr>
          <a:xfrm>
            <a:off x="3838680" y="-349200"/>
            <a:ext cx="8299440" cy="6986160"/>
          </a:xfrm>
          <a:prstGeom prst="rect">
            <a:avLst/>
          </a:prstGeom>
          <a:ln w="12700">
            <a:noFill/>
          </a:ln>
        </p:spPr>
      </p:pic>
      <p:grpSp>
        <p:nvGrpSpPr>
          <p:cNvPr id="437" name="Прямоугольник 4"/>
          <p:cNvGrpSpPr/>
          <p:nvPr/>
        </p:nvGrpSpPr>
        <p:grpSpPr>
          <a:xfrm>
            <a:off x="181800" y="286200"/>
            <a:ext cx="6625440" cy="1362600"/>
            <a:chOff x="181800" y="286200"/>
            <a:chExt cx="6625440" cy="1362600"/>
          </a:xfrm>
        </p:grpSpPr>
        <p:sp>
          <p:nvSpPr>
            <p:cNvPr id="438" name="Прямоугольник"/>
            <p:cNvSpPr/>
            <p:nvPr/>
          </p:nvSpPr>
          <p:spPr>
            <a:xfrm>
              <a:off x="181800" y="432720"/>
              <a:ext cx="6625440" cy="1070280"/>
            </a:xfrm>
            <a:prstGeom prst="rect">
              <a:avLst/>
            </a:prstGeom>
            <a:solidFill>
              <a:schemeClr val="accent1"/>
            </a:solidFill>
            <a:ln cap="rnd" w="15875">
              <a:solidFill>
                <a:srgbClr val="3d732a"/>
              </a:solidFill>
              <a:prstDash val="sysDash"/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9" name="КАТАЛОГ ПРЕПАРАТОВ"/>
            <p:cNvSpPr/>
            <p:nvPr/>
          </p:nvSpPr>
          <p:spPr>
            <a:xfrm>
              <a:off x="244800" y="286200"/>
              <a:ext cx="6499080" cy="13626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720" rIns="4572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3600" spc="-1" strike="noStrike">
                  <a:solidFill>
                    <a:srgbClr val="ffffff"/>
                  </a:solidFill>
                  <a:latin typeface="Cambria"/>
                  <a:ea typeface="Cambria"/>
                </a:rPr>
                <a:t>АССОРТИМЕНТ ПРЕПАРАТОВ</a:t>
              </a:r>
              <a:endParaRPr b="0" lang="ru-RU" sz="3600" spc="-1" strike="noStrike">
                <a:latin typeface="Arial"/>
              </a:endParaRPr>
            </a:p>
          </p:txBody>
        </p:sp>
      </p:grpSp>
      <p:pic>
        <p:nvPicPr>
          <p:cNvPr id="440" name="Рисунок 4" descr="Рисунок 4"/>
          <p:cNvPicPr/>
          <p:nvPr/>
        </p:nvPicPr>
        <p:blipFill>
          <a:blip r:embed="rId2"/>
          <a:srcRect l="0" t="10792" r="0" b="13182"/>
          <a:stretch/>
        </p:blipFill>
        <p:spPr>
          <a:xfrm>
            <a:off x="513000" y="1624680"/>
            <a:ext cx="3625200" cy="2066760"/>
          </a:xfrm>
          <a:prstGeom prst="rect">
            <a:avLst/>
          </a:prstGeom>
          <a:ln w="12700">
            <a:noFill/>
          </a:ln>
        </p:spPr>
      </p:pic>
      <p:pic>
        <p:nvPicPr>
          <p:cNvPr id="441" name="Этамон Био_этикетки ЛПХ.jpeg" descr="Этамон Био_этикетки ЛПХ.jpeg"/>
          <p:cNvPicPr/>
          <p:nvPr/>
        </p:nvPicPr>
        <p:blipFill>
          <a:blip r:embed="rId3"/>
          <a:stretch/>
        </p:blipFill>
        <p:spPr>
          <a:xfrm>
            <a:off x="676440" y="3894120"/>
            <a:ext cx="909360" cy="1344240"/>
          </a:xfrm>
          <a:prstGeom prst="rect">
            <a:avLst/>
          </a:prstGeom>
          <a:ln w="12700">
            <a:noFill/>
          </a:ln>
        </p:spPr>
      </p:pic>
      <p:pic>
        <p:nvPicPr>
          <p:cNvPr id="442" name="Регулар_этикетки  1г.jpeg" descr="Регулар_этикетки  1г.jpeg"/>
          <p:cNvPicPr/>
          <p:nvPr/>
        </p:nvPicPr>
        <p:blipFill>
          <a:blip r:embed="rId4"/>
          <a:stretch/>
        </p:blipFill>
        <p:spPr>
          <a:xfrm>
            <a:off x="2541240" y="5365080"/>
            <a:ext cx="909360" cy="1344240"/>
          </a:xfrm>
          <a:prstGeom prst="rect">
            <a:avLst/>
          </a:prstGeom>
          <a:ln w="12700">
            <a:noFill/>
          </a:ln>
        </p:spPr>
      </p:pic>
      <p:pic>
        <p:nvPicPr>
          <p:cNvPr id="443" name="Гиберелон_2г_белый.png" descr="Гиберелон_2г_белый.png"/>
          <p:cNvPicPr/>
          <p:nvPr/>
        </p:nvPicPr>
        <p:blipFill>
          <a:blip r:embed="rId5"/>
          <a:stretch/>
        </p:blipFill>
        <p:spPr>
          <a:xfrm>
            <a:off x="1675440" y="3894120"/>
            <a:ext cx="1327680" cy="1436760"/>
          </a:xfrm>
          <a:prstGeom prst="rect">
            <a:avLst/>
          </a:prstGeom>
          <a:ln w="12700">
            <a:noFill/>
          </a:ln>
        </p:spPr>
      </p:pic>
      <p:pic>
        <p:nvPicPr>
          <p:cNvPr id="444" name="Корневин_ЛПХ_Этикетка.jpeg" descr="Корневин_ЛПХ_Этикетка.jpeg"/>
          <p:cNvPicPr/>
          <p:nvPr/>
        </p:nvPicPr>
        <p:blipFill>
          <a:blip r:embed="rId6"/>
          <a:stretch/>
        </p:blipFill>
        <p:spPr>
          <a:xfrm>
            <a:off x="3092400" y="3894120"/>
            <a:ext cx="909360" cy="1344240"/>
          </a:xfrm>
          <a:prstGeom prst="rect">
            <a:avLst/>
          </a:prstGeom>
          <a:ln w="12700">
            <a:noFill/>
          </a:ln>
        </p:spPr>
      </p:pic>
      <p:pic>
        <p:nvPicPr>
          <p:cNvPr id="445" name="Саншет_этикетка ЛПХ.jpeg" descr="Саншет_этикетка ЛПХ.jpeg"/>
          <p:cNvPicPr/>
          <p:nvPr/>
        </p:nvPicPr>
        <p:blipFill>
          <a:blip r:embed="rId7"/>
          <a:stretch/>
        </p:blipFill>
        <p:spPr>
          <a:xfrm>
            <a:off x="1359360" y="5319000"/>
            <a:ext cx="957600" cy="14367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Рисунок 10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747" name="Заголовок 2"/>
          <p:cNvSpPr/>
          <p:nvPr/>
        </p:nvSpPr>
        <p:spPr>
          <a:xfrm>
            <a:off x="1670760" y="1731240"/>
            <a:ext cx="10039680" cy="1735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sp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4000" spc="-1" strike="noStrike">
                <a:solidFill>
                  <a:srgbClr val="3f772b"/>
                </a:solidFill>
                <a:latin typeface="Cambria"/>
                <a:ea typeface="Cambria"/>
              </a:rPr>
              <a:t>КОМПЛЕКСНЫЕ ПРОГРАММЫ ПРИМЕНЕНИЯ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4000" spc="-1" strike="noStrike">
                <a:solidFill>
                  <a:srgbClr val="3f772b"/>
                </a:solidFill>
                <a:latin typeface="Cambria"/>
                <a:ea typeface="Cambria"/>
              </a:rPr>
              <a:t> </a:t>
            </a:r>
            <a:r>
              <a:rPr b="1" lang="ru-RU" sz="4000" spc="-1" strike="noStrike">
                <a:solidFill>
                  <a:srgbClr val="3f772b"/>
                </a:solidFill>
                <a:latin typeface="Cambria"/>
                <a:ea typeface="Cambria"/>
              </a:rPr>
              <a:t>РЕГУЛЯТОРОВ РОСТА РАСТЕНИЙ 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749" name="Заголовок 1"/>
          <p:cNvSpPr/>
          <p:nvPr/>
        </p:nvSpPr>
        <p:spPr>
          <a:xfrm>
            <a:off x="1822680" y="300600"/>
            <a:ext cx="10183680" cy="91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sp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3000" spc="-1" strike="noStrike">
                <a:solidFill>
                  <a:srgbClr val="9aa62e"/>
                </a:solidFill>
                <a:latin typeface="Cambria"/>
                <a:ea typeface="Cambria"/>
              </a:rPr>
              <a:t>Комплексная программа применения регуляторов роста растений для картофеля 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750" name="Изображение" descr="Изображение"/>
          <p:cNvPicPr/>
          <p:nvPr/>
        </p:nvPicPr>
        <p:blipFill>
          <a:blip r:embed="rId2"/>
          <a:srcRect l="2350" t="17546" r="0" b="0"/>
          <a:stretch/>
        </p:blipFill>
        <p:spPr>
          <a:xfrm>
            <a:off x="3601080" y="1997280"/>
            <a:ext cx="8425800" cy="3984480"/>
          </a:xfrm>
          <a:prstGeom prst="rect">
            <a:avLst/>
          </a:prstGeom>
          <a:ln w="12700">
            <a:noFill/>
          </a:ln>
        </p:spPr>
      </p:pic>
      <p:sp>
        <p:nvSpPr>
          <p:cNvPr id="751" name="TextBox 7"/>
          <p:cNvSpPr/>
          <p:nvPr/>
        </p:nvSpPr>
        <p:spPr>
          <a:xfrm>
            <a:off x="1040760" y="1520640"/>
            <a:ext cx="153792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c55a11"/>
                </a:solidFill>
                <a:latin typeface="Cambria"/>
                <a:ea typeface="Cambria"/>
              </a:rPr>
              <a:t>ГИБЕРЕЛОН</a:t>
            </a:r>
            <a:r>
              <a:rPr b="1" lang="ru-RU" sz="1200" spc="-1" strike="noStrike" baseline="30000">
                <a:solidFill>
                  <a:srgbClr val="c55a11"/>
                </a:solidFill>
                <a:latin typeface="Cambria"/>
                <a:ea typeface="Cambria"/>
              </a:rPr>
              <a:t> ®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52" name="Прямоугольник 8"/>
          <p:cNvSpPr/>
          <p:nvPr/>
        </p:nvSpPr>
        <p:spPr>
          <a:xfrm>
            <a:off x="367200" y="1857600"/>
            <a:ext cx="3145680" cy="100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Обработка клубней способствует раннему получению урожая. Использование по вегетации увеличивает долю товарных клубней и снижает количество мелкой фракции.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53" name="TextBox 7"/>
          <p:cNvSpPr/>
          <p:nvPr/>
        </p:nvSpPr>
        <p:spPr>
          <a:xfrm>
            <a:off x="1040760" y="2905920"/>
            <a:ext cx="153792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942193"/>
                </a:solidFill>
                <a:latin typeface="Cambria"/>
                <a:ea typeface="Cambria"/>
              </a:rPr>
              <a:t>ЭТАМОН</a:t>
            </a:r>
            <a:r>
              <a:rPr b="1" lang="ru-RU" sz="1200" spc="-1" strike="noStrike" baseline="30000">
                <a:solidFill>
                  <a:srgbClr val="942193"/>
                </a:solidFill>
                <a:latin typeface="Cambria"/>
                <a:ea typeface="Cambria"/>
              </a:rPr>
              <a:t>®</a:t>
            </a:r>
            <a:r>
              <a:rPr b="0" lang="ru-RU" sz="1200" spc="-1" strike="noStrike">
                <a:solidFill>
                  <a:srgbClr val="942193"/>
                </a:solidFill>
                <a:latin typeface="Cambria"/>
                <a:ea typeface="Cambria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54" name="Прямоугольник 8"/>
          <p:cNvSpPr/>
          <p:nvPr/>
        </p:nvSpPr>
        <p:spPr>
          <a:xfrm>
            <a:off x="367200" y="3242880"/>
            <a:ext cx="3145680" cy="100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Обработка по вегетации способствует увеличению количества побегов, высоты куста, ускорению синтеза органических веществ в клубнях, увеличение доли продовольственной и семенной фракций.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55" name="TextBox 7"/>
          <p:cNvSpPr/>
          <p:nvPr/>
        </p:nvSpPr>
        <p:spPr>
          <a:xfrm>
            <a:off x="1040760" y="4627800"/>
            <a:ext cx="153792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941100"/>
                </a:solidFill>
                <a:latin typeface="Cambria"/>
                <a:ea typeface="Cambria"/>
              </a:rPr>
              <a:t>ГИДРАМАК</a:t>
            </a:r>
            <a:r>
              <a:rPr b="1" lang="ru-RU" sz="1200" spc="-1" strike="noStrike" baseline="30000">
                <a:solidFill>
                  <a:srgbClr val="941100"/>
                </a:solidFill>
                <a:latin typeface="Cambria"/>
                <a:ea typeface="Cambria"/>
              </a:rPr>
              <a:t>®</a:t>
            </a:r>
            <a:r>
              <a:rPr b="0" lang="ru-RU" sz="1200" spc="-1" strike="noStrike">
                <a:solidFill>
                  <a:srgbClr val="941100"/>
                </a:solidFill>
                <a:latin typeface="Cambria"/>
                <a:ea typeface="Cambria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56" name="Прямоугольник 8"/>
          <p:cNvSpPr/>
          <p:nvPr/>
        </p:nvSpPr>
        <p:spPr>
          <a:xfrm>
            <a:off x="367200" y="5025960"/>
            <a:ext cx="3145680" cy="820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Обработка клубней препятствует прорастанию клубней при хранении, а также  оставшихся после уборки в поле на следующий год.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758" name="Заголовок 1"/>
          <p:cNvSpPr/>
          <p:nvPr/>
        </p:nvSpPr>
        <p:spPr>
          <a:xfrm>
            <a:off x="1822680" y="300600"/>
            <a:ext cx="10183680" cy="91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sp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3000" spc="-1" strike="noStrike">
                <a:solidFill>
                  <a:srgbClr val="9aa62e"/>
                </a:solidFill>
                <a:latin typeface="Cambria"/>
                <a:ea typeface="Cambria"/>
              </a:rPr>
              <a:t>Комплексная программа применения регуляторов роста растений для сахарной свёклы 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759" name="Изображение" descr="Изображение"/>
          <p:cNvPicPr/>
          <p:nvPr/>
        </p:nvPicPr>
        <p:blipFill>
          <a:blip r:embed="rId2"/>
          <a:srcRect l="0" t="19408" r="0" b="0"/>
          <a:stretch/>
        </p:blipFill>
        <p:spPr>
          <a:xfrm>
            <a:off x="3218040" y="2167560"/>
            <a:ext cx="8829720" cy="3157200"/>
          </a:xfrm>
          <a:prstGeom prst="rect">
            <a:avLst/>
          </a:prstGeom>
          <a:ln w="12700">
            <a:noFill/>
          </a:ln>
        </p:spPr>
      </p:pic>
      <p:sp>
        <p:nvSpPr>
          <p:cNvPr id="760" name="TextBox 15"/>
          <p:cNvSpPr/>
          <p:nvPr/>
        </p:nvSpPr>
        <p:spPr>
          <a:xfrm>
            <a:off x="1104480" y="1589760"/>
            <a:ext cx="128340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548235"/>
                </a:solidFill>
                <a:latin typeface="Cambria"/>
                <a:ea typeface="Cambria"/>
              </a:rPr>
              <a:t>ЦИТОДЕФ-100</a:t>
            </a:r>
            <a:r>
              <a:rPr b="1" lang="ru-RU" sz="1200" spc="-1" strike="noStrike" baseline="30000">
                <a:solidFill>
                  <a:srgbClr val="548235"/>
                </a:solidFill>
                <a:latin typeface="Cambria"/>
                <a:ea typeface="Cambria"/>
              </a:rPr>
              <a:t> ®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61" name="Прямоугольник 16"/>
          <p:cNvSpPr/>
          <p:nvPr/>
        </p:nvSpPr>
        <p:spPr>
          <a:xfrm>
            <a:off x="399240" y="2022120"/>
            <a:ext cx="2693520" cy="136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548235"/>
                </a:solidFill>
                <a:latin typeface="Cambria"/>
                <a:ea typeface="Cambria"/>
              </a:rPr>
              <a:t>Оказывает антистрессовое воздействие на растения. Улучшает ростовые и формообразовательные процессы, повышает сахаристость корнеплода. Обладает эффектом смягчения фитотоксического действия гербицидов.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62" name="TextBox 7"/>
          <p:cNvSpPr/>
          <p:nvPr/>
        </p:nvSpPr>
        <p:spPr>
          <a:xfrm>
            <a:off x="1192680" y="3641400"/>
            <a:ext cx="110700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c55a11"/>
                </a:solidFill>
                <a:latin typeface="Cambria"/>
                <a:ea typeface="Cambria"/>
              </a:rPr>
              <a:t>ГИБЕРЕЛОН</a:t>
            </a:r>
            <a:r>
              <a:rPr b="1" lang="ru-RU" sz="1200" spc="-1" strike="noStrike" baseline="30000">
                <a:solidFill>
                  <a:srgbClr val="c55a11"/>
                </a:solidFill>
                <a:latin typeface="Cambria"/>
                <a:ea typeface="Cambria"/>
              </a:rPr>
              <a:t> ®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63" name="Прямоугольник 8"/>
          <p:cNvSpPr/>
          <p:nvPr/>
        </p:nvSpPr>
        <p:spPr>
          <a:xfrm>
            <a:off x="399240" y="4012560"/>
            <a:ext cx="2693520" cy="820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c55a11"/>
                </a:solidFill>
                <a:latin typeface="Cambria"/>
                <a:ea typeface="Cambria"/>
              </a:rPr>
              <a:t>Стимулирует формирование розетки листьев среднего яруса. Способствует накоплению питательных веществ в корнеплодах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64" name="Прямоугольник 13"/>
          <p:cNvSpPr/>
          <p:nvPr/>
        </p:nvSpPr>
        <p:spPr>
          <a:xfrm>
            <a:off x="1357920" y="5060520"/>
            <a:ext cx="77616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7030a0"/>
                </a:solidFill>
                <a:latin typeface="Cambria"/>
                <a:ea typeface="Cambria"/>
              </a:rPr>
              <a:t>ЭТАМОН</a:t>
            </a:r>
            <a:r>
              <a:rPr b="1" lang="ru-RU" sz="1200" spc="-1" strike="noStrike" baseline="30000">
                <a:solidFill>
                  <a:srgbClr val="7030a0"/>
                </a:solidFill>
                <a:latin typeface="Cambria"/>
                <a:ea typeface="Cambria"/>
              </a:rPr>
              <a:t>®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65" name="Прямоугольник 14"/>
          <p:cNvSpPr/>
          <p:nvPr/>
        </p:nvSpPr>
        <p:spPr>
          <a:xfrm>
            <a:off x="399240" y="5338800"/>
            <a:ext cx="2693520" cy="136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7030a0"/>
                </a:solidFill>
                <a:latin typeface="Cambria"/>
                <a:ea typeface="Cambria"/>
              </a:rPr>
              <a:t>Способствует увеличению массы корнеплодов на 15-25%, повышению сахаристости, ускоряет наступление технической спелости, на 10-12% снижает степень поражения некоторыми грибными заболеваниями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pic>
        <p:nvPicPr>
          <p:cNvPr id="767" name="Изображение" descr="Изображение"/>
          <p:cNvPicPr/>
          <p:nvPr/>
        </p:nvPicPr>
        <p:blipFill>
          <a:blip r:embed="rId2"/>
          <a:srcRect l="2078" t="23483" r="0" b="0"/>
          <a:stretch/>
        </p:blipFill>
        <p:spPr>
          <a:xfrm>
            <a:off x="3416400" y="2032920"/>
            <a:ext cx="8618400" cy="3682080"/>
          </a:xfrm>
          <a:prstGeom prst="rect">
            <a:avLst/>
          </a:prstGeom>
          <a:ln w="12700">
            <a:noFill/>
          </a:ln>
        </p:spPr>
      </p:pic>
      <p:sp>
        <p:nvSpPr>
          <p:cNvPr id="768" name="Заголовок 1"/>
          <p:cNvSpPr/>
          <p:nvPr/>
        </p:nvSpPr>
        <p:spPr>
          <a:xfrm>
            <a:off x="1822680" y="300600"/>
            <a:ext cx="10183680" cy="91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sp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3000" spc="-1" strike="noStrike">
                <a:solidFill>
                  <a:srgbClr val="9aa62e"/>
                </a:solidFill>
                <a:latin typeface="Cambria"/>
                <a:ea typeface="Cambria"/>
              </a:rPr>
              <a:t>Комплексная программа применения регуляторов роста растений для кукурузы 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769" name="TextBox 20"/>
          <p:cNvSpPr/>
          <p:nvPr/>
        </p:nvSpPr>
        <p:spPr>
          <a:xfrm>
            <a:off x="1157760" y="2943360"/>
            <a:ext cx="1283400" cy="410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437e2e"/>
                </a:solidFill>
                <a:latin typeface="Cambria"/>
                <a:ea typeface="Cambria"/>
              </a:rPr>
              <a:t>ЦИТОДЕФ-100</a:t>
            </a:r>
            <a:r>
              <a:rPr b="1" lang="ru-RU" sz="1200" spc="-1" strike="noStrike" baseline="30000">
                <a:solidFill>
                  <a:srgbClr val="437e2e"/>
                </a:solidFill>
                <a:latin typeface="Cambria"/>
                <a:ea typeface="Cambria"/>
              </a:rPr>
              <a:t> ®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900" spc="-1" strike="noStrike">
                <a:solidFill>
                  <a:srgbClr val="437e2e"/>
                </a:solidFill>
                <a:latin typeface="Cambria"/>
                <a:ea typeface="Cambria"/>
              </a:rPr>
              <a:t> </a:t>
            </a:r>
            <a:r>
              <a:rPr b="0" lang="ru-RU" sz="900" spc="-1" strike="noStrike">
                <a:solidFill>
                  <a:srgbClr val="437e2e"/>
                </a:solidFill>
                <a:latin typeface="Cambria"/>
                <a:ea typeface="Cambria"/>
              </a:rPr>
              <a:t>по вегетации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70" name="Прямоугольник 19"/>
          <p:cNvSpPr/>
          <p:nvPr/>
        </p:nvSpPr>
        <p:spPr>
          <a:xfrm>
            <a:off x="436680" y="3384360"/>
            <a:ext cx="2850840" cy="100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Активирует формообразовательные процессы, повышает урожайность, минимизирует воздействие абиотических стрессов на рост и развитие растений.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71" name="TextBox 21"/>
          <p:cNvSpPr/>
          <p:nvPr/>
        </p:nvSpPr>
        <p:spPr>
          <a:xfrm>
            <a:off x="1157760" y="1508760"/>
            <a:ext cx="1283400" cy="410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437e2e"/>
                </a:solidFill>
                <a:latin typeface="Cambria"/>
                <a:ea typeface="Cambria"/>
              </a:rPr>
              <a:t>ЦИТОДЕФ-100</a:t>
            </a:r>
            <a:r>
              <a:rPr b="1" lang="ru-RU" sz="1200" spc="-1" strike="noStrike" baseline="30000">
                <a:solidFill>
                  <a:srgbClr val="437e2e"/>
                </a:solidFill>
                <a:latin typeface="Cambria"/>
                <a:ea typeface="Cambria"/>
              </a:rPr>
              <a:t> ®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900" spc="-1" strike="noStrike">
                <a:solidFill>
                  <a:srgbClr val="437e2e"/>
                </a:solidFill>
                <a:latin typeface="Cambria"/>
                <a:ea typeface="Cambria"/>
              </a:rPr>
              <a:t> </a:t>
            </a:r>
            <a:r>
              <a:rPr b="0" lang="ru-RU" sz="900" spc="-1" strike="noStrike">
                <a:solidFill>
                  <a:srgbClr val="437e2e"/>
                </a:solidFill>
                <a:latin typeface="Cambria"/>
                <a:ea typeface="Cambria"/>
              </a:rPr>
              <a:t>для обработки семян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72" name="Прямоугольник 22"/>
          <p:cNvSpPr/>
          <p:nvPr/>
        </p:nvSpPr>
        <p:spPr>
          <a:xfrm>
            <a:off x="343080" y="1940400"/>
            <a:ext cx="2850840" cy="820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Ускоряет появление всходов на 2-3 дня, предохраняет от весенних заморозков яровые. Стимулирует кущение и развитие корневой системы.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73" name="Прямоугольник 16"/>
          <p:cNvSpPr/>
          <p:nvPr/>
        </p:nvSpPr>
        <p:spPr>
          <a:xfrm>
            <a:off x="373680" y="5017320"/>
            <a:ext cx="2850840" cy="820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Обладает выраженной стимулирующей активность вегетативной части. Увеличивает продуктивность растений.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74" name="TextBox 49"/>
          <p:cNvSpPr/>
          <p:nvPr/>
        </p:nvSpPr>
        <p:spPr>
          <a:xfrm>
            <a:off x="1245960" y="4699800"/>
            <a:ext cx="110700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c55a11"/>
                </a:solidFill>
                <a:latin typeface="Cambria"/>
                <a:ea typeface="Cambria"/>
              </a:rPr>
              <a:t>ГИБЕРЕЛОН</a:t>
            </a:r>
            <a:r>
              <a:rPr b="1" lang="ru-RU" sz="1200" spc="-1" strike="noStrike" baseline="30000">
                <a:solidFill>
                  <a:srgbClr val="c55a11"/>
                </a:solidFill>
                <a:latin typeface="Cambria"/>
                <a:ea typeface="Cambria"/>
              </a:rPr>
              <a:t> ®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Рисунок 1" descr="Рисунок 1"/>
          <p:cNvPicPr/>
          <p:nvPr/>
        </p:nvPicPr>
        <p:blipFill>
          <a:blip r:embed="rId1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776" name="Заголовок 1"/>
          <p:cNvSpPr/>
          <p:nvPr/>
        </p:nvSpPr>
        <p:spPr>
          <a:xfrm>
            <a:off x="1822680" y="300600"/>
            <a:ext cx="10183680" cy="91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sp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3000" spc="-1" strike="noStrike">
                <a:solidFill>
                  <a:srgbClr val="9aa62e"/>
                </a:solidFill>
                <a:latin typeface="Cambria"/>
                <a:ea typeface="Cambria"/>
              </a:rPr>
              <a:t>Комплексная программа применения регуляторов роста растений для овощных культур 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777" name="Изображение" descr="Изображение"/>
          <p:cNvPicPr/>
          <p:nvPr/>
        </p:nvPicPr>
        <p:blipFill>
          <a:blip r:embed="rId2"/>
          <a:srcRect l="0" t="3831" r="0" b="45786"/>
          <a:stretch/>
        </p:blipFill>
        <p:spPr>
          <a:xfrm>
            <a:off x="3663000" y="1590120"/>
            <a:ext cx="8420400" cy="2533680"/>
          </a:xfrm>
          <a:prstGeom prst="rect">
            <a:avLst/>
          </a:prstGeom>
          <a:ln w="12700">
            <a:noFill/>
          </a:ln>
        </p:spPr>
      </p:pic>
      <p:pic>
        <p:nvPicPr>
          <p:cNvPr id="778" name="Изображение" descr="Изображение"/>
          <p:cNvPicPr/>
          <p:nvPr/>
        </p:nvPicPr>
        <p:blipFill>
          <a:blip r:embed="rId3"/>
          <a:srcRect l="0" t="63916" r="0" b="0"/>
          <a:stretch/>
        </p:blipFill>
        <p:spPr>
          <a:xfrm>
            <a:off x="3663000" y="4726080"/>
            <a:ext cx="8420400" cy="1814760"/>
          </a:xfrm>
          <a:prstGeom prst="rect">
            <a:avLst/>
          </a:prstGeom>
          <a:ln w="12700">
            <a:noFill/>
          </a:ln>
        </p:spPr>
      </p:pic>
      <p:sp>
        <p:nvSpPr>
          <p:cNvPr id="779" name="Заголовок 1"/>
          <p:cNvSpPr/>
          <p:nvPr/>
        </p:nvSpPr>
        <p:spPr>
          <a:xfrm>
            <a:off x="5327640" y="4187880"/>
            <a:ext cx="6080400" cy="473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sp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9aa62e"/>
                </a:solidFill>
                <a:latin typeface="Cambria"/>
                <a:ea typeface="Cambria"/>
              </a:rPr>
              <a:t>Комплексная программа применения регуляторов роста растений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9aa62e"/>
                </a:solidFill>
                <a:latin typeface="Cambria"/>
                <a:ea typeface="Cambria"/>
              </a:rPr>
              <a:t> </a:t>
            </a:r>
            <a:r>
              <a:rPr b="1" lang="ru-RU" sz="1400" spc="-1" strike="noStrike">
                <a:solidFill>
                  <a:srgbClr val="9aa62e"/>
                </a:solidFill>
                <a:latin typeface="Cambria"/>
                <a:ea typeface="Cambria"/>
              </a:rPr>
              <a:t>для овощных культур в малообъемной гидропонике 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780" name="Изображение" descr="Изображение"/>
          <p:cNvPicPr/>
          <p:nvPr/>
        </p:nvPicPr>
        <p:blipFill>
          <a:blip r:embed="rId4"/>
          <a:srcRect l="54469" t="0" r="14318" b="71609"/>
          <a:stretch/>
        </p:blipFill>
        <p:spPr>
          <a:xfrm>
            <a:off x="8240760" y="1396440"/>
            <a:ext cx="2628000" cy="1427760"/>
          </a:xfrm>
          <a:prstGeom prst="rect">
            <a:avLst/>
          </a:prstGeom>
          <a:ln w="12700">
            <a:noFill/>
          </a:ln>
        </p:spPr>
      </p:pic>
      <p:sp>
        <p:nvSpPr>
          <p:cNvPr id="781" name="TextBox 49"/>
          <p:cNvSpPr/>
          <p:nvPr/>
        </p:nvSpPr>
        <p:spPr>
          <a:xfrm>
            <a:off x="1369080" y="1445040"/>
            <a:ext cx="110700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c55a11"/>
                </a:solidFill>
                <a:latin typeface="Cambria"/>
                <a:ea typeface="Cambria"/>
              </a:rPr>
              <a:t>ГИБЕРЕЛОН</a:t>
            </a:r>
            <a:r>
              <a:rPr b="1" lang="ru-RU" sz="1200" spc="-1" strike="noStrike" baseline="30000">
                <a:solidFill>
                  <a:srgbClr val="c55a11"/>
                </a:solidFill>
                <a:latin typeface="Cambria"/>
                <a:ea typeface="Cambria"/>
              </a:rPr>
              <a:t> ®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82" name="Прямоугольник 8"/>
          <p:cNvSpPr/>
          <p:nvPr/>
        </p:nvSpPr>
        <p:spPr>
          <a:xfrm>
            <a:off x="349920" y="1785240"/>
            <a:ext cx="3145680" cy="1185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Применение препарата стимулирует наступление фазы цветения на 4-5 дней раньше, созревание - на 4-6 дней. Отмечается увеличение количества плодов на куст, их масса, предотвращает растрескивание плодов.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83" name="Прямоугольник 31"/>
          <p:cNvSpPr/>
          <p:nvPr/>
        </p:nvSpPr>
        <p:spPr>
          <a:xfrm>
            <a:off x="1534320" y="3171960"/>
            <a:ext cx="77616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7030a0"/>
                </a:solidFill>
                <a:latin typeface="Cambria"/>
                <a:ea typeface="Cambria"/>
              </a:rPr>
              <a:t>ЭТАМОН</a:t>
            </a:r>
            <a:r>
              <a:rPr b="1" lang="ru-RU" sz="1200" spc="-1" strike="noStrike" baseline="30000">
                <a:solidFill>
                  <a:srgbClr val="7030a0"/>
                </a:solidFill>
                <a:latin typeface="Cambria"/>
                <a:ea typeface="Cambria"/>
              </a:rPr>
              <a:t>®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84" name="Прямоугольник 8"/>
          <p:cNvSpPr/>
          <p:nvPr/>
        </p:nvSpPr>
        <p:spPr>
          <a:xfrm>
            <a:off x="349920" y="3547800"/>
            <a:ext cx="3145680" cy="1915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Применение препарата обеспечивает высокую приживаемость рассады на постоянном месте, стимулирует раннее наступление фазы цветения и созревания. Увеличивает толщину корневой шейки, способствует развитию мощной корневой системы в малом объеме почвы. Обеспечивает полноценное питание и созревание обильного урожая. Продлевает период плодоношения.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Заголовок 1"/>
          <p:cNvSpPr/>
          <p:nvPr/>
        </p:nvSpPr>
        <p:spPr>
          <a:xfrm>
            <a:off x="1822680" y="300600"/>
            <a:ext cx="10183680" cy="91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sp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3000" spc="-1" strike="noStrike">
                <a:solidFill>
                  <a:srgbClr val="9aa62e"/>
                </a:solidFill>
                <a:latin typeface="Cambria"/>
                <a:ea typeface="Cambria"/>
              </a:rPr>
              <a:t>Комплексная программа применения регуляторов роста растений для плодовых культур 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786" name="Изображение" descr="Изображение"/>
          <p:cNvPicPr/>
          <p:nvPr/>
        </p:nvPicPr>
        <p:blipFill>
          <a:blip r:embed="rId1"/>
          <a:stretch/>
        </p:blipFill>
        <p:spPr>
          <a:xfrm>
            <a:off x="3569760" y="2065320"/>
            <a:ext cx="8491320" cy="3214080"/>
          </a:xfrm>
          <a:prstGeom prst="rect">
            <a:avLst/>
          </a:prstGeom>
          <a:ln w="12700">
            <a:noFill/>
          </a:ln>
        </p:spPr>
      </p:pic>
      <p:sp>
        <p:nvSpPr>
          <p:cNvPr id="787" name="TextBox 49"/>
          <p:cNvSpPr/>
          <p:nvPr/>
        </p:nvSpPr>
        <p:spPr>
          <a:xfrm>
            <a:off x="1369080" y="1445040"/>
            <a:ext cx="110700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c55a11"/>
                </a:solidFill>
                <a:latin typeface="Cambria"/>
                <a:ea typeface="Cambria"/>
              </a:rPr>
              <a:t>ГИБЕРЕЛОН</a:t>
            </a:r>
            <a:r>
              <a:rPr b="1" lang="ru-RU" sz="1200" spc="-1" strike="noStrike" baseline="30000">
                <a:solidFill>
                  <a:srgbClr val="c55a11"/>
                </a:solidFill>
                <a:latin typeface="Cambria"/>
                <a:ea typeface="Cambria"/>
              </a:rPr>
              <a:t> ®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88" name="Прямоугольник 8"/>
          <p:cNvSpPr/>
          <p:nvPr/>
        </p:nvSpPr>
        <p:spPr>
          <a:xfrm>
            <a:off x="349920" y="1785240"/>
            <a:ext cx="3145680" cy="100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Применение препарата повышает завязываемость, предотвращает оржавленность  (сетку) плодов, их растрескивание. Придает товарный вид продукции.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89" name="TextBox 49"/>
          <p:cNvSpPr/>
          <p:nvPr/>
        </p:nvSpPr>
        <p:spPr>
          <a:xfrm>
            <a:off x="1367640" y="2954520"/>
            <a:ext cx="110988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ОБСТАКТИН</a:t>
            </a:r>
            <a:r>
              <a:rPr b="1" lang="ru-RU" sz="1200" spc="-1" strike="noStrike" baseline="30000">
                <a:solidFill>
                  <a:srgbClr val="000000"/>
                </a:solidFill>
                <a:latin typeface="Cambria"/>
                <a:ea typeface="Cambria"/>
              </a:rPr>
              <a:t> ®</a:t>
            </a: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90" name="Прямоугольник 8"/>
          <p:cNvSpPr/>
          <p:nvPr/>
        </p:nvSpPr>
        <p:spPr>
          <a:xfrm>
            <a:off x="349920" y="3412440"/>
            <a:ext cx="3145680" cy="637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Химическое прореживание завязи. Снижение предуборочного опасения плодов, улучшение товарного вида плодов.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91" name="TextBox 49"/>
          <p:cNvSpPr/>
          <p:nvPr/>
        </p:nvSpPr>
        <p:spPr>
          <a:xfrm>
            <a:off x="1447200" y="4154400"/>
            <a:ext cx="857160" cy="27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ff2f92"/>
                </a:solidFill>
                <a:latin typeface="Cambria"/>
                <a:ea typeface="Cambria"/>
              </a:rPr>
              <a:t>САНШЕТ</a:t>
            </a:r>
            <a:r>
              <a:rPr b="1" lang="ru-RU" sz="1200" spc="-1" strike="noStrike" baseline="30000">
                <a:solidFill>
                  <a:srgbClr val="ff2f92"/>
                </a:solidFill>
                <a:latin typeface="Cambria"/>
                <a:ea typeface="Cambria"/>
              </a:rPr>
              <a:t> ®</a:t>
            </a:r>
            <a:r>
              <a:rPr b="0" lang="ru-RU" sz="1200" spc="-1" strike="noStrike">
                <a:solidFill>
                  <a:srgbClr val="ff2f92"/>
                </a:solidFill>
                <a:latin typeface="Cambria"/>
                <a:ea typeface="Cambria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792" name="Прямоугольник 8"/>
          <p:cNvSpPr/>
          <p:nvPr/>
        </p:nvSpPr>
        <p:spPr>
          <a:xfrm>
            <a:off x="349920" y="4569840"/>
            <a:ext cx="3145680" cy="45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Предупреждает тепловое растрескивание плодов от засухи.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793" name="Рисунок 1" descr="Рисунок 1"/>
          <p:cNvPicPr/>
          <p:nvPr/>
        </p:nvPicPr>
        <p:blipFill>
          <a:blip r:embed="rId2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Прямоугольник 11"/>
          <p:cNvSpPr/>
          <p:nvPr/>
        </p:nvSpPr>
        <p:spPr>
          <a:xfrm>
            <a:off x="684720" y="685080"/>
            <a:ext cx="11237040" cy="913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355e32"/>
                </a:solidFill>
                <a:latin typeface="Cambria"/>
                <a:ea typeface="Cambria"/>
              </a:rPr>
              <a:t>Регуляторы роста и развития растений, или фитогормоны </a:t>
            </a:r>
            <a:r>
              <a:rPr b="0" lang="ru-RU" sz="1800" spc="-1" strike="noStrike">
                <a:solidFill>
                  <a:srgbClr val="000000"/>
                </a:solidFill>
                <a:latin typeface="Cambria"/>
                <a:ea typeface="Cambria"/>
              </a:rPr>
              <a:t>– группа веществ, обладающих высокой биологической активностью и способных в небольших концентрациях </a:t>
            </a:r>
            <a:r>
              <a:rPr b="1" i="1" lang="ru-RU" sz="1800" spc="-1" strike="noStrike">
                <a:solidFill>
                  <a:srgbClr val="2a4f1c"/>
                </a:solidFill>
                <a:latin typeface="Cambria"/>
                <a:ea typeface="Cambria"/>
              </a:rPr>
              <a:t>регулировать</a:t>
            </a:r>
            <a:r>
              <a:rPr b="0" lang="ru-RU" sz="1800" spc="-1" strike="noStrike">
                <a:solidFill>
                  <a:srgbClr val="000000"/>
                </a:solidFill>
                <a:latin typeface="Cambria"/>
                <a:ea typeface="Cambria"/>
              </a:rPr>
              <a:t> интенсивность (стимулировать или ингибировать) физиологических процессов.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47" name="Прямоугольник 13"/>
          <p:cNvSpPr/>
          <p:nvPr/>
        </p:nvSpPr>
        <p:spPr>
          <a:xfrm>
            <a:off x="1487520" y="5859000"/>
            <a:ext cx="10507680" cy="913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ambria"/>
                <a:ea typeface="Cambria"/>
              </a:rPr>
              <a:t>Регуляторы роста позволяют </a:t>
            </a:r>
            <a:r>
              <a:rPr b="1" lang="ru-RU" sz="1800" spc="-1" strike="noStrike">
                <a:solidFill>
                  <a:srgbClr val="437e2e"/>
                </a:solidFill>
                <a:latin typeface="Cambria"/>
                <a:ea typeface="Cambria"/>
              </a:rPr>
              <a:t>корректировать развитие растений по заданным параметрам</a:t>
            </a:r>
            <a:r>
              <a:rPr b="0" lang="ru-RU" sz="1800" spc="-1" strike="noStrike">
                <a:solidFill>
                  <a:srgbClr val="000000"/>
                </a:solidFill>
                <a:latin typeface="Cambria"/>
                <a:ea typeface="Cambria"/>
              </a:rPr>
              <a:t> в разные периоды вегетации и получать стабильный и устойчивый урожай вне зависимости от условий выращивания.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48" name="Прямоугольник 15"/>
          <p:cNvSpPr/>
          <p:nvPr/>
        </p:nvSpPr>
        <p:spPr>
          <a:xfrm>
            <a:off x="2763720" y="92880"/>
            <a:ext cx="734940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447941"/>
                </a:solidFill>
                <a:latin typeface="Cambria"/>
                <a:ea typeface="Cambria"/>
              </a:rPr>
              <a:t>ФИТОГОРМОНЫ, ИЛИ РЕГУЛЯТОРЫ РОСТА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449" name="Прямоугольник 1"/>
          <p:cNvSpPr/>
          <p:nvPr/>
        </p:nvSpPr>
        <p:spPr>
          <a:xfrm>
            <a:off x="1155960" y="1751760"/>
            <a:ext cx="10184040" cy="364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c00000"/>
                </a:solidFill>
                <a:latin typeface="Cambria"/>
                <a:ea typeface="Cambria"/>
              </a:rPr>
              <a:t>РЕГУЛЯТОРЫ РОСТА НЕ ЯВЛЯЮТСЯ ИСТОЧНИКАМИ ПИТАНИЯ ДЛЯ РАСТЕНИЙ.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450" name="Изображение" descr="Изображение"/>
          <p:cNvPicPr/>
          <p:nvPr/>
        </p:nvPicPr>
        <p:blipFill>
          <a:blip r:embed="rId1"/>
          <a:stretch/>
        </p:blipFill>
        <p:spPr>
          <a:xfrm>
            <a:off x="1815480" y="2273400"/>
            <a:ext cx="4786560" cy="3585240"/>
          </a:xfrm>
          <a:prstGeom prst="rect">
            <a:avLst/>
          </a:prstGeom>
          <a:ln w="12700">
            <a:noFill/>
          </a:ln>
        </p:spPr>
      </p:pic>
      <p:pic>
        <p:nvPicPr>
          <p:cNvPr id="451" name="Рисунок 9" descr="Рисунок 9"/>
          <p:cNvPicPr/>
          <p:nvPr/>
        </p:nvPicPr>
        <p:blipFill>
          <a:blip r:embed="rId2"/>
          <a:stretch/>
        </p:blipFill>
        <p:spPr>
          <a:xfrm>
            <a:off x="6891480" y="2284560"/>
            <a:ext cx="4448160" cy="36111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Прямоугольник 15"/>
          <p:cNvSpPr/>
          <p:nvPr/>
        </p:nvSpPr>
        <p:spPr>
          <a:xfrm>
            <a:off x="4444200" y="175320"/>
            <a:ext cx="3798720" cy="547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3000" spc="-1" strike="noStrike">
                <a:solidFill>
                  <a:srgbClr val="447941"/>
                </a:solidFill>
                <a:latin typeface="Cambria"/>
                <a:ea typeface="Cambria"/>
              </a:rPr>
              <a:t>РЕГУЛЯТОРЫ РОСТА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453" name="Рисунок 1" descr="Рисунок 1"/>
          <p:cNvPicPr/>
          <p:nvPr/>
        </p:nvPicPr>
        <p:blipFill>
          <a:blip r:embed="rId1"/>
          <a:stretch/>
        </p:blipFill>
        <p:spPr>
          <a:xfrm>
            <a:off x="471240" y="75528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454" name="Прямоугольник 3"/>
          <p:cNvSpPr/>
          <p:nvPr/>
        </p:nvSpPr>
        <p:spPr>
          <a:xfrm>
            <a:off x="4128480" y="766800"/>
            <a:ext cx="4184280" cy="547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000" spc="-1" strike="noStrike">
                <a:solidFill>
                  <a:srgbClr val="447941"/>
                </a:solidFill>
                <a:latin typeface="Cambria"/>
                <a:ea typeface="Cambria"/>
              </a:rPr>
              <a:t>ОСНОВНЫЕ ФУНКЦИИ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455" name="Прямоугольник 1"/>
          <p:cNvSpPr/>
          <p:nvPr/>
        </p:nvSpPr>
        <p:spPr>
          <a:xfrm>
            <a:off x="4680000" y="3488760"/>
            <a:ext cx="3512880" cy="729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ru-RU" sz="1400" spc="-1" strike="noStrike">
                <a:solidFill>
                  <a:srgbClr val="2a4f1c"/>
                </a:solidFill>
                <a:latin typeface="Cambria"/>
                <a:ea typeface="Cambria"/>
              </a:rPr>
              <a:t>регуляция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 ВСЕХ физиологических процессов растения в течение жизненного цикла.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456" name="Схема 4"/>
          <p:cNvGrpSpPr/>
          <p:nvPr/>
        </p:nvGrpSpPr>
        <p:grpSpPr>
          <a:xfrm>
            <a:off x="3524400" y="1858320"/>
            <a:ext cx="5655240" cy="4597200"/>
            <a:chOff x="3524400" y="1858320"/>
            <a:chExt cx="5655240" cy="4597200"/>
          </a:xfrm>
        </p:grpSpPr>
        <p:sp>
          <p:nvSpPr>
            <p:cNvPr id="457" name="Рост растения"/>
            <p:cNvSpPr/>
            <p:nvPr/>
          </p:nvSpPr>
          <p:spPr>
            <a:xfrm>
              <a:off x="7198920" y="2241720"/>
              <a:ext cx="1234080" cy="4784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20160" rIns="20160" tIns="20160" bIns="20160" anchor="ctr">
              <a:spAutoFit/>
            </a:bodyPr>
            <a:p>
              <a:pPr algn="ctr">
                <a:lnSpc>
                  <a:spcPct val="90000"/>
                </a:lnSpc>
                <a:spcBef>
                  <a:spcPts val="601"/>
                </a:spcBef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entury Gothic"/>
                  <a:ea typeface="Century Gothic"/>
                </a:rPr>
                <a:t>Рост растения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458" name="Фигура"/>
            <p:cNvSpPr/>
            <p:nvPr/>
          </p:nvSpPr>
          <p:spPr>
            <a:xfrm>
              <a:off x="8257320" y="3067200"/>
              <a:ext cx="658440" cy="1150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6791" y="0"/>
                  </a:moveTo>
                  <a:cubicBezTo>
                    <a:pt x="12201" y="5421"/>
                    <a:pt x="15473" y="11496"/>
                    <a:pt x="16360" y="17771"/>
                  </a:cubicBezTo>
                  <a:lnTo>
                    <a:pt x="21600" y="17798"/>
                  </a:lnTo>
                  <a:lnTo>
                    <a:pt x="12661" y="21600"/>
                  </a:lnTo>
                  <a:lnTo>
                    <a:pt x="3198" y="17704"/>
                  </a:lnTo>
                  <a:lnTo>
                    <a:pt x="8436" y="17730"/>
                  </a:lnTo>
                  <a:cubicBezTo>
                    <a:pt x="7561" y="12307"/>
                    <a:pt x="4681" y="7065"/>
                    <a:pt x="0" y="2375"/>
                  </a:cubicBez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9" name="Цветение"/>
            <p:cNvSpPr/>
            <p:nvPr/>
          </p:nvSpPr>
          <p:spPr>
            <a:xfrm>
              <a:off x="7945920" y="4726080"/>
              <a:ext cx="1233720" cy="2595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20160" rIns="20160" tIns="20160" bIns="20160" anchor="ctr">
              <a:spAutoFit/>
            </a:bodyPr>
            <a:p>
              <a:pPr algn="ctr">
                <a:lnSpc>
                  <a:spcPct val="90000"/>
                </a:lnSpc>
                <a:spcBef>
                  <a:spcPts val="601"/>
                </a:spcBef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entury Gothic"/>
                  <a:ea typeface="Century Gothic"/>
                </a:rPr>
                <a:t>Цветение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460" name="Фигура"/>
            <p:cNvSpPr/>
            <p:nvPr/>
          </p:nvSpPr>
          <p:spPr>
            <a:xfrm>
              <a:off x="7796880" y="5406840"/>
              <a:ext cx="519840" cy="5983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1600" y="5447"/>
                  </a:moveTo>
                  <a:cubicBezTo>
                    <a:pt x="18102" y="9560"/>
                    <a:pt x="14170" y="13361"/>
                    <a:pt x="9858" y="16794"/>
                  </a:cubicBezTo>
                  <a:lnTo>
                    <a:pt x="13783" y="21600"/>
                  </a:lnTo>
                  <a:lnTo>
                    <a:pt x="494" y="17827"/>
                  </a:lnTo>
                  <a:lnTo>
                    <a:pt x="0" y="4722"/>
                  </a:lnTo>
                  <a:lnTo>
                    <a:pt x="3923" y="9526"/>
                  </a:lnTo>
                  <a:cubicBezTo>
                    <a:pt x="7485" y="6622"/>
                    <a:pt x="10745" y="3434"/>
                    <a:pt x="13665" y="0"/>
                  </a:cubicBez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1" name="Плодоношение"/>
            <p:cNvSpPr/>
            <p:nvPr/>
          </p:nvSpPr>
          <p:spPr>
            <a:xfrm>
              <a:off x="5396760" y="6195960"/>
              <a:ext cx="2423160" cy="2595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20160" rIns="20160" tIns="20160" bIns="20160" anchor="ctr">
              <a:spAutoFit/>
            </a:bodyPr>
            <a:p>
              <a:pPr algn="ctr">
                <a:lnSpc>
                  <a:spcPct val="90000"/>
                </a:lnSpc>
                <a:spcBef>
                  <a:spcPts val="601"/>
                </a:spcBef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entury Gothic"/>
                  <a:ea typeface="Century Gothic"/>
                </a:rPr>
                <a:t>Плодоношение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462" name="Фигура"/>
            <p:cNvSpPr/>
            <p:nvPr/>
          </p:nvSpPr>
          <p:spPr>
            <a:xfrm>
              <a:off x="4900320" y="5463000"/>
              <a:ext cx="578520" cy="537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6291" y="21600"/>
                  </a:moveTo>
                  <a:cubicBezTo>
                    <a:pt x="12116" y="18193"/>
                    <a:pt x="8247" y="14346"/>
                    <a:pt x="4738" y="10111"/>
                  </a:cubicBezTo>
                  <a:lnTo>
                    <a:pt x="0" y="14137"/>
                  </a:lnTo>
                  <a:lnTo>
                    <a:pt x="3542" y="776"/>
                  </a:lnTo>
                  <a:lnTo>
                    <a:pt x="16639" y="0"/>
                  </a:lnTo>
                  <a:lnTo>
                    <a:pt x="11904" y="4023"/>
                  </a:lnTo>
                  <a:cubicBezTo>
                    <a:pt x="14870" y="7520"/>
                    <a:pt x="18115" y="10710"/>
                    <a:pt x="21600" y="13553"/>
                  </a:cubicBez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3" name="Покой семян или растений"/>
            <p:cNvSpPr/>
            <p:nvPr/>
          </p:nvSpPr>
          <p:spPr>
            <a:xfrm>
              <a:off x="3524400" y="4586760"/>
              <a:ext cx="2259000" cy="5389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22680" rIns="22680" tIns="22680" bIns="22680" anchor="ctr">
              <a:spAutoFit/>
            </a:bodyPr>
            <a:p>
              <a:pPr algn="ctr">
                <a:lnSpc>
                  <a:spcPct val="90000"/>
                </a:lnSpc>
                <a:spcBef>
                  <a:spcPts val="700"/>
                </a:spcBef>
                <a:tabLst>
                  <a:tab algn="l" pos="0"/>
                </a:tabLst>
              </a:pPr>
              <a:r>
                <a:rPr b="0" lang="ru-RU" sz="1800" spc="-1" strike="noStrike">
                  <a:solidFill>
                    <a:srgbClr val="000000"/>
                  </a:solidFill>
                  <a:latin typeface="Century Gothic"/>
                  <a:ea typeface="Century Gothic"/>
                </a:rPr>
                <a:t>Покой семян или растений</a:t>
              </a:r>
              <a:endParaRPr b="0" lang="ru-RU" sz="1800" spc="-1" strike="noStrike">
                <a:latin typeface="Arial"/>
              </a:endParaRPr>
            </a:p>
          </p:txBody>
        </p:sp>
        <p:sp>
          <p:nvSpPr>
            <p:cNvPr id="464" name="Фигура"/>
            <p:cNvSpPr/>
            <p:nvPr/>
          </p:nvSpPr>
          <p:spPr>
            <a:xfrm>
              <a:off x="4453560" y="3130200"/>
              <a:ext cx="551520" cy="1088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21600"/>
                  </a:moveTo>
                  <a:cubicBezTo>
                    <a:pt x="0" y="15072"/>
                    <a:pt x="2759" y="8626"/>
                    <a:pt x="8077" y="2724"/>
                  </a:cubicBezTo>
                  <a:lnTo>
                    <a:pt x="2690" y="675"/>
                  </a:lnTo>
                  <a:lnTo>
                    <a:pt x="15765" y="0"/>
                  </a:lnTo>
                  <a:lnTo>
                    <a:pt x="21600" y="6532"/>
                  </a:lnTo>
                  <a:lnTo>
                    <a:pt x="16218" y="4865"/>
                  </a:lnTo>
                  <a:cubicBezTo>
                    <a:pt x="11732" y="9996"/>
                    <a:pt x="9410" y="15574"/>
                    <a:pt x="9410" y="21219"/>
                  </a:cubicBez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5" name="Прорастание семян"/>
            <p:cNvSpPr/>
            <p:nvPr/>
          </p:nvSpPr>
          <p:spPr>
            <a:xfrm>
              <a:off x="4336560" y="2241720"/>
              <a:ext cx="2127600" cy="4784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20160" rIns="20160" tIns="20160" bIns="20160" anchor="ctr">
              <a:spAutoFit/>
            </a:bodyPr>
            <a:p>
              <a:pPr algn="ctr">
                <a:lnSpc>
                  <a:spcPct val="90000"/>
                </a:lnSpc>
                <a:spcBef>
                  <a:spcPts val="601"/>
                </a:spcBef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entury Gothic"/>
                  <a:ea typeface="Century Gothic"/>
                </a:rPr>
                <a:t>Прорастание семян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466" name="Фигура"/>
            <p:cNvSpPr/>
            <p:nvPr/>
          </p:nvSpPr>
          <p:spPr>
            <a:xfrm>
              <a:off x="6457680" y="1858320"/>
              <a:ext cx="734760" cy="5551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4649"/>
                  </a:moveTo>
                  <a:cubicBezTo>
                    <a:pt x="5677" y="4105"/>
                    <a:pt x="11381" y="4610"/>
                    <a:pt x="16959" y="6150"/>
                  </a:cubicBezTo>
                  <a:lnTo>
                    <a:pt x="18308" y="0"/>
                  </a:lnTo>
                  <a:lnTo>
                    <a:pt x="21600" y="12717"/>
                  </a:lnTo>
                  <a:lnTo>
                    <a:pt x="13568" y="21600"/>
                  </a:lnTo>
                  <a:lnTo>
                    <a:pt x="14917" y="15452"/>
                  </a:lnTo>
                  <a:cubicBezTo>
                    <a:pt x="10166" y="14219"/>
                    <a:pt x="5319" y="13828"/>
                    <a:pt x="495" y="14291"/>
                  </a:cubicBez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Прямоугольник 15"/>
          <p:cNvSpPr/>
          <p:nvPr/>
        </p:nvSpPr>
        <p:spPr>
          <a:xfrm>
            <a:off x="2598120" y="175320"/>
            <a:ext cx="7491240" cy="1004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3000" spc="-1" strike="noStrike">
                <a:solidFill>
                  <a:srgbClr val="447941"/>
                </a:solidFill>
                <a:latin typeface="Cambria"/>
                <a:ea typeface="Cambria"/>
              </a:rPr>
              <a:t>КЛАССИФИКАЦИЯ РЕГУЛЯТОРОВ РОСТА </a:t>
            </a:r>
            <a:endParaRPr b="0" lang="ru-RU" sz="30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3000" spc="-1" strike="noStrike">
                <a:solidFill>
                  <a:srgbClr val="447941"/>
                </a:solidFill>
                <a:latin typeface="Cambria"/>
                <a:ea typeface="Cambria"/>
              </a:rPr>
              <a:t>ПО НАЗНАЧЕНИЮ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468" name="Линия"/>
          <p:cNvSpPr/>
          <p:nvPr/>
        </p:nvSpPr>
        <p:spPr>
          <a:xfrm>
            <a:off x="3588120" y="1901160"/>
            <a:ext cx="360" cy="896760"/>
          </a:xfrm>
          <a:prstGeom prst="line">
            <a:avLst/>
          </a:prstGeom>
          <a:ln w="25400">
            <a:solidFill>
              <a:srgbClr val="549e3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Прямоугольник 3"/>
          <p:cNvSpPr/>
          <p:nvPr/>
        </p:nvSpPr>
        <p:spPr>
          <a:xfrm>
            <a:off x="1634040" y="1387800"/>
            <a:ext cx="3654000" cy="425520"/>
          </a:xfrm>
          <a:prstGeom prst="rect">
            <a:avLst/>
          </a:prstGeom>
          <a:solidFill>
            <a:srgbClr val="ffffff"/>
          </a:solidFill>
          <a:ln w="25400">
            <a:solidFill>
              <a:srgbClr val="c0cf3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200" spc="-1" strike="noStrike">
                <a:solidFill>
                  <a:srgbClr val="447941"/>
                </a:solidFill>
                <a:latin typeface="Cambria"/>
                <a:ea typeface="Cambria"/>
              </a:rPr>
              <a:t>СТИМУЛЯТОРЫ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470" name="Прямоугольник 3"/>
          <p:cNvSpPr/>
          <p:nvPr/>
        </p:nvSpPr>
        <p:spPr>
          <a:xfrm>
            <a:off x="6187320" y="1387800"/>
            <a:ext cx="2591640" cy="425520"/>
          </a:xfrm>
          <a:prstGeom prst="rect">
            <a:avLst/>
          </a:prstGeom>
          <a:solidFill>
            <a:srgbClr val="ffffff"/>
          </a:solidFill>
          <a:ln w="25400">
            <a:solidFill>
              <a:srgbClr val="c0cf3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200" spc="-1" strike="noStrike">
                <a:solidFill>
                  <a:srgbClr val="447941"/>
                </a:solidFill>
                <a:latin typeface="Cambria"/>
                <a:ea typeface="Cambria"/>
              </a:rPr>
              <a:t>ИНГИБИТОРЫ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471" name="ПРОСТЕЙШИЕ ОРГАНИЧЕСКИЕ СОЕДИНЕНИЯ…"/>
          <p:cNvSpPr/>
          <p:nvPr/>
        </p:nvSpPr>
        <p:spPr>
          <a:xfrm>
            <a:off x="483840" y="2809080"/>
            <a:ext cx="1442880" cy="364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ambria"/>
                <a:ea typeface="Cambria"/>
              </a:rPr>
              <a:t>АУКСИНЫ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472" name="корневин.jpg" descr="корневин.jpg"/>
          <p:cNvPicPr/>
          <p:nvPr/>
        </p:nvPicPr>
        <p:blipFill>
          <a:blip r:embed="rId1"/>
          <a:stretch/>
        </p:blipFill>
        <p:spPr>
          <a:xfrm>
            <a:off x="377280" y="3195000"/>
            <a:ext cx="1337400" cy="1370520"/>
          </a:xfrm>
          <a:prstGeom prst="rect">
            <a:avLst/>
          </a:prstGeom>
          <a:ln w="12700">
            <a:noFill/>
          </a:ln>
        </p:spPr>
      </p:pic>
      <p:sp>
        <p:nvSpPr>
          <p:cNvPr id="473" name="ПРОСТЕЙШИЕ ОРГАНИЧЕСКИЕ СОЕДИНЕНИЯ…"/>
          <p:cNvSpPr/>
          <p:nvPr/>
        </p:nvSpPr>
        <p:spPr>
          <a:xfrm>
            <a:off x="5069880" y="2803680"/>
            <a:ext cx="1947960" cy="364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ambria"/>
                <a:ea typeface="Cambria"/>
              </a:rPr>
              <a:t>ГИББЕРЕЛЛИНЫ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474" name="гиберелон.jpg" descr="гиберелон.jpg"/>
          <p:cNvPicPr/>
          <p:nvPr/>
        </p:nvPicPr>
        <p:blipFill>
          <a:blip r:embed="rId2"/>
          <a:stretch/>
        </p:blipFill>
        <p:spPr>
          <a:xfrm>
            <a:off x="5338800" y="3195000"/>
            <a:ext cx="1354320" cy="1370520"/>
          </a:xfrm>
          <a:prstGeom prst="rect">
            <a:avLst/>
          </a:prstGeom>
          <a:ln w="12700">
            <a:noFill/>
          </a:ln>
        </p:spPr>
      </p:pic>
      <p:sp>
        <p:nvSpPr>
          <p:cNvPr id="475" name="ПРОСТЕЙШИЕ ОРГАНИЧЕСКИЕ СОЕДИНЕНИЯ…"/>
          <p:cNvSpPr/>
          <p:nvPr/>
        </p:nvSpPr>
        <p:spPr>
          <a:xfrm>
            <a:off x="2613960" y="2809080"/>
            <a:ext cx="1947960" cy="364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ambria"/>
                <a:ea typeface="Cambria"/>
              </a:rPr>
              <a:t>ЦИТОКИНИНЫ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476" name="цитодеф-100.jpg" descr="цитодеф-100.jpg"/>
          <p:cNvPicPr/>
          <p:nvPr/>
        </p:nvPicPr>
        <p:blipFill>
          <a:blip r:embed="rId3"/>
          <a:stretch/>
        </p:blipFill>
        <p:spPr>
          <a:xfrm>
            <a:off x="2904840" y="3202200"/>
            <a:ext cx="1297080" cy="1356120"/>
          </a:xfrm>
          <a:prstGeom prst="rect">
            <a:avLst/>
          </a:prstGeom>
          <a:ln w="12700">
            <a:noFill/>
          </a:ln>
        </p:spPr>
      </p:pic>
      <p:pic>
        <p:nvPicPr>
          <p:cNvPr id="477" name="регулар.jpg" descr="регулар.jpg"/>
          <p:cNvPicPr/>
          <p:nvPr/>
        </p:nvPicPr>
        <p:blipFill>
          <a:blip r:embed="rId4"/>
          <a:stretch/>
        </p:blipFill>
        <p:spPr>
          <a:xfrm>
            <a:off x="10022040" y="3259440"/>
            <a:ext cx="1297080" cy="1308600"/>
          </a:xfrm>
          <a:prstGeom prst="rect">
            <a:avLst/>
          </a:prstGeom>
          <a:ln w="12700">
            <a:noFill/>
          </a:ln>
        </p:spPr>
      </p:pic>
      <p:pic>
        <p:nvPicPr>
          <p:cNvPr id="478" name="обстактин.jpg" descr="обстактин.jpg"/>
          <p:cNvPicPr/>
          <p:nvPr/>
        </p:nvPicPr>
        <p:blipFill>
          <a:blip r:embed="rId5"/>
          <a:stretch/>
        </p:blipFill>
        <p:spPr>
          <a:xfrm>
            <a:off x="377280" y="4754520"/>
            <a:ext cx="1337400" cy="1422720"/>
          </a:xfrm>
          <a:prstGeom prst="rect">
            <a:avLst/>
          </a:prstGeom>
          <a:ln w="12700">
            <a:noFill/>
          </a:ln>
        </p:spPr>
      </p:pic>
      <p:pic>
        <p:nvPicPr>
          <p:cNvPr id="479" name="этефон.jpg" descr="этефон.jpg"/>
          <p:cNvPicPr/>
          <p:nvPr/>
        </p:nvPicPr>
        <p:blipFill>
          <a:blip r:embed="rId6"/>
          <a:stretch/>
        </p:blipFill>
        <p:spPr>
          <a:xfrm>
            <a:off x="10035000" y="4681080"/>
            <a:ext cx="1271520" cy="1349640"/>
          </a:xfrm>
          <a:prstGeom prst="rect">
            <a:avLst/>
          </a:prstGeom>
          <a:ln w="12700">
            <a:noFill/>
          </a:ln>
        </p:spPr>
      </p:pic>
      <p:pic>
        <p:nvPicPr>
          <p:cNvPr id="480" name="гидрамак.jpg" descr="гидрамак.jpg"/>
          <p:cNvPicPr/>
          <p:nvPr/>
        </p:nvPicPr>
        <p:blipFill>
          <a:blip r:embed="rId7"/>
          <a:stretch/>
        </p:blipFill>
        <p:spPr>
          <a:xfrm>
            <a:off x="7130880" y="3211200"/>
            <a:ext cx="1301040" cy="1356120"/>
          </a:xfrm>
          <a:prstGeom prst="rect">
            <a:avLst/>
          </a:prstGeom>
          <a:ln w="12700">
            <a:noFill/>
          </a:ln>
        </p:spPr>
      </p:pic>
      <p:sp>
        <p:nvSpPr>
          <p:cNvPr id="481" name="Линия"/>
          <p:cNvSpPr/>
          <p:nvPr/>
        </p:nvSpPr>
        <p:spPr>
          <a:xfrm>
            <a:off x="10670760" y="1883160"/>
            <a:ext cx="360" cy="932760"/>
          </a:xfrm>
          <a:prstGeom prst="line">
            <a:avLst/>
          </a:prstGeom>
          <a:ln w="25400">
            <a:solidFill>
              <a:srgbClr val="549e3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Линия"/>
          <p:cNvSpPr/>
          <p:nvPr/>
        </p:nvSpPr>
        <p:spPr>
          <a:xfrm>
            <a:off x="7720200" y="1914840"/>
            <a:ext cx="360" cy="1228320"/>
          </a:xfrm>
          <a:prstGeom prst="line">
            <a:avLst/>
          </a:prstGeom>
          <a:ln w="25400">
            <a:solidFill>
              <a:srgbClr val="549e3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Линия"/>
          <p:cNvSpPr/>
          <p:nvPr/>
        </p:nvSpPr>
        <p:spPr>
          <a:xfrm flipH="1">
            <a:off x="1128600" y="1884240"/>
            <a:ext cx="582480" cy="936360"/>
          </a:xfrm>
          <a:prstGeom prst="line">
            <a:avLst/>
          </a:prstGeom>
          <a:ln w="25400">
            <a:solidFill>
              <a:srgbClr val="549e3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Линия"/>
          <p:cNvSpPr/>
          <p:nvPr/>
        </p:nvSpPr>
        <p:spPr>
          <a:xfrm>
            <a:off x="5276160" y="1898280"/>
            <a:ext cx="790560" cy="899640"/>
          </a:xfrm>
          <a:prstGeom prst="line">
            <a:avLst/>
          </a:prstGeom>
          <a:ln w="25400">
            <a:solidFill>
              <a:srgbClr val="549e3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Линия"/>
          <p:cNvSpPr/>
          <p:nvPr/>
        </p:nvSpPr>
        <p:spPr>
          <a:xfrm>
            <a:off x="4479840" y="1901160"/>
            <a:ext cx="360" cy="3007800"/>
          </a:xfrm>
          <a:prstGeom prst="line">
            <a:avLst/>
          </a:prstGeom>
          <a:ln w="25400">
            <a:solidFill>
              <a:srgbClr val="549e3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86" name="этамон_био.jpg" descr="этамон_био.jpg"/>
          <p:cNvPicPr/>
          <p:nvPr/>
        </p:nvPicPr>
        <p:blipFill>
          <a:blip r:embed="rId8"/>
          <a:stretch/>
        </p:blipFill>
        <p:spPr>
          <a:xfrm>
            <a:off x="2034360" y="4962960"/>
            <a:ext cx="1583640" cy="1623960"/>
          </a:xfrm>
          <a:prstGeom prst="rect">
            <a:avLst/>
          </a:prstGeom>
          <a:ln w="12700">
            <a:noFill/>
          </a:ln>
        </p:spPr>
      </p:pic>
      <p:pic>
        <p:nvPicPr>
          <p:cNvPr id="487" name="этамон.jpg" descr="этамон.jpg"/>
          <p:cNvPicPr/>
          <p:nvPr/>
        </p:nvPicPr>
        <p:blipFill>
          <a:blip r:embed="rId9"/>
          <a:stretch/>
        </p:blipFill>
        <p:spPr>
          <a:xfrm>
            <a:off x="4058640" y="4962960"/>
            <a:ext cx="1594800" cy="1623960"/>
          </a:xfrm>
          <a:prstGeom prst="rect">
            <a:avLst/>
          </a:prstGeom>
          <a:ln w="12700">
            <a:noFill/>
          </a:ln>
        </p:spPr>
      </p:pic>
      <p:sp>
        <p:nvSpPr>
          <p:cNvPr id="488" name="Линия"/>
          <p:cNvSpPr/>
          <p:nvPr/>
        </p:nvSpPr>
        <p:spPr>
          <a:xfrm>
            <a:off x="2627280" y="1874160"/>
            <a:ext cx="360" cy="3007800"/>
          </a:xfrm>
          <a:prstGeom prst="line">
            <a:avLst/>
          </a:prstGeom>
          <a:ln w="25400">
            <a:solidFill>
              <a:srgbClr val="549e3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89" name="Рисунок 1" descr="Рисунок 1"/>
          <p:cNvPicPr/>
          <p:nvPr/>
        </p:nvPicPr>
        <p:blipFill>
          <a:blip r:embed="rId10"/>
          <a:stretch/>
        </p:blipFill>
        <p:spPr>
          <a:xfrm>
            <a:off x="471240" y="75528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490" name="ПРОСТЕЙШИЕ ОРГАНИЧЕСКИЕ СОЕДИНЕНИЯ…"/>
          <p:cNvSpPr/>
          <p:nvPr/>
        </p:nvSpPr>
        <p:spPr>
          <a:xfrm>
            <a:off x="9696600" y="2858760"/>
            <a:ext cx="1947960" cy="364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ambria"/>
                <a:ea typeface="Cambria"/>
              </a:rPr>
              <a:t>РЕТАРДАНТЫ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91" name="Прямоугольник 3"/>
          <p:cNvSpPr/>
          <p:nvPr/>
        </p:nvSpPr>
        <p:spPr>
          <a:xfrm>
            <a:off x="9028440" y="1387800"/>
            <a:ext cx="3047400" cy="425520"/>
          </a:xfrm>
          <a:prstGeom prst="rect">
            <a:avLst/>
          </a:prstGeom>
          <a:solidFill>
            <a:srgbClr val="ffffff"/>
          </a:solidFill>
          <a:ln w="25400">
            <a:solidFill>
              <a:srgbClr val="c0cf3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200" spc="-1" strike="noStrike">
                <a:solidFill>
                  <a:srgbClr val="447941"/>
                </a:solidFill>
                <a:latin typeface="Cambria"/>
                <a:ea typeface="Cambria"/>
              </a:rPr>
              <a:t>МОРФОРЕГУЛЯТОРЫ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Рисунок 1" descr="Рисунок 1"/>
          <p:cNvPicPr/>
          <p:nvPr/>
        </p:nvPicPr>
        <p:blipFill>
          <a:blip r:embed="rId1"/>
          <a:stretch/>
        </p:blipFill>
        <p:spPr>
          <a:xfrm>
            <a:off x="471240" y="75528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493" name="Прямоугольник 15"/>
          <p:cNvSpPr/>
          <p:nvPr/>
        </p:nvSpPr>
        <p:spPr>
          <a:xfrm>
            <a:off x="2158560" y="90360"/>
            <a:ext cx="198360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447941"/>
                </a:solidFill>
                <a:latin typeface="Cambria"/>
                <a:ea typeface="Cambria"/>
              </a:rPr>
              <a:t>АУКСИНЫ 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494" name="Прямоугольник 1"/>
          <p:cNvSpPr/>
          <p:nvPr/>
        </p:nvSpPr>
        <p:spPr>
          <a:xfrm>
            <a:off x="1654560" y="583200"/>
            <a:ext cx="4726800" cy="2280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r>
              <a:rPr b="1" lang="ru-RU" sz="1600" spc="-1" strike="noStrike">
                <a:solidFill>
                  <a:srgbClr val="c00000"/>
                </a:solidFill>
                <a:latin typeface="Cambria"/>
                <a:ea typeface="Cambria"/>
              </a:rPr>
              <a:t>Задают направление роста органов растений (доминирование верхушечной почки);</a:t>
            </a:r>
            <a:endParaRPr b="0" lang="ru-RU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r>
              <a:rPr b="1" lang="ru-RU" sz="1600" spc="-1" strike="noStrike">
                <a:solidFill>
                  <a:srgbClr val="c00000"/>
                </a:solidFill>
                <a:latin typeface="Cambria"/>
                <a:ea typeface="Cambria"/>
              </a:rPr>
              <a:t>Инициируют рост боковых корней;</a:t>
            </a:r>
            <a:endParaRPr b="0" lang="ru-RU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r>
              <a:rPr b="1" lang="ru-RU" sz="1600" spc="-1" strike="noStrike">
                <a:solidFill>
                  <a:srgbClr val="c00000"/>
                </a:solidFill>
                <a:latin typeface="Cambria"/>
                <a:ea typeface="Cambria"/>
              </a:rPr>
              <a:t>ИУК – индолилуксусная кислота - есть во ВСЕХ растениях.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495" name="Прямоугольник 1"/>
          <p:cNvSpPr/>
          <p:nvPr/>
        </p:nvSpPr>
        <p:spPr>
          <a:xfrm>
            <a:off x="683640" y="3947760"/>
            <a:ext cx="5698080" cy="333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2a4f1c"/>
                </a:solidFill>
                <a:latin typeface="Cambria"/>
                <a:ea typeface="Cambria"/>
              </a:rPr>
              <a:t>СИНЕТИЧЕСКИЕ АУКСИНЫ – РЕГУЛЯТОРЫ РОСТА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96" name="1-нафтилукусная кислота (альфа-НУК)…"/>
          <p:cNvSpPr/>
          <p:nvPr/>
        </p:nvSpPr>
        <p:spPr>
          <a:xfrm>
            <a:off x="1492560" y="4275000"/>
            <a:ext cx="4330440" cy="2545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 marL="228600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1-нафтилукусная кислота (альфа-НУК)</a:t>
            </a:r>
            <a:endParaRPr b="0" lang="ru-RU" sz="1200" spc="-1" strike="noStrike">
              <a:latin typeface="Arial"/>
            </a:endParaRPr>
          </a:p>
          <a:p>
            <a:pPr marL="228600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2-нафтилоксиуксусная кислота (НОУК)</a:t>
            </a:r>
            <a:endParaRPr b="0" lang="ru-RU" sz="1200" spc="-1" strike="noStrike">
              <a:latin typeface="Arial"/>
            </a:endParaRPr>
          </a:p>
          <a:p>
            <a:pPr marL="228600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4-хлорфеноксиуксусная кислота (Парафен)</a:t>
            </a:r>
            <a:endParaRPr b="0" lang="ru-RU" sz="1200" spc="-1" strike="noStrike">
              <a:latin typeface="Arial"/>
            </a:endParaRPr>
          </a:p>
          <a:p>
            <a:pPr marL="228600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2,4-дихлорфеноксиуксусаня кислота (2,4-Д)</a:t>
            </a:r>
            <a:endParaRPr b="0" lang="ru-RU" sz="1200" spc="-1" strike="noStrike">
              <a:latin typeface="Arial"/>
            </a:endParaRPr>
          </a:p>
          <a:p>
            <a:pPr marL="228600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2-метокси-4-хлорфеноксиуксуная кислота (2М-4Х, МЦПА)</a:t>
            </a:r>
            <a:endParaRPr b="0" lang="ru-RU" sz="1200" spc="-1" strike="noStrike">
              <a:latin typeface="Arial"/>
            </a:endParaRPr>
          </a:p>
          <a:p>
            <a:pPr marL="228600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Клопиралид (Лонтрел)</a:t>
            </a:r>
            <a:endParaRPr b="0" lang="ru-RU" sz="1200" spc="-1" strike="noStrike">
              <a:latin typeface="Arial"/>
            </a:endParaRPr>
          </a:p>
          <a:p>
            <a:pPr marL="228600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Флуроксипир (Старане 250)</a:t>
            </a:r>
            <a:endParaRPr b="0" lang="ru-RU" sz="1200" spc="-1" strike="noStrike">
              <a:latin typeface="Arial"/>
            </a:endParaRPr>
          </a:p>
          <a:p>
            <a:pPr marL="228600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Дикамба (Банвел)</a:t>
            </a:r>
            <a:endParaRPr b="0" lang="ru-RU" sz="1200" spc="-1" strike="noStrike">
              <a:latin typeface="Arial"/>
            </a:endParaRPr>
          </a:p>
          <a:p>
            <a:pPr marL="228600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Квинклорак (Фацет)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497" name="Прямоугольник 1"/>
          <p:cNvSpPr/>
          <p:nvPr/>
        </p:nvSpPr>
        <p:spPr>
          <a:xfrm>
            <a:off x="683640" y="2180880"/>
            <a:ext cx="5698080" cy="333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2a4f1c"/>
                </a:solidFill>
                <a:latin typeface="Cambria"/>
                <a:ea typeface="Cambria"/>
              </a:rPr>
              <a:t>ПРИРОДНЫЕ АУКСИНЫ – ФИТОГОРМОНЫ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98" name="индолил-3-уксусная кислота (ИУК, гетероауксин)…"/>
          <p:cNvSpPr/>
          <p:nvPr/>
        </p:nvSpPr>
        <p:spPr>
          <a:xfrm>
            <a:off x="1677600" y="2477520"/>
            <a:ext cx="3533400" cy="1184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индолил-3-уксусная кислота (ИУК, гетероауксин)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(4-хлориндол-3-ил)-уксусная кислота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3-(индол-3-ил)-пропионовая кислота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Cambria"/>
                <a:ea typeface="Cambria"/>
              </a:rPr>
              <a:t>4-(индол-3-ил)-масляная кислота - </a:t>
            </a:r>
            <a:r>
              <a:rPr b="1" lang="ru-RU" sz="1200" spc="-1" strike="noStrike">
                <a:solidFill>
                  <a:srgbClr val="2a4f1c"/>
                </a:solidFill>
                <a:latin typeface="Cambria"/>
                <a:ea typeface="Cambria"/>
              </a:rPr>
              <a:t>КОРНЕВИН</a:t>
            </a:r>
            <a:r>
              <a:rPr b="1" lang="ru-RU" sz="1200" spc="-1" strike="noStrike" baseline="30000">
                <a:solidFill>
                  <a:srgbClr val="2a4f1c"/>
                </a:solidFill>
                <a:latin typeface="Cambria"/>
                <a:ea typeface="Cambria"/>
              </a:rPr>
              <a:t>®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499" name="Прямоугольник 15"/>
          <p:cNvSpPr/>
          <p:nvPr/>
        </p:nvSpPr>
        <p:spPr>
          <a:xfrm>
            <a:off x="7810920" y="72720"/>
            <a:ext cx="267552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447941"/>
                </a:solidFill>
                <a:latin typeface="Cambria"/>
                <a:ea typeface="Cambria"/>
              </a:rPr>
              <a:t>ЦИТОКИНИНЫ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500" name="ВСЕ ПРИРОДНЫЕ ЦИТОКИНИНЫ - ПРОИЗВОДНЫЕ АДЕНИНА:…"/>
          <p:cNvSpPr/>
          <p:nvPr/>
        </p:nvSpPr>
        <p:spPr>
          <a:xfrm>
            <a:off x="6548400" y="2249640"/>
            <a:ext cx="5435640" cy="4271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 anchor="t">
            <a:spAutoFit/>
          </a:bodyPr>
          <a:p>
            <a:pPr marL="228600">
              <a:lnSpc>
                <a:spcPct val="107000"/>
              </a:lnSpc>
              <a:spcBef>
                <a:spcPts val="799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ВСЕ </a:t>
            </a:r>
            <a:r>
              <a:rPr b="1" lang="ru-RU" sz="1400" spc="-1" strike="noStrike">
                <a:solidFill>
                  <a:srgbClr val="2a4f1c"/>
                </a:solidFill>
                <a:latin typeface="Cambria"/>
                <a:ea typeface="Cambria"/>
              </a:rPr>
              <a:t>ПРИРОДНЫЕ ЦИТОКИНИНЫ 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- ПРОИЗВОДНЫЕ АДЕНИНА:</a:t>
            </a:r>
            <a:endParaRPr b="0" lang="ru-RU" sz="1400" spc="-1" strike="noStrike">
              <a:latin typeface="Arial"/>
            </a:endParaRPr>
          </a:p>
          <a:p>
            <a:pPr marL="369000" indent="-140400">
              <a:lnSpc>
                <a:spcPct val="107000"/>
              </a:lnSpc>
              <a:spcBef>
                <a:spcPts val="799"/>
              </a:spcBef>
              <a:buClr>
                <a:srgbClr val="000000"/>
              </a:buClr>
              <a:buFont typeface="Symbol"/>
              <a:buChar char="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Зеатин и его производные.</a:t>
            </a:r>
            <a:endParaRPr b="0" lang="ru-RU" sz="1400" spc="-1" strike="noStrike">
              <a:latin typeface="Arial"/>
            </a:endParaRPr>
          </a:p>
          <a:p>
            <a:pPr marL="369000" indent="-140400">
              <a:lnSpc>
                <a:spcPct val="107000"/>
              </a:lnSpc>
              <a:spcBef>
                <a:spcPts val="799"/>
              </a:spcBef>
              <a:buClr>
                <a:srgbClr val="000000"/>
              </a:buClr>
              <a:buFont typeface="Symbol"/>
              <a:buChar char="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Изопентиладенин</a:t>
            </a:r>
            <a:endParaRPr b="0" lang="ru-RU" sz="1400" spc="-1" strike="noStrike">
              <a:latin typeface="Arial"/>
            </a:endParaRPr>
          </a:p>
          <a:p>
            <a:pPr marL="228600">
              <a:lnSpc>
                <a:spcPct val="107000"/>
              </a:lnSpc>
              <a:spcBef>
                <a:spcPts val="799"/>
              </a:spcBef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 marL="228600">
              <a:lnSpc>
                <a:spcPct val="107000"/>
              </a:lnSpc>
              <a:spcBef>
                <a:spcPts val="799"/>
              </a:spcBef>
              <a:tabLst>
                <a:tab algn="l" pos="0"/>
              </a:tabLst>
            </a:pPr>
            <a:r>
              <a:rPr b="1" lang="ru-RU" sz="1400" spc="-1" strike="noStrike" cap="all">
                <a:solidFill>
                  <a:srgbClr val="2a4f1c"/>
                </a:solidFill>
                <a:latin typeface="Cambria"/>
                <a:ea typeface="Cambria"/>
              </a:rPr>
              <a:t>Синтетические цитокинины</a:t>
            </a:r>
            <a:r>
              <a:rPr b="1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:</a:t>
            </a:r>
            <a:endParaRPr b="0" lang="ru-RU" sz="1400" spc="-1" strike="noStrike">
              <a:latin typeface="Arial"/>
            </a:endParaRPr>
          </a:p>
          <a:p>
            <a:pPr marL="369000" indent="-140400">
              <a:lnSpc>
                <a:spcPct val="107000"/>
              </a:lnSpc>
              <a:spcBef>
                <a:spcPts val="799"/>
              </a:spcBef>
              <a:buClr>
                <a:srgbClr val="000000"/>
              </a:buClr>
              <a:buFont typeface="Symbol"/>
              <a:buChar char="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6-фурфуриаламинопурин (кинетин)</a:t>
            </a:r>
            <a:endParaRPr b="0" lang="ru-RU" sz="1400" spc="-1" strike="noStrike">
              <a:latin typeface="Arial"/>
            </a:endParaRPr>
          </a:p>
          <a:p>
            <a:pPr marL="369000" indent="-140400">
              <a:lnSpc>
                <a:spcPct val="107000"/>
              </a:lnSpc>
              <a:spcBef>
                <a:spcPts val="799"/>
              </a:spcBef>
              <a:buClr>
                <a:srgbClr val="000000"/>
              </a:buClr>
              <a:buFont typeface="Symbol"/>
              <a:buChar char="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6-бензиладенин (6-БАП)</a:t>
            </a:r>
            <a:endParaRPr b="0" lang="ru-RU" sz="1400" spc="-1" strike="noStrike">
              <a:latin typeface="Arial"/>
            </a:endParaRPr>
          </a:p>
          <a:p>
            <a:pPr marL="369000" indent="-140400">
              <a:lnSpc>
                <a:spcPct val="107000"/>
              </a:lnSpc>
              <a:spcBef>
                <a:spcPts val="799"/>
              </a:spcBef>
              <a:buClr>
                <a:srgbClr val="000000"/>
              </a:buClr>
              <a:buFont typeface="Symbol"/>
              <a:buChar char="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Фенилтриазолилмочевина (</a:t>
            </a:r>
            <a:r>
              <a:rPr b="1" lang="ru-RU" sz="1400" spc="-1" strike="noStrike">
                <a:solidFill>
                  <a:srgbClr val="2a4f1c"/>
                </a:solidFill>
                <a:latin typeface="Cambria"/>
                <a:ea typeface="Cambria"/>
              </a:rPr>
              <a:t>ЦИТОДЕФ-100</a:t>
            </a:r>
            <a:r>
              <a:rPr b="1" lang="ru-RU" sz="1400" spc="-1" strike="noStrike" baseline="30000">
                <a:solidFill>
                  <a:srgbClr val="2a4f1c"/>
                </a:solidFill>
                <a:latin typeface="Cambria"/>
                <a:ea typeface="Cambria"/>
              </a:rPr>
              <a:t> ®</a:t>
            </a: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)</a:t>
            </a:r>
            <a:endParaRPr b="0" lang="ru-RU" sz="1400" spc="-1" strike="noStrike">
              <a:latin typeface="Arial"/>
            </a:endParaRPr>
          </a:p>
          <a:p>
            <a:pPr marL="369000" indent="-140400">
              <a:lnSpc>
                <a:spcPct val="107000"/>
              </a:lnSpc>
              <a:spcBef>
                <a:spcPts val="799"/>
              </a:spcBef>
              <a:buClr>
                <a:srgbClr val="000000"/>
              </a:buClr>
              <a:buFont typeface="Symbol"/>
              <a:buChar char="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Тидиазурон (Дропп)</a:t>
            </a:r>
            <a:endParaRPr b="0" lang="ru-RU" sz="1400" spc="-1" strike="noStrike">
              <a:latin typeface="Arial"/>
            </a:endParaRPr>
          </a:p>
          <a:p>
            <a:pPr marL="369000" indent="-140400">
              <a:lnSpc>
                <a:spcPct val="107000"/>
              </a:lnSpc>
              <a:spcBef>
                <a:spcPts val="799"/>
              </a:spcBef>
              <a:buClr>
                <a:srgbClr val="000000"/>
              </a:buClr>
              <a:buFont typeface="Symbol"/>
              <a:buChar char="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Форфхлорфенурон </a:t>
            </a:r>
            <a:endParaRPr b="0" lang="ru-RU" sz="1400" spc="-1" strike="noStrike">
              <a:latin typeface="Arial"/>
            </a:endParaRPr>
          </a:p>
          <a:p>
            <a:pPr marL="228600">
              <a:lnSpc>
                <a:spcPct val="107000"/>
              </a:lnSpc>
              <a:spcBef>
                <a:spcPts val="799"/>
              </a:spcBef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 marL="228600">
              <a:lnSpc>
                <a:spcPct val="107000"/>
              </a:lnSpc>
              <a:spcBef>
                <a:spcPts val="799"/>
              </a:spcBef>
              <a:tabLst>
                <a:tab algn="l" pos="0"/>
              </a:tabLst>
            </a:pPr>
            <a:r>
              <a:rPr b="0" lang="ru-RU" sz="1400" spc="-1" strike="noStrike" cap="all">
                <a:solidFill>
                  <a:srgbClr val="000000"/>
                </a:solidFill>
                <a:latin typeface="Cambria"/>
                <a:ea typeface="Cambria"/>
              </a:rPr>
              <a:t>Производные мочевины:</a:t>
            </a:r>
            <a:endParaRPr b="0" lang="ru-RU" sz="1400" spc="-1" strike="noStrike">
              <a:latin typeface="Arial"/>
            </a:endParaRPr>
          </a:p>
          <a:p>
            <a:pPr marL="369000" indent="-140400">
              <a:lnSpc>
                <a:spcPct val="107000"/>
              </a:lnSpc>
              <a:spcBef>
                <a:spcPts val="799"/>
              </a:spcBef>
              <a:buClr>
                <a:srgbClr val="000000"/>
              </a:buClr>
              <a:buFont typeface="Symbol"/>
              <a:buChar char="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Cambria"/>
                <a:ea typeface="Cambria"/>
              </a:rPr>
              <a:t>Дифенилмочевина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01" name="Прямоугольник 1"/>
          <p:cNvSpPr/>
          <p:nvPr/>
        </p:nvSpPr>
        <p:spPr>
          <a:xfrm>
            <a:off x="6707160" y="600840"/>
            <a:ext cx="4726800" cy="1307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r>
              <a:rPr b="1" lang="ru-RU" sz="1600" spc="-1" strike="noStrike">
                <a:solidFill>
                  <a:srgbClr val="c00000"/>
                </a:solidFill>
                <a:latin typeface="Cambria"/>
                <a:ea typeface="Cambria"/>
              </a:rPr>
              <a:t>Продлевают жизнь листовому аппарату растения;</a:t>
            </a:r>
            <a:endParaRPr b="0" lang="ru-RU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r>
              <a:rPr b="1" lang="ru-RU" sz="1600" spc="-1" strike="noStrike">
                <a:solidFill>
                  <a:srgbClr val="c00000"/>
                </a:solidFill>
                <a:latin typeface="Cambria"/>
                <a:ea typeface="Cambria"/>
              </a:rPr>
              <a:t>Стимулируют побегообразование;</a:t>
            </a:r>
            <a:endParaRPr b="0" lang="ru-RU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r>
              <a:rPr b="1" lang="ru-RU" sz="1600" spc="-1" strike="noStrike">
                <a:solidFill>
                  <a:srgbClr val="c00000"/>
                </a:solidFill>
                <a:latin typeface="Cambria"/>
                <a:ea typeface="Cambria"/>
              </a:rPr>
              <a:t>Регулируют питание растений (например, поглощение азота из почвы).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Рисунок 1" descr="Рисунок 1"/>
          <p:cNvPicPr/>
          <p:nvPr/>
        </p:nvPicPr>
        <p:blipFill>
          <a:blip r:embed="rId1"/>
          <a:srcRect l="0" t="19558" r="38694" b="35684"/>
          <a:stretch/>
        </p:blipFill>
        <p:spPr>
          <a:xfrm>
            <a:off x="1791360" y="756360"/>
            <a:ext cx="4681080" cy="1782000"/>
          </a:xfrm>
          <a:prstGeom prst="rect">
            <a:avLst/>
          </a:prstGeom>
          <a:ln w="12700">
            <a:noFill/>
          </a:ln>
        </p:spPr>
      </p:pic>
      <p:sp>
        <p:nvSpPr>
          <p:cNvPr id="503" name="Прямоугольник 2"/>
          <p:cNvSpPr/>
          <p:nvPr/>
        </p:nvSpPr>
        <p:spPr>
          <a:xfrm>
            <a:off x="2058480" y="159840"/>
            <a:ext cx="10134000" cy="5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924900"/>
                </a:solidFill>
                <a:latin typeface="Cambria"/>
                <a:ea typeface="Cambria"/>
              </a:rPr>
              <a:t>ГИББЕРЕЛЛИНЫ: ГОРМОНЫ «УСКОРЕННОГО РАЗВИТИЯ»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504" name="Прямоугольник 4"/>
          <p:cNvSpPr/>
          <p:nvPr/>
        </p:nvSpPr>
        <p:spPr>
          <a:xfrm>
            <a:off x="1723320" y="6484320"/>
            <a:ext cx="7329960" cy="303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924900"/>
                </a:solidFill>
                <a:latin typeface="Cambria"/>
                <a:ea typeface="Cambria"/>
              </a:rPr>
              <a:t>ГИББЕРЕЛЛИНЫ  - АНТАГОНИСТЫ АБСЦИЗОВОЙ КИСЛОТЫ («ГОРМОНА ПОКОЯ»)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505" name="Рисунок 5" descr="Рисунок 5"/>
          <p:cNvPicPr/>
          <p:nvPr/>
        </p:nvPicPr>
        <p:blipFill>
          <a:blip r:embed="rId2"/>
          <a:stretch/>
        </p:blipFill>
        <p:spPr>
          <a:xfrm>
            <a:off x="7830000" y="666000"/>
            <a:ext cx="2712240" cy="2289600"/>
          </a:xfrm>
          <a:prstGeom prst="rect">
            <a:avLst/>
          </a:prstGeom>
          <a:ln w="12700">
            <a:noFill/>
          </a:ln>
        </p:spPr>
      </p:pic>
      <p:pic>
        <p:nvPicPr>
          <p:cNvPr id="506" name="Рисунок 6" descr="Рисунок 6"/>
          <p:cNvPicPr/>
          <p:nvPr/>
        </p:nvPicPr>
        <p:blipFill>
          <a:blip r:embed="rId3"/>
          <a:srcRect l="0" t="22941" r="29876" b="0"/>
          <a:stretch/>
        </p:blipFill>
        <p:spPr>
          <a:xfrm>
            <a:off x="1998360" y="3661920"/>
            <a:ext cx="4266720" cy="2688120"/>
          </a:xfrm>
          <a:prstGeom prst="rect">
            <a:avLst/>
          </a:prstGeom>
          <a:ln w="12700">
            <a:noFill/>
          </a:ln>
        </p:spPr>
      </p:pic>
      <p:sp>
        <p:nvSpPr>
          <p:cNvPr id="507" name="Прямоугольник 7"/>
          <p:cNvSpPr/>
          <p:nvPr/>
        </p:nvSpPr>
        <p:spPr>
          <a:xfrm>
            <a:off x="1158480" y="3000240"/>
            <a:ext cx="6200640" cy="577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924900"/>
                </a:solidFill>
                <a:latin typeface="Cambria"/>
                <a:ea typeface="Cambria"/>
              </a:rPr>
              <a:t>ОСНОВНАЯ ФУНКЦИЯ ГИББЕРЕЛЛИНОВ –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924900"/>
                </a:solidFill>
                <a:latin typeface="Cambria"/>
                <a:ea typeface="Cambria"/>
              </a:rPr>
              <a:t>СТИМУЛЯЦИЯ ВЕГЕТАТИВНОГО И ГЕНЕРАТИВНОГО РАЗВИТИЯ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508" name="Рисунок 1" descr="Рисунок 1"/>
          <p:cNvPicPr/>
          <p:nvPr/>
        </p:nvPicPr>
        <p:blipFill>
          <a:blip r:embed="rId4"/>
          <a:stretch/>
        </p:blipFill>
        <p:spPr>
          <a:xfrm>
            <a:off x="430920" y="767520"/>
            <a:ext cx="643680" cy="424800"/>
          </a:xfrm>
          <a:prstGeom prst="rect">
            <a:avLst/>
          </a:prstGeom>
          <a:ln w="12700">
            <a:noFill/>
          </a:ln>
        </p:spPr>
      </p:pic>
      <p:sp>
        <p:nvSpPr>
          <p:cNvPr id="509" name="Прямоугольник 4"/>
          <p:cNvSpPr/>
          <p:nvPr/>
        </p:nvSpPr>
        <p:spPr>
          <a:xfrm>
            <a:off x="7827480" y="3038400"/>
            <a:ext cx="3747960" cy="51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924900"/>
                </a:solidFill>
                <a:latin typeface="Cambria"/>
                <a:ea typeface="Cambria"/>
              </a:rPr>
              <a:t>ВЫДЕЛЕНО ОКОЛО 200 СОЕДИНЕНИЙ, 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924900"/>
                </a:solidFill>
                <a:latin typeface="Cambria"/>
                <a:ea typeface="Cambria"/>
              </a:rPr>
              <a:t>ОТНОСЯТСЯ К ДИТЕРПЕНОИДАМ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10" name="Прямоугольник 4"/>
          <p:cNvSpPr/>
          <p:nvPr/>
        </p:nvSpPr>
        <p:spPr>
          <a:xfrm>
            <a:off x="7771680" y="3618360"/>
            <a:ext cx="4266720" cy="538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924900"/>
                </a:solidFill>
                <a:latin typeface="Cambria"/>
                <a:ea typeface="Cambria"/>
              </a:rPr>
              <a:t>ИСПОЛЬЗУЕМЫЕ В ПРАКТИКЕ ГИББЕРЕЛЛИНЫ: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924900"/>
                </a:solidFill>
                <a:latin typeface="Cambria"/>
                <a:ea typeface="Cambria"/>
              </a:rPr>
              <a:t> </a:t>
            </a:r>
            <a:r>
              <a:rPr b="1" lang="ru-RU" sz="1400" spc="-1" strike="noStrike">
                <a:solidFill>
                  <a:srgbClr val="924900"/>
                </a:solidFill>
                <a:latin typeface="Cambria"/>
                <a:ea typeface="Cambria"/>
              </a:rPr>
              <a:t>ГИББЕРЕЛЛИН А</a:t>
            </a:r>
            <a:r>
              <a:rPr b="1" lang="ru-RU" sz="1400" spc="-1" strike="noStrike" baseline="-21000">
                <a:solidFill>
                  <a:srgbClr val="924900"/>
                </a:solidFill>
                <a:latin typeface="Cambria"/>
                <a:ea typeface="Cambria"/>
              </a:rPr>
              <a:t>3 </a:t>
            </a:r>
            <a:r>
              <a:rPr b="1" lang="ru-RU" sz="1400" spc="-1" strike="noStrike">
                <a:solidFill>
                  <a:srgbClr val="924900"/>
                </a:solidFill>
                <a:latin typeface="Cambria"/>
                <a:ea typeface="Cambria"/>
              </a:rPr>
              <a:t>(ГА</a:t>
            </a:r>
            <a:r>
              <a:rPr b="1" lang="ru-RU" sz="1400" spc="-1" strike="noStrike" baseline="-21000">
                <a:solidFill>
                  <a:srgbClr val="924900"/>
                </a:solidFill>
                <a:latin typeface="Cambria"/>
                <a:ea typeface="Cambria"/>
              </a:rPr>
              <a:t>3</a:t>
            </a:r>
            <a:r>
              <a:rPr b="1" lang="ru-RU" sz="1400" spc="-1" strike="noStrike">
                <a:solidFill>
                  <a:srgbClr val="924900"/>
                </a:solidFill>
                <a:latin typeface="Cambria"/>
                <a:ea typeface="Cambria"/>
              </a:rPr>
              <a:t>), ГА</a:t>
            </a:r>
            <a:r>
              <a:rPr b="1" lang="ru-RU" sz="1400" spc="-1" strike="noStrike" baseline="-21000">
                <a:solidFill>
                  <a:srgbClr val="924900"/>
                </a:solidFill>
                <a:latin typeface="Cambria"/>
                <a:ea typeface="Cambria"/>
              </a:rPr>
              <a:t>1</a:t>
            </a:r>
            <a:r>
              <a:rPr b="1" lang="ru-RU" sz="1400" spc="-1" strike="noStrike">
                <a:solidFill>
                  <a:srgbClr val="924900"/>
                </a:solidFill>
                <a:latin typeface="Cambria"/>
                <a:ea typeface="Cambria"/>
              </a:rPr>
              <a:t>, ГА</a:t>
            </a:r>
            <a:r>
              <a:rPr b="1" lang="ru-RU" sz="1400" spc="-1" strike="noStrike" baseline="-21000">
                <a:solidFill>
                  <a:srgbClr val="924900"/>
                </a:solidFill>
                <a:latin typeface="Cambria"/>
                <a:ea typeface="Cambria"/>
              </a:rPr>
              <a:t>4/7</a:t>
            </a:r>
            <a:r>
              <a:rPr b="1" lang="ru-RU" sz="1400" spc="-1" strike="noStrike">
                <a:solidFill>
                  <a:srgbClr val="924900"/>
                </a:solidFill>
                <a:latin typeface="Cambria"/>
                <a:ea typeface="Cambria"/>
              </a:rPr>
              <a:t>, ГА</a:t>
            </a:r>
            <a:r>
              <a:rPr b="1" lang="ru-RU" sz="1400" spc="-1" strike="noStrike" baseline="-21000">
                <a:solidFill>
                  <a:srgbClr val="924900"/>
                </a:solidFill>
                <a:latin typeface="Cambria"/>
                <a:ea typeface="Cambria"/>
              </a:rPr>
              <a:t>9 </a:t>
            </a:r>
            <a:r>
              <a:rPr b="1" lang="ru-RU" sz="1400" spc="-1" strike="noStrike">
                <a:solidFill>
                  <a:srgbClr val="924900"/>
                </a:solidFill>
                <a:latin typeface="Cambria"/>
                <a:ea typeface="Cambria"/>
              </a:rPr>
              <a:t>и др.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</TotalTime>
  <Application>LibreOffice/7.2.2.2$Windows_X86_64 LibreOffice_project/02b2acce88a210515b4a5bb2e46cbfb63fe97d56</Application>
  <AppVersion>15.0000</AppVersion>
  <Words>7438</Words>
  <Paragraphs>966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Грибова Татьяна Николаевна</dc:creator>
  <dc:description/>
  <dc:language>ru-RU</dc:language>
  <cp:lastModifiedBy/>
  <dcterms:modified xsi:type="dcterms:W3CDTF">2022-03-10T16:01:49Z</dcterms:modified>
  <cp:revision>19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43</vt:i4>
  </property>
</Properties>
</file>