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7" r:id="rId2"/>
  </p:sldMasterIdLst>
  <p:notesMasterIdLst>
    <p:notesMasterId r:id="rId10"/>
  </p:notesMasterIdLst>
  <p:handoutMasterIdLst>
    <p:handoutMasterId r:id="rId11"/>
  </p:handoutMasterIdLst>
  <p:sldIdLst>
    <p:sldId id="374" r:id="rId3"/>
    <p:sldId id="348" r:id="rId4"/>
    <p:sldId id="370" r:id="rId5"/>
    <p:sldId id="373" r:id="rId6"/>
    <p:sldId id="376" r:id="rId7"/>
    <p:sldId id="377" r:id="rId8"/>
    <p:sldId id="378" r:id="rId9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29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pos="1791" userDrawn="1">
          <p15:clr>
            <a:srgbClr val="A4A3A4"/>
          </p15:clr>
        </p15:guide>
        <p15:guide id="4" pos="3651" userDrawn="1">
          <p15:clr>
            <a:srgbClr val="A4A3A4"/>
          </p15:clr>
        </p15:guide>
        <p15:guide id="5" orient="horz" pos="2024" userDrawn="1">
          <p15:clr>
            <a:srgbClr val="A4A3A4"/>
          </p15:clr>
        </p15:guide>
        <p15:guide id="6" orient="horz" pos="2478" userDrawn="1">
          <p15:clr>
            <a:srgbClr val="A4A3A4"/>
          </p15:clr>
        </p15:guide>
        <p15:guide id="7" orient="horz" pos="2931" userDrawn="1">
          <p15:clr>
            <a:srgbClr val="A4A3A4"/>
          </p15:clr>
        </p15:guide>
        <p15:guide id="8" orient="horz" pos="2251" userDrawn="1">
          <p15:clr>
            <a:srgbClr val="A4A3A4"/>
          </p15:clr>
        </p15:guide>
        <p15:guide id="9" pos="4059" userDrawn="1">
          <p15:clr>
            <a:srgbClr val="A4A3A4"/>
          </p15:clr>
        </p15:guide>
        <p15:guide id="10" pos="295" userDrawn="1">
          <p15:clr>
            <a:srgbClr val="A4A3A4"/>
          </p15:clr>
        </p15:guide>
        <p15:guide id="11" orient="horz" pos="4156" userDrawn="1">
          <p15:clr>
            <a:srgbClr val="A4A3A4"/>
          </p15:clr>
        </p15:guide>
        <p15:guide id="12" pos="204" userDrawn="1">
          <p15:clr>
            <a:srgbClr val="A4A3A4"/>
          </p15:clr>
        </p15:guide>
        <p15:guide id="13" pos="2699" userDrawn="1">
          <p15:clr>
            <a:srgbClr val="A4A3A4"/>
          </p15:clr>
        </p15:guide>
        <p15:guide id="14" orient="horz" pos="1207" userDrawn="1">
          <p15:clr>
            <a:srgbClr val="A4A3A4"/>
          </p15:clr>
        </p15:guide>
        <p15:guide id="15" pos="551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9045"/>
    <a:srgbClr val="40A24E"/>
    <a:srgbClr val="DD1125"/>
    <a:srgbClr val="F8D30A"/>
    <a:srgbClr val="2B6030"/>
    <a:srgbClr val="47B256"/>
    <a:srgbClr val="F76300"/>
    <a:srgbClr val="0578BA"/>
    <a:srgbClr val="397F40"/>
    <a:srgbClr val="1F7E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24" autoAdjust="0"/>
    <p:restoredTop sz="98971" autoAdjust="0"/>
  </p:normalViewPr>
  <p:slideViewPr>
    <p:cSldViewPr>
      <p:cViewPr varScale="1">
        <p:scale>
          <a:sx n="87" d="100"/>
          <a:sy n="87" d="100"/>
        </p:scale>
        <p:origin x="1800" y="78"/>
      </p:cViewPr>
      <p:guideLst>
        <p:guide orient="horz" pos="3929"/>
        <p:guide pos="2880"/>
        <p:guide pos="1791"/>
        <p:guide pos="3651"/>
        <p:guide orient="horz" pos="2024"/>
        <p:guide orient="horz" pos="2478"/>
        <p:guide orient="horz" pos="2931"/>
        <p:guide orient="horz" pos="2251"/>
        <p:guide pos="4059"/>
        <p:guide pos="295"/>
        <p:guide orient="horz" pos="4156"/>
        <p:guide pos="204"/>
        <p:guide pos="2699"/>
        <p:guide orient="horz" pos="1207"/>
        <p:guide pos="551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3252A-8DA3-47D6-89E4-2B8F2E8F1182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9905E-1A41-4B49-99DC-12DB6D5E15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849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51120-15F9-48F5-A590-3E70BD6E214F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1358A2-6CA4-414D-AC47-A4352D36EE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070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FBB40-FA29-6444-9356-6DDD483715F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341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FBB40-FA29-6444-9356-6DDD483715F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53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2.xml"/><Relationship Id="rId7" Type="http://schemas.openxmlformats.org/officeDocument/2006/relationships/image" Target="../media/image4.jpe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1.xml"/><Relationship Id="rId9" Type="http://schemas.openxmlformats.org/officeDocument/2006/relationships/image" Target="NUL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47.xml"/><Relationship Id="rId7" Type="http://schemas.openxmlformats.org/officeDocument/2006/relationships/image" Target="../media/image8.png"/><Relationship Id="rId2" Type="http://schemas.openxmlformats.org/officeDocument/2006/relationships/tags" Target="../tags/tag4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49.xml"/><Relationship Id="rId7" Type="http://schemas.openxmlformats.org/officeDocument/2006/relationships/image" Target="../media/image9.jpeg"/><Relationship Id="rId2" Type="http://schemas.openxmlformats.org/officeDocument/2006/relationships/tags" Target="../tags/tag4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51.xml"/><Relationship Id="rId7" Type="http://schemas.openxmlformats.org/officeDocument/2006/relationships/image" Target="../media/image11.jpeg"/><Relationship Id="rId2" Type="http://schemas.openxmlformats.org/officeDocument/2006/relationships/tags" Target="../tags/tag5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53.xml"/><Relationship Id="rId7" Type="http://schemas.openxmlformats.org/officeDocument/2006/relationships/image" Target="../media/image14.jpeg"/><Relationship Id="rId2" Type="http://schemas.openxmlformats.org/officeDocument/2006/relationships/tags" Target="../tags/tag5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7" Type="http://schemas.openxmlformats.org/officeDocument/2006/relationships/image" Target="../media/image14.jpeg"/><Relationship Id="rId2" Type="http://schemas.openxmlformats.org/officeDocument/2006/relationships/tags" Target="../tags/tag5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0B0-718C-4B70-A4FD-CEEBF1AF8B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381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0B0-718C-4B70-A4FD-CEEBF1AF8B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294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0B0-718C-4B70-A4FD-CEEBF1AF8B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519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s Stripes 0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4"/>
            <a:ext cx="9233611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067" y="534474"/>
            <a:ext cx="4168434" cy="633943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070" y="1562100"/>
            <a:ext cx="8296552" cy="44704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1284" y="6527798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DF61C1-2457-E848-BB6B-E1DA9A5497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6552" y="534396"/>
            <a:ext cx="3200187" cy="63394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461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622" y="1624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5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2" y="1624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D6561D5A-FCA1-4939-864F-E5A1FD9A3DE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0"/>
            <a:ext cx="121483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82" b="0" i="0" baseline="0" dirty="0" err="1">
              <a:solidFill>
                <a:schemeClr val="tx1"/>
              </a:solidFill>
              <a:latin typeface="Montserrat SemiBold" panose="00000700000000000000" pitchFamily="2" charset="-52"/>
              <a:ea typeface="+mj-ea"/>
              <a:cs typeface="+mj-cs"/>
              <a:sym typeface="Montserrat SemiBold" panose="00000700000000000000" pitchFamily="2" charset="-52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0274EE4-BB46-434B-9A22-70B11B63DE5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3954"/>
            <a:ext cx="9143999" cy="6850090"/>
          </a:xfrm>
          <a:prstGeom prst="rect">
            <a:avLst/>
          </a:prstGeom>
        </p:spPr>
      </p:pic>
      <p:grpSp>
        <p:nvGrpSpPr>
          <p:cNvPr id="4" name="Группа 3"/>
          <p:cNvGrpSpPr/>
          <p:nvPr userDrawn="1"/>
        </p:nvGrpSpPr>
        <p:grpSpPr>
          <a:xfrm>
            <a:off x="-1" y="-1"/>
            <a:ext cx="9144001" cy="6858000"/>
            <a:chOff x="-1" y="-1"/>
            <a:chExt cx="7514706" cy="6858000"/>
          </a:xfrm>
        </p:grpSpPr>
        <p:grpSp>
          <p:nvGrpSpPr>
            <p:cNvPr id="2" name="Группа 1"/>
            <p:cNvGrpSpPr/>
            <p:nvPr userDrawn="1"/>
          </p:nvGrpSpPr>
          <p:grpSpPr>
            <a:xfrm>
              <a:off x="-1" y="-1"/>
              <a:ext cx="7514706" cy="6858000"/>
              <a:chOff x="-1" y="-1"/>
              <a:chExt cx="7514706" cy="6858000"/>
            </a:xfrm>
          </p:grpSpPr>
          <p:sp>
            <p:nvSpPr>
              <p:cNvPr id="25" name="Right Triangle 24">
                <a:extLst>
                  <a:ext uri="{FF2B5EF4-FFF2-40B4-BE49-F238E27FC236}">
                    <a16:creationId xmlns:a16="http://schemas.microsoft.com/office/drawing/2014/main" id="{0754B714-EF05-4025-A36E-21F260F153F5}"/>
                  </a:ext>
                </a:extLst>
              </p:cNvPr>
              <p:cNvSpPr/>
              <p:nvPr/>
            </p:nvSpPr>
            <p:spPr>
              <a:xfrm rot="5400000">
                <a:off x="-857213" y="857211"/>
                <a:ext cx="6858000" cy="5143576"/>
              </a:xfrm>
              <a:prstGeom prst="rtTriangle">
                <a:avLst/>
              </a:prstGeom>
              <a:solidFill>
                <a:srgbClr val="245F34">
                  <a:alpha val="70000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18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Right Triangle 26">
                <a:extLst>
                  <a:ext uri="{FF2B5EF4-FFF2-40B4-BE49-F238E27FC236}">
                    <a16:creationId xmlns:a16="http://schemas.microsoft.com/office/drawing/2014/main" id="{B1741048-BF2B-451B-A1E5-CABD38F804F0}"/>
                  </a:ext>
                </a:extLst>
              </p:cNvPr>
              <p:cNvSpPr/>
              <p:nvPr/>
            </p:nvSpPr>
            <p:spPr>
              <a:xfrm rot="5400000">
                <a:off x="-378032" y="378032"/>
                <a:ext cx="3024388" cy="2268324"/>
              </a:xfrm>
              <a:prstGeom prst="rtTriangle">
                <a:avLst/>
              </a:prstGeom>
              <a:solidFill>
                <a:srgbClr val="245F34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18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Right Triangle 28">
                <a:extLst>
                  <a:ext uri="{FF2B5EF4-FFF2-40B4-BE49-F238E27FC236}">
                    <a16:creationId xmlns:a16="http://schemas.microsoft.com/office/drawing/2014/main" id="{29B40FEE-8185-49BF-943E-53DDFC04728F}"/>
                  </a:ext>
                </a:extLst>
              </p:cNvPr>
              <p:cNvSpPr/>
              <p:nvPr/>
            </p:nvSpPr>
            <p:spPr>
              <a:xfrm rot="16200000">
                <a:off x="4153186" y="3496480"/>
                <a:ext cx="3841712" cy="2881326"/>
              </a:xfrm>
              <a:prstGeom prst="rtTriangle">
                <a:avLst/>
              </a:prstGeom>
              <a:solidFill>
                <a:srgbClr val="FFCB05">
                  <a:alpha val="70000"/>
                </a:srgb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918" dirty="0" err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0" name="Right Triangle 29">
              <a:extLst>
                <a:ext uri="{FF2B5EF4-FFF2-40B4-BE49-F238E27FC236}">
                  <a16:creationId xmlns:a16="http://schemas.microsoft.com/office/drawing/2014/main" id="{CDCEE248-5CCA-4541-B8D9-7FB6BE157EF1}"/>
                </a:ext>
              </a:extLst>
            </p:cNvPr>
            <p:cNvSpPr/>
            <p:nvPr/>
          </p:nvSpPr>
          <p:spPr>
            <a:xfrm rot="16200000">
              <a:off x="5921959" y="5265253"/>
              <a:ext cx="1820270" cy="1365222"/>
            </a:xfrm>
            <a:prstGeom prst="rtTriangle">
              <a:avLst/>
            </a:prstGeom>
            <a:solidFill>
              <a:srgbClr val="FFCB05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18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3315" name="Subtitle" hidden="1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338361" y="5142303"/>
            <a:ext cx="3757352" cy="251222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918" cap="all" baseline="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/>
              <a:t>Click to edit Master subtitle style</a:t>
            </a:r>
            <a:endParaRPr lang="ru-RU" noProof="0" dirty="0"/>
          </a:p>
        </p:txBody>
      </p:sp>
      <p:sp>
        <p:nvSpPr>
          <p:cNvPr id="13314" name="Title"/>
          <p:cNvSpPr>
            <a:spLocks noGrp="1" noChangeArrowheads="1"/>
          </p:cNvSpPr>
          <p:nvPr>
            <p:ph type="ctrTitle"/>
          </p:nvPr>
        </p:nvSpPr>
        <p:spPr bwMode="gray">
          <a:xfrm>
            <a:off x="338361" y="2823323"/>
            <a:ext cx="3757352" cy="887038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582" b="0" baseline="0">
                <a:solidFill>
                  <a:schemeClr val="bg1"/>
                </a:solidFill>
                <a:latin typeface="Montserrat SemiBold" panose="00000700000000000000" pitchFamily="2" charset="-52"/>
                <a:ea typeface="+mj-ea"/>
              </a:defRPr>
            </a:lvl1pPr>
          </a:lstStyle>
          <a:p>
            <a:pPr lvl="0" latinLnBrk="0"/>
            <a:r>
              <a:rPr lang="en-US" noProof="0"/>
              <a:t>Click to edit Master title style</a:t>
            </a:r>
            <a:endParaRPr lang="ru-RU" noProof="0" dirty="0"/>
          </a:p>
        </p:txBody>
      </p:sp>
      <p:sp>
        <p:nvSpPr>
          <p:cNvPr id="26" name="Disclaimer-Russian (Russia)" hidden="1"/>
          <p:cNvSpPr>
            <a:spLocks noChangeArrowheads="1"/>
          </p:cNvSpPr>
          <p:nvPr/>
        </p:nvSpPr>
        <p:spPr bwMode="black">
          <a:xfrm>
            <a:off x="338361" y="6478297"/>
            <a:ext cx="3757352" cy="123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/>
          <a:p>
            <a:pPr defTabSz="615912" eaLnBrk="0" hangingPunct="0"/>
            <a:r>
              <a:rPr lang="ru-RU" sz="402" baseline="0" dirty="0">
                <a:solidFill>
                  <a:schemeClr val="bg1"/>
                </a:solidFill>
                <a:latin typeface="+mn-lt"/>
              </a:rPr>
              <a:t>КОНФИДЕНЦИАЛЬНАЯ ИНФОРМАЦИЯ, СОБСТВЕННОСТЬ ООО "Мак-Кинзи и Компания </a:t>
            </a:r>
            <a:r>
              <a:rPr lang="ru-RU" sz="402" baseline="0" dirty="0" err="1">
                <a:solidFill>
                  <a:schemeClr val="bg1"/>
                </a:solidFill>
                <a:latin typeface="+mn-lt"/>
              </a:rPr>
              <a:t>СиАйЭс</a:t>
            </a:r>
            <a:r>
              <a:rPr lang="ru-RU" sz="402" baseline="0" dirty="0">
                <a:solidFill>
                  <a:schemeClr val="bg1"/>
                </a:solidFill>
                <a:latin typeface="+mn-lt"/>
              </a:rPr>
              <a:t>"</a:t>
            </a:r>
          </a:p>
          <a:p>
            <a:pPr defTabSz="615912" eaLnBrk="0" hangingPunct="0"/>
            <a:r>
              <a:rPr lang="ru-RU" sz="402" baseline="0" dirty="0">
                <a:solidFill>
                  <a:schemeClr val="bg1"/>
                </a:solidFill>
                <a:latin typeface="+mn-lt"/>
              </a:rPr>
              <a:t>Любое использование этого документа без специального разрешения ООО "Мак-</a:t>
            </a:r>
            <a:r>
              <a:rPr lang="ru-RU" sz="402" baseline="0" dirty="0" err="1">
                <a:solidFill>
                  <a:schemeClr val="bg1"/>
                </a:solidFill>
                <a:latin typeface="+mn-lt"/>
              </a:rPr>
              <a:t>Кинзи</a:t>
            </a:r>
            <a:r>
              <a:rPr lang="ru-RU" sz="402" baseline="0" dirty="0">
                <a:solidFill>
                  <a:schemeClr val="bg1"/>
                </a:solidFill>
                <a:latin typeface="+mn-lt"/>
              </a:rPr>
              <a:t> и Компания </a:t>
            </a:r>
            <a:r>
              <a:rPr lang="ru-RU" sz="402" baseline="0" dirty="0" err="1">
                <a:solidFill>
                  <a:schemeClr val="bg1"/>
                </a:solidFill>
                <a:latin typeface="+mn-lt"/>
              </a:rPr>
              <a:t>СиАйЭс</a:t>
            </a:r>
            <a:r>
              <a:rPr lang="ru-RU" sz="402" baseline="0" dirty="0">
                <a:solidFill>
                  <a:schemeClr val="bg1"/>
                </a:solidFill>
                <a:latin typeface="+mn-lt"/>
              </a:rPr>
              <a:t>" строго запрещено</a:t>
            </a:r>
          </a:p>
        </p:txBody>
      </p:sp>
      <p:sp>
        <p:nvSpPr>
          <p:cNvPr id="57" name="Document type" hidden="1"/>
          <p:cNvSpPr txBox="1">
            <a:spLocks noChangeArrowheads="1"/>
          </p:cNvSpPr>
          <p:nvPr/>
        </p:nvSpPr>
        <p:spPr bwMode="gray">
          <a:xfrm>
            <a:off x="338361" y="5944950"/>
            <a:ext cx="3757352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1">
              <a:defRPr/>
            </a:pPr>
            <a:r>
              <a:rPr lang="ru-RU" sz="803" baseline="0" noProof="0" dirty="0">
                <a:solidFill>
                  <a:schemeClr val="bg1"/>
                </a:solidFill>
                <a:latin typeface="+mn-lt"/>
              </a:rPr>
              <a:t>Тип документа | Дата</a:t>
            </a: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EBC2AEFC-F22B-476F-A682-980ADFEE6B6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249347" y="161974"/>
            <a:ext cx="902864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158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26" y="1625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6" y="1625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F411730C-B794-40EE-BD9C-FC5A81F7100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0"/>
            <a:ext cx="161984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3315" name="Subtitle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440275" y="4768201"/>
            <a:ext cx="3788829" cy="21982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400" cap="all" baseline="0">
                <a:solidFill>
                  <a:schemeClr val="accent6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/>
              <a:t>Click to edit Master subtitle style</a:t>
            </a:r>
            <a:endParaRPr lang="ru-RU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440275" y="5240747"/>
            <a:ext cx="3788829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Тип документа | Дата</a:t>
            </a:r>
          </a:p>
        </p:txBody>
      </p:sp>
      <p:sp>
        <p:nvSpPr>
          <p:cNvPr id="26" name="Disclaimer-Russian (Russia)" hidden="1"/>
          <p:cNvSpPr>
            <a:spLocks noChangeArrowheads="1"/>
          </p:cNvSpPr>
          <p:nvPr userDrawn="1"/>
        </p:nvSpPr>
        <p:spPr bwMode="black">
          <a:xfrm>
            <a:off x="440271" y="6513539"/>
            <a:ext cx="635861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marL="0" marR="0" lvl="0" indent="0" algn="l" defTabSz="82120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КОНФИДЕНЦИАЛЬНАЯ ИНФОРМАЦИЯ, СОБСТВЕННОСТЬ ООО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"Мак-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Кинзи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и Компания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СиАйЭс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"</a:t>
            </a:r>
          </a:p>
          <a:p>
            <a:pPr marL="0" marR="0" lvl="0" indent="0" algn="l" defTabSz="82120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Любое использование этого документа без специального разрешения ООО "Мак-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Кинзи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и Компания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СиАйЭс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" строго запрещено</a:t>
            </a:r>
          </a:p>
        </p:txBody>
      </p:sp>
      <p:pic>
        <p:nvPicPr>
          <p:cNvPr id="23" name="Picture 22" descr="Pattern.png">
            <a:extLst>
              <a:ext uri="{FF2B5EF4-FFF2-40B4-BE49-F238E27FC236}">
                <a16:creationId xmlns:a16="http://schemas.microsoft.com/office/drawing/2014/main" id="{D7E305F5-2A09-4F0A-ADFF-3FEC17400C7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36800"/>
            <a:ext cx="9144000" cy="2171700"/>
          </a:xfrm>
          <a:prstGeom prst="rect">
            <a:avLst/>
          </a:prstGeom>
        </p:spPr>
      </p:pic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>
          <a:xfrm>
            <a:off x="440275" y="2540000"/>
            <a:ext cx="3788829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87200" numCol="1" anchor="ctr" anchorCtr="0" compatLnSpc="1">
            <a:prstTxWarp prst="textNoShape">
              <a:avLst/>
            </a:prstTxWarp>
            <a:noAutofit/>
          </a:bodyPr>
          <a:lstStyle>
            <a:lvl1pPr>
              <a:defRPr lang="ru-RU" sz="2400" kern="0" cap="none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ru-RU" noProof="0" dirty="0"/>
          </a:p>
        </p:txBody>
      </p:sp>
      <p:pic>
        <p:nvPicPr>
          <p:cNvPr id="25" name="Picture 24" descr="Logo.png">
            <a:extLst>
              <a:ext uri="{FF2B5EF4-FFF2-40B4-BE49-F238E27FC236}">
                <a16:creationId xmlns:a16="http://schemas.microsoft.com/office/drawing/2014/main" id="{70CF5DF3-4F92-4BA2-BAA9-A0A9FDF3CB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6518" y="534397"/>
            <a:ext cx="3187487" cy="63394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3BC12E5-1609-45EC-970C-712EF806F362}"/>
              </a:ext>
            </a:extLst>
          </p:cNvPr>
          <p:cNvSpPr>
            <a:spLocks/>
          </p:cNvSpPr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3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69659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26" y="1625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6" y="1625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F411730C-B794-40EE-BD9C-FC5A81F7100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0"/>
            <a:ext cx="161984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315" name="Subtitle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586325" y="5449770"/>
            <a:ext cx="7649629" cy="24622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lang="ru-RU" sz="1600" kern="0" noProof="0" dirty="0">
                <a:latin typeface="Arial"/>
                <a:cs typeface="Arial"/>
              </a:defRPr>
            </a:lvl1pPr>
          </a:lstStyle>
          <a:p>
            <a:pPr lvl="0">
              <a:buNone/>
            </a:pPr>
            <a:r>
              <a:rPr lang="en-US" noProof="0"/>
              <a:t>Click to edit Master subtitle style</a:t>
            </a:r>
            <a:endParaRPr lang="ru-RU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586326" y="5979844"/>
            <a:ext cx="378882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Тип документа | Дата</a:t>
            </a:r>
          </a:p>
        </p:txBody>
      </p:sp>
      <p:sp>
        <p:nvSpPr>
          <p:cNvPr id="26" name="Disclaimer-Russian (Russia)" hidden="1"/>
          <p:cNvSpPr>
            <a:spLocks noChangeArrowheads="1"/>
          </p:cNvSpPr>
          <p:nvPr userDrawn="1"/>
        </p:nvSpPr>
        <p:spPr bwMode="black">
          <a:xfrm>
            <a:off x="586325" y="6538939"/>
            <a:ext cx="764962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marL="0" marR="0" lvl="0" indent="0" algn="l" defTabSz="82120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КОНФИДЕНЦИАЛЬНАЯ ИНФОРМАЦИЯ, СОБСТВЕННОСТЬ ООО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"Мак-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Кинзи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и Компания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СиАйЭс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"</a:t>
            </a:r>
          </a:p>
          <a:p>
            <a:pPr marL="0" marR="0" lvl="0" indent="0" algn="l" defTabSz="82120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Любое использование этого документа без специального разрешения ООО "Мак-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Кинзи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и Компания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СиАйЭс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" строго запрещено</a:t>
            </a:r>
          </a:p>
        </p:txBody>
      </p:sp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>
          <a:xfrm>
            <a:off x="586325" y="4480105"/>
            <a:ext cx="7649629" cy="843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ru-RU" sz="2400" kern="0" noProof="0" dirty="0">
                <a:latin typeface="Arial"/>
                <a:cs typeface="Arial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ru-RU" noProof="0" dirty="0"/>
          </a:p>
        </p:txBody>
      </p:sp>
      <p:pic>
        <p:nvPicPr>
          <p:cNvPr id="11" name="Picture 10" descr="Covers Fields.jpg">
            <a:extLst>
              <a:ext uri="{FF2B5EF4-FFF2-40B4-BE49-F238E27FC236}">
                <a16:creationId xmlns:a16="http://schemas.microsoft.com/office/drawing/2014/main" id="{3B63D4F5-12E2-4764-BAE5-7B9756B83F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" y="0"/>
            <a:ext cx="9144001" cy="4321088"/>
          </a:xfrm>
          <a:prstGeom prst="rect">
            <a:avLst/>
          </a:prstGeom>
        </p:spPr>
      </p:pic>
      <p:pic>
        <p:nvPicPr>
          <p:cNvPr id="12" name="Picture 11" descr="Logo.png">
            <a:extLst>
              <a:ext uri="{FF2B5EF4-FFF2-40B4-BE49-F238E27FC236}">
                <a16:creationId xmlns:a16="http://schemas.microsoft.com/office/drawing/2014/main" id="{71C13131-592C-4A15-B685-B4CCE13C74E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956518" y="534396"/>
            <a:ext cx="3200187" cy="633942"/>
          </a:xfrm>
          <a:prstGeom prst="rect">
            <a:avLst/>
          </a:prstGeom>
        </p:spPr>
      </p:pic>
      <p:sp>
        <p:nvSpPr>
          <p:cNvPr id="13" name="dText Placeholder 11">
            <a:extLst>
              <a:ext uri="{FF2B5EF4-FFF2-40B4-BE49-F238E27FC236}">
                <a16:creationId xmlns:a16="http://schemas.microsoft.com/office/drawing/2014/main" id="{BC7EE43A-35C3-4165-8308-73A85B61E9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2675" y="534407"/>
            <a:ext cx="3788829" cy="633943"/>
          </a:xfrm>
        </p:spPr>
        <p:txBody>
          <a:bodyPr anchor="ctr"/>
          <a:lstStyle>
            <a:lvl1pPr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С нами надежно.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48C298A-56FF-415A-AB0C-59875D1C06E0}"/>
              </a:ext>
            </a:extLst>
          </p:cNvPr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3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5016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26" y="1625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0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6" y="1625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F411730C-B794-40EE-BD9C-FC5A81F7100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0"/>
            <a:ext cx="161984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4" name="Picture 13" descr="Covers Grass 01.jpg">
            <a:extLst>
              <a:ext uri="{FF2B5EF4-FFF2-40B4-BE49-F238E27FC236}">
                <a16:creationId xmlns:a16="http://schemas.microsoft.com/office/drawing/2014/main" id="{67C0A361-0685-4902-BE1A-163886D281E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9326880" cy="6998208"/>
          </a:xfrm>
          <a:prstGeom prst="rect">
            <a:avLst/>
          </a:prstGeom>
        </p:spPr>
      </p:pic>
      <p:pic>
        <p:nvPicPr>
          <p:cNvPr id="15" name="Picture 14" descr="Logo.png">
            <a:extLst>
              <a:ext uri="{FF2B5EF4-FFF2-40B4-BE49-F238E27FC236}">
                <a16:creationId xmlns:a16="http://schemas.microsoft.com/office/drawing/2014/main" id="{DA86E0C5-5D54-4EB6-8D44-EF1A60860ED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956518" y="534396"/>
            <a:ext cx="3200187" cy="633942"/>
          </a:xfrm>
          <a:prstGeom prst="rect">
            <a:avLst/>
          </a:prstGeom>
        </p:spPr>
      </p:pic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98EB2137-11EE-499F-87D9-CB63935D15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0275" y="534407"/>
            <a:ext cx="3788829" cy="633943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/>
              <a:t>С нами надежно.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FB7C5A9-21D2-49FB-B896-2C530FC10C09}"/>
              </a:ext>
            </a:extLst>
          </p:cNvPr>
          <p:cNvSpPr/>
          <p:nvPr userDrawn="1"/>
        </p:nvSpPr>
        <p:spPr>
          <a:xfrm>
            <a:off x="0" y="1748696"/>
            <a:ext cx="126000" cy="5259285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3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BA00D15-BEA2-4216-BFA7-D94284E5DDAC}"/>
              </a:ext>
            </a:extLst>
          </p:cNvPr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3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15" name="Subtitle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440274" y="3492035"/>
            <a:ext cx="7649629" cy="24622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>
              <a:defRPr lang="ru-RU" sz="1600" kern="0" noProof="0" dirty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>
              <a:buNone/>
            </a:pPr>
            <a:r>
              <a:rPr lang="en-US" noProof="0"/>
              <a:t>Click to edit Master subtitle style</a:t>
            </a:r>
            <a:endParaRPr lang="ru-RU" noProof="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CA2E80B-A8A1-4C15-B779-ECC79C1BE3F4}"/>
              </a:ext>
            </a:extLst>
          </p:cNvPr>
          <p:cNvCxnSpPr/>
          <p:nvPr userDrawn="1"/>
        </p:nvCxnSpPr>
        <p:spPr>
          <a:xfrm>
            <a:off x="541866" y="3333772"/>
            <a:ext cx="8687437" cy="1588"/>
          </a:xfrm>
          <a:prstGeom prst="line">
            <a:avLst/>
          </a:prstGeom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440276" y="4493944"/>
            <a:ext cx="151567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Тип документа | Дата</a:t>
            </a:r>
          </a:p>
        </p:txBody>
      </p:sp>
      <p:sp>
        <p:nvSpPr>
          <p:cNvPr id="26" name="Disclaimer-Russian (Russia)" hidden="1"/>
          <p:cNvSpPr>
            <a:spLocks noChangeArrowheads="1"/>
          </p:cNvSpPr>
          <p:nvPr userDrawn="1"/>
        </p:nvSpPr>
        <p:spPr bwMode="black">
          <a:xfrm>
            <a:off x="440274" y="6655051"/>
            <a:ext cx="764962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/>
          <a:p>
            <a:pPr marL="0" marR="0" lvl="0" indent="0" algn="l" defTabSz="82120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КОНФИДЕНЦИАЛЬНАЯ ИНФОРМАЦИЯ, СОБСТВЕННОСТЬ ООО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"Мак-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Кинзи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и Компания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СиАйЭс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"</a:t>
            </a:r>
          </a:p>
          <a:p>
            <a:pPr marL="0" marR="0" lvl="0" indent="0" algn="l" defTabSz="82120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Любое использование этого документа без специального разрешения ООО "Мак-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Кинзи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и Компания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СиАйЭс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" строго запрещено</a:t>
            </a:r>
          </a:p>
        </p:txBody>
      </p:sp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>
          <a:xfrm>
            <a:off x="440274" y="2332386"/>
            <a:ext cx="7649629" cy="843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ru-RU" sz="2400" kern="0" noProof="0" dirty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31320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F98B590-544D-4A91-8E98-4BFFCED9F45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21" y="1620"/>
          <a:ext cx="1620" cy="1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4" name="think-cell Slide" r:id="rId5" imgW="473" imgH="476" progId="TCLayout.ActiveDocument.1">
                  <p:embed/>
                </p:oleObj>
              </mc:Choice>
              <mc:Fallback>
                <p:oleObj name="think-cell Slide" r:id="rId5" imgW="473" imgH="47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F98B590-544D-4A91-8E98-4BFFCED9F4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1" y="1620"/>
                        <a:ext cx="1620" cy="1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D5D437FF-B723-40F8-8940-E0696829619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0"/>
            <a:ext cx="161984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 pitchFamily="34" charset="0"/>
            </a:endParaRPr>
          </a:p>
        </p:txBody>
      </p:sp>
      <p:pic>
        <p:nvPicPr>
          <p:cNvPr id="10" name="Picture 9" descr="Covers Stripes 01.jpg">
            <a:extLst>
              <a:ext uri="{FF2B5EF4-FFF2-40B4-BE49-F238E27FC236}">
                <a16:creationId xmlns:a16="http://schemas.microsoft.com/office/drawing/2014/main" id="{E50D8869-875E-4164-A2E4-9EC60B9E9C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0"/>
          <a:stretch/>
        </p:blipFill>
        <p:spPr>
          <a:xfrm>
            <a:off x="3246" y="6444885"/>
            <a:ext cx="9140759" cy="413125"/>
          </a:xfrm>
          <a:prstGeom prst="rect">
            <a:avLst/>
          </a:prstGeom>
        </p:spPr>
      </p:pic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>
          <a:xfrm>
            <a:off x="207343" y="534397"/>
            <a:ext cx="5564811" cy="633942"/>
          </a:xfrm>
        </p:spPr>
        <p:txBody>
          <a:bodyPr anchor="ctr">
            <a:noAutofit/>
          </a:bodyPr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5" name="doc id"/>
          <p:cNvSpPr>
            <a:spLocks noChangeArrowheads="1"/>
          </p:cNvSpPr>
          <p:nvPr userDrawn="1"/>
        </p:nvSpPr>
        <p:spPr bwMode="auto">
          <a:xfrm>
            <a:off x="8246609" y="51833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marL="0" marR="0" lvl="0" indent="0" algn="r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816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Slide Number"/>
          <p:cNvSpPr txBox="1">
            <a:spLocks/>
          </p:cNvSpPr>
          <p:nvPr userDrawn="1"/>
        </p:nvSpPr>
        <p:spPr bwMode="auto">
          <a:xfrm>
            <a:off x="8739041" y="6595407"/>
            <a:ext cx="128240" cy="12554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C328C1-A84F-4A39-A664-DBA00541A8C6}" type="slidenum">
              <a:rPr kumimoji="0" lang="ru-RU" sz="816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16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Picture 10" descr="Logo.png">
            <a:extLst>
              <a:ext uri="{FF2B5EF4-FFF2-40B4-BE49-F238E27FC236}">
                <a16:creationId xmlns:a16="http://schemas.microsoft.com/office/drawing/2014/main" id="{2DF1D76A-F032-4502-8563-7B3CCD913A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6518" y="534397"/>
            <a:ext cx="3187487" cy="63394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DDC1838-7825-424C-9418-EE7C4C3C8525}"/>
              </a:ext>
            </a:extLst>
          </p:cNvPr>
          <p:cNvSpPr>
            <a:spLocks/>
          </p:cNvSpPr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3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42822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617">
          <p15:clr>
            <a:srgbClr val="F26B43"/>
          </p15:clr>
        </p15:guide>
        <p15:guide id="2" pos="76">
          <p15:clr>
            <a:srgbClr val="F26B43"/>
          </p15:clr>
        </p15:guide>
        <p15:guide id="3" orient="horz" pos="583">
          <p15:clr>
            <a:srgbClr val="F26B43"/>
          </p15:clr>
        </p15:guide>
        <p15:guide id="4" orient="horz" pos="3990">
          <p15:clr>
            <a:srgbClr val="F26B43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F98B590-544D-4A91-8E98-4BFFCED9F45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21" y="1620"/>
          <a:ext cx="1620" cy="1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8" name="think-cell Slide" r:id="rId5" imgW="473" imgH="476" progId="TCLayout.ActiveDocument.1">
                  <p:embed/>
                </p:oleObj>
              </mc:Choice>
              <mc:Fallback>
                <p:oleObj name="think-cell Slide" r:id="rId5" imgW="473" imgH="47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F98B590-544D-4A91-8E98-4BFFCED9F4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1" y="1620"/>
                        <a:ext cx="1620" cy="1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D5D437FF-B723-40F8-8940-E0696829619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0"/>
            <a:ext cx="161984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 pitchFamily="34" charset="0"/>
            </a:endParaRPr>
          </a:p>
        </p:txBody>
      </p:sp>
      <p:pic>
        <p:nvPicPr>
          <p:cNvPr id="10" name="Picture 9" descr="Covers Stripes 01.jpg">
            <a:extLst>
              <a:ext uri="{FF2B5EF4-FFF2-40B4-BE49-F238E27FC236}">
                <a16:creationId xmlns:a16="http://schemas.microsoft.com/office/drawing/2014/main" id="{E50D8869-875E-4164-A2E4-9EC60B9E9C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0"/>
          <a:stretch/>
        </p:blipFill>
        <p:spPr>
          <a:xfrm>
            <a:off x="3246" y="6444885"/>
            <a:ext cx="9140759" cy="413125"/>
          </a:xfrm>
          <a:prstGeom prst="rect">
            <a:avLst/>
          </a:prstGeom>
        </p:spPr>
      </p:pic>
      <p:sp>
        <p:nvSpPr>
          <p:cNvPr id="5" name="doc id"/>
          <p:cNvSpPr>
            <a:spLocks noChangeArrowheads="1"/>
          </p:cNvSpPr>
          <p:nvPr userDrawn="1"/>
        </p:nvSpPr>
        <p:spPr bwMode="auto">
          <a:xfrm>
            <a:off x="8246609" y="51833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marL="0" marR="0" lvl="0" indent="0" algn="r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816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Slide Number"/>
          <p:cNvSpPr txBox="1">
            <a:spLocks/>
          </p:cNvSpPr>
          <p:nvPr userDrawn="1"/>
        </p:nvSpPr>
        <p:spPr bwMode="auto">
          <a:xfrm>
            <a:off x="8739041" y="6595407"/>
            <a:ext cx="128240" cy="12554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C328C1-A84F-4A39-A664-DBA00541A8C6}" type="slidenum">
              <a:rPr kumimoji="0" lang="ru-RU" sz="816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16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332656"/>
            <a:ext cx="9144000" cy="115212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5854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617">
          <p15:clr>
            <a:srgbClr val="F26B43"/>
          </p15:clr>
        </p15:guide>
        <p15:guide id="2" pos="76">
          <p15:clr>
            <a:srgbClr val="F26B43"/>
          </p15:clr>
        </p15:guide>
        <p15:guide id="3" orient="horz" pos="583">
          <p15:clr>
            <a:srgbClr val="F26B43"/>
          </p15:clr>
        </p15:guide>
        <p15:guide id="4" orient="horz" pos="3990">
          <p15:clr>
            <a:srgbClr val="F26B43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492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0B0-718C-4B70-A4FD-CEEBF1AF8B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3147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A4C10C8-1C86-4631-A642-F3E3792DB2C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26" y="1625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2" name="think-cell Slide" r:id="rId5" imgW="386" imgH="386" progId="TCLayout.ActiveDocument.1">
                  <p:embed/>
                </p:oleObj>
              </mc:Choice>
              <mc:Fallback>
                <p:oleObj name="think-cell Slide" r:id="rId5" imgW="386" imgH="38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A4C10C8-1C86-4631-A642-F3E3792DB2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6" y="1625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75CE18EA-8854-45AD-BF7A-FC3B2138358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343" y="534397"/>
            <a:ext cx="5564811" cy="63394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15" name="Slide Number"/>
          <p:cNvSpPr txBox="1">
            <a:spLocks/>
          </p:cNvSpPr>
          <p:nvPr userDrawn="1"/>
        </p:nvSpPr>
        <p:spPr>
          <a:xfrm>
            <a:off x="8739041" y="6640509"/>
            <a:ext cx="128240" cy="12554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C328C1-A84F-4A39-A664-DBA00541A8C6}" type="slidenum">
              <a:rPr kumimoji="0" lang="ru-RU" sz="816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16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8246609" y="51833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marL="0" marR="0" lvl="0" indent="0" algn="r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816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413E40-B8DF-41BC-BF35-998C4065DDF2}"/>
              </a:ext>
            </a:extLst>
          </p:cNvPr>
          <p:cNvSpPr/>
          <p:nvPr userDrawn="1"/>
        </p:nvSpPr>
        <p:spPr>
          <a:xfrm>
            <a:off x="0" y="534397"/>
            <a:ext cx="126000" cy="5910478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3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DB0E77FF-6A21-41B8-AE7F-531CF2D6E89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739041" y="6595407"/>
            <a:ext cx="128240" cy="12554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C328C1-A84F-4A39-A664-DBA00541A8C6}" type="slidenum">
              <a:rPr kumimoji="0" lang="ru-RU" sz="816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16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24836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059">
          <p15:clr>
            <a:srgbClr val="000000"/>
          </p15:clr>
        </p15:guide>
        <p15:guide id="2" orient="horz" pos="582">
          <p15:clr>
            <a:srgbClr val="000000"/>
          </p15:clr>
        </p15:guide>
        <p15:guide id="3" orient="horz" pos="3991">
          <p15:clr>
            <a:srgbClr val="000000"/>
          </p15:clr>
        </p15:guide>
        <p15:guide id="4" pos="73">
          <p15:clr>
            <a:srgbClr val="00000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s Stripes 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4"/>
            <a:ext cx="9233611" cy="6928225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0270" y="1642534"/>
            <a:ext cx="7772400" cy="1099609"/>
          </a:xfrm>
        </p:spPr>
        <p:txBody>
          <a:bodyPr anchor="b">
            <a:normAutofit/>
          </a:bodyPr>
          <a:lstStyle>
            <a:lvl1pPr algn="l">
              <a:defRPr sz="1800" b="1" cap="none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 раздела презентации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0270" y="2936132"/>
            <a:ext cx="7772400" cy="1500187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888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6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5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3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2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1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раздела презентации</a:t>
            </a:r>
            <a:endParaRPr lang="en-GB" dirty="0"/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19" y="534395"/>
            <a:ext cx="3200187" cy="633942"/>
          </a:xfrm>
          <a:prstGeom prst="rect">
            <a:avLst/>
          </a:prstGeom>
        </p:spPr>
      </p:pic>
      <p:sp>
        <p:nvSpPr>
          <p:cNvPr id="9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40276" y="534408"/>
            <a:ext cx="3788829" cy="633943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/>
              <a:t>С нами надежно.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535051" y="2835279"/>
            <a:ext cx="8707158" cy="1588"/>
          </a:xfrm>
          <a:prstGeom prst="line">
            <a:avLst/>
          </a:prstGeom>
          <a:ln w="6350" cap="flat" cmpd="sng" algn="ctr">
            <a:solidFill>
              <a:srgbClr val="8EC02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00900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D9ECB-2FF6-42EE-BEDE-ACA1CE7A8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62659-E701-425B-9A5F-7D3BA8FB6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02827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attern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336800"/>
            <a:ext cx="9144000" cy="2171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0275" y="2540000"/>
            <a:ext cx="3788829" cy="1752600"/>
          </a:xfrm>
        </p:spPr>
        <p:txBody>
          <a:bodyPr bIns="187200" anchor="ctr">
            <a:normAutofit/>
          </a:bodyPr>
          <a:lstStyle>
            <a:lvl1pPr algn="l">
              <a:defRPr sz="2400" b="1" cap="none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 раздела презентации</a:t>
            </a:r>
            <a:endParaRPr lang="en-US" dirty="0"/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18" y="534396"/>
            <a:ext cx="3200187" cy="63394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3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40275" y="534407"/>
            <a:ext cx="3788829" cy="633943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9609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s Stripes 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4"/>
            <a:ext cx="9233611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067" y="534406"/>
            <a:ext cx="4168434" cy="633943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070" y="1562100"/>
            <a:ext cx="8296552" cy="44704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1284" y="652773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DF61C1-2457-E848-BB6B-E1DA9A549776}" type="slidenum">
              <a:rPr kumimoji="0" lang="en-US" sz="1632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32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56518" y="534396"/>
            <a:ext cx="3200187" cy="63394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32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6808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0B0-718C-4B70-A4FD-CEEBF1AF8B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508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0B0-718C-4B70-A4FD-CEEBF1AF8B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5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0B0-718C-4B70-A4FD-CEEBF1AF8B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210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0B0-718C-4B70-A4FD-CEEBF1AF8B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533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0B0-718C-4B70-A4FD-CEEBF1AF8B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577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0B0-718C-4B70-A4FD-CEEBF1AF8B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965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0B0-718C-4B70-A4FD-CEEBF1AF8B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242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vmlDrawing" Target="../drawings/vmlDrawing2.vml"/><Relationship Id="rId18" Type="http://schemas.openxmlformats.org/officeDocument/2006/relationships/tags" Target="../tags/tag7.xml"/><Relationship Id="rId26" Type="http://schemas.openxmlformats.org/officeDocument/2006/relationships/tags" Target="../tags/tag15.xml"/><Relationship Id="rId39" Type="http://schemas.openxmlformats.org/officeDocument/2006/relationships/tags" Target="../tags/tag28.xml"/><Relationship Id="rId21" Type="http://schemas.openxmlformats.org/officeDocument/2006/relationships/tags" Target="../tags/tag10.xml"/><Relationship Id="rId34" Type="http://schemas.openxmlformats.org/officeDocument/2006/relationships/tags" Target="../tags/tag23.xml"/><Relationship Id="rId42" Type="http://schemas.openxmlformats.org/officeDocument/2006/relationships/tags" Target="../tags/tag31.xml"/><Relationship Id="rId47" Type="http://schemas.openxmlformats.org/officeDocument/2006/relationships/tags" Target="../tags/tag36.xml"/><Relationship Id="rId50" Type="http://schemas.openxmlformats.org/officeDocument/2006/relationships/tags" Target="../tags/tag39.xml"/><Relationship Id="rId55" Type="http://schemas.openxmlformats.org/officeDocument/2006/relationships/tags" Target="../tags/tag44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6" Type="http://schemas.openxmlformats.org/officeDocument/2006/relationships/tags" Target="../tags/tag5.xml"/><Relationship Id="rId29" Type="http://schemas.openxmlformats.org/officeDocument/2006/relationships/tags" Target="../tags/tag18.xml"/><Relationship Id="rId11" Type="http://schemas.openxmlformats.org/officeDocument/2006/relationships/slideLayout" Target="../slideLayouts/slideLayout24.xml"/><Relationship Id="rId24" Type="http://schemas.openxmlformats.org/officeDocument/2006/relationships/tags" Target="../tags/tag13.xml"/><Relationship Id="rId32" Type="http://schemas.openxmlformats.org/officeDocument/2006/relationships/tags" Target="../tags/tag21.xml"/><Relationship Id="rId37" Type="http://schemas.openxmlformats.org/officeDocument/2006/relationships/tags" Target="../tags/tag26.xml"/><Relationship Id="rId40" Type="http://schemas.openxmlformats.org/officeDocument/2006/relationships/tags" Target="../tags/tag29.xml"/><Relationship Id="rId45" Type="http://schemas.openxmlformats.org/officeDocument/2006/relationships/tags" Target="../tags/tag34.xml"/><Relationship Id="rId53" Type="http://schemas.openxmlformats.org/officeDocument/2006/relationships/tags" Target="../tags/tag42.xml"/><Relationship Id="rId58" Type="http://schemas.openxmlformats.org/officeDocument/2006/relationships/image" Target="../media/image6.emf"/><Relationship Id="rId5" Type="http://schemas.openxmlformats.org/officeDocument/2006/relationships/slideLayout" Target="../slideLayouts/slideLayout18.xml"/><Relationship Id="rId19" Type="http://schemas.openxmlformats.org/officeDocument/2006/relationships/tags" Target="../tags/tag8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ags" Target="../tags/tag3.xml"/><Relationship Id="rId22" Type="http://schemas.openxmlformats.org/officeDocument/2006/relationships/tags" Target="../tags/tag11.xml"/><Relationship Id="rId27" Type="http://schemas.openxmlformats.org/officeDocument/2006/relationships/tags" Target="../tags/tag16.xml"/><Relationship Id="rId30" Type="http://schemas.openxmlformats.org/officeDocument/2006/relationships/tags" Target="../tags/tag19.xml"/><Relationship Id="rId35" Type="http://schemas.openxmlformats.org/officeDocument/2006/relationships/tags" Target="../tags/tag24.xml"/><Relationship Id="rId43" Type="http://schemas.openxmlformats.org/officeDocument/2006/relationships/tags" Target="../tags/tag32.xml"/><Relationship Id="rId48" Type="http://schemas.openxmlformats.org/officeDocument/2006/relationships/tags" Target="../tags/tag37.xml"/><Relationship Id="rId56" Type="http://schemas.openxmlformats.org/officeDocument/2006/relationships/tags" Target="../tags/tag45.xml"/><Relationship Id="rId8" Type="http://schemas.openxmlformats.org/officeDocument/2006/relationships/slideLayout" Target="../slideLayouts/slideLayout21.xml"/><Relationship Id="rId51" Type="http://schemas.openxmlformats.org/officeDocument/2006/relationships/tags" Target="../tags/tag40.xml"/><Relationship Id="rId3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17" Type="http://schemas.openxmlformats.org/officeDocument/2006/relationships/tags" Target="../tags/tag6.xml"/><Relationship Id="rId25" Type="http://schemas.openxmlformats.org/officeDocument/2006/relationships/tags" Target="../tags/tag14.xml"/><Relationship Id="rId33" Type="http://schemas.openxmlformats.org/officeDocument/2006/relationships/tags" Target="../tags/tag22.xml"/><Relationship Id="rId38" Type="http://schemas.openxmlformats.org/officeDocument/2006/relationships/tags" Target="../tags/tag27.xml"/><Relationship Id="rId46" Type="http://schemas.openxmlformats.org/officeDocument/2006/relationships/tags" Target="../tags/tag35.xml"/><Relationship Id="rId59" Type="http://schemas.openxmlformats.org/officeDocument/2006/relationships/image" Target="../media/image7.png"/><Relationship Id="rId20" Type="http://schemas.openxmlformats.org/officeDocument/2006/relationships/tags" Target="../tags/tag9.xml"/><Relationship Id="rId41" Type="http://schemas.openxmlformats.org/officeDocument/2006/relationships/tags" Target="../tags/tag30.xml"/><Relationship Id="rId54" Type="http://schemas.openxmlformats.org/officeDocument/2006/relationships/tags" Target="../tags/tag4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5" Type="http://schemas.openxmlformats.org/officeDocument/2006/relationships/tags" Target="../tags/tag4.xml"/><Relationship Id="rId23" Type="http://schemas.openxmlformats.org/officeDocument/2006/relationships/tags" Target="../tags/tag12.xml"/><Relationship Id="rId28" Type="http://schemas.openxmlformats.org/officeDocument/2006/relationships/tags" Target="../tags/tag17.xml"/><Relationship Id="rId36" Type="http://schemas.openxmlformats.org/officeDocument/2006/relationships/tags" Target="../tags/tag25.xml"/><Relationship Id="rId49" Type="http://schemas.openxmlformats.org/officeDocument/2006/relationships/tags" Target="../tags/tag38.xml"/><Relationship Id="rId57" Type="http://schemas.openxmlformats.org/officeDocument/2006/relationships/oleObject" Target="../embeddings/oleObject2.bin"/><Relationship Id="rId10" Type="http://schemas.openxmlformats.org/officeDocument/2006/relationships/slideLayout" Target="../slideLayouts/slideLayout23.xml"/><Relationship Id="rId31" Type="http://schemas.openxmlformats.org/officeDocument/2006/relationships/tags" Target="../tags/tag20.xml"/><Relationship Id="rId44" Type="http://schemas.openxmlformats.org/officeDocument/2006/relationships/tags" Target="../tags/tag33.xml"/><Relationship Id="rId52" Type="http://schemas.openxmlformats.org/officeDocument/2006/relationships/tags" Target="../tags/tag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040B0-718C-4B70-A4FD-CEEBF1AF8B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31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89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4"/>
            </p:custDataLst>
            <p:extLst/>
          </p:nvPr>
        </p:nvGraphicFramePr>
        <p:xfrm>
          <a:off x="2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" name="think-cell Slide" r:id="rId57" imgW="270" imgH="270" progId="TCLayout.ActiveDocument.1">
                  <p:embed/>
                </p:oleObj>
              </mc:Choice>
              <mc:Fallback>
                <p:oleObj name="think-cell Slide" r:id="rId57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8"/>
                      <a:stretch>
                        <a:fillRect/>
                      </a:stretch>
                    </p:blipFill>
                    <p:spPr>
                      <a:xfrm>
                        <a:off x="2" y="0"/>
                        <a:ext cx="161984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15"/>
            </p:custDataLst>
          </p:nvPr>
        </p:nvSpPr>
        <p:spPr bwMode="auto">
          <a:xfrm>
            <a:off x="2" y="0"/>
            <a:ext cx="161984" cy="16197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207343" y="534397"/>
            <a:ext cx="5564811" cy="633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lvl="0" latinLnBrk="0"/>
            <a:r>
              <a:rPr lang="en-US"/>
              <a:t>Click to edit Master title style</a:t>
            </a:r>
            <a:endParaRPr lang="ru-RU" noProof="0" dirty="0"/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207339" y="207078"/>
            <a:ext cx="501740" cy="125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16" b="0" i="0" u="none" strike="noStrike" kern="1200" cap="all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207343" y="1213836"/>
            <a:ext cx="870988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no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Unit of measure</a:t>
            </a:r>
          </a:p>
        </p:txBody>
      </p:sp>
      <p:sp>
        <p:nvSpPr>
          <p:cNvPr id="13" name="4. Footnote" hidden="1"/>
          <p:cNvSpPr txBox="1">
            <a:spLocks noChangeArrowheads="1"/>
          </p:cNvSpPr>
          <p:nvPr/>
        </p:nvSpPr>
        <p:spPr bwMode="gray">
          <a:xfrm>
            <a:off x="121489" y="6051787"/>
            <a:ext cx="8794113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04775" marR="0" lvl="0" indent="-104775" algn="l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Footnote</a:t>
            </a:r>
          </a:p>
        </p:txBody>
      </p:sp>
      <p:sp>
        <p:nvSpPr>
          <p:cNvPr id="14" name="5. Source" hidden="1"/>
          <p:cNvSpPr>
            <a:spLocks noChangeArrowheads="1"/>
          </p:cNvSpPr>
          <p:nvPr/>
        </p:nvSpPr>
        <p:spPr bwMode="gray">
          <a:xfrm>
            <a:off x="121489" y="6257496"/>
            <a:ext cx="7346678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marL="621975" marR="0" lvl="0" indent="-621975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3032" algn="l"/>
              </a:tabLst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ИСТОЧНИК: источник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07343" y="2753026"/>
            <a:ext cx="8709885" cy="11305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latinLnBrk="0"/>
            <a:r>
              <a:rPr lang="en-US" dirty="0"/>
              <a:t>Edit Master text styles</a:t>
            </a:r>
          </a:p>
          <a:p>
            <a:pPr lvl="1" latinLnBrk="0"/>
            <a:r>
              <a:rPr lang="en-US" dirty="0"/>
              <a:t>Second level</a:t>
            </a:r>
          </a:p>
          <a:p>
            <a:pPr lvl="2" latinLnBrk="0"/>
            <a:r>
              <a:rPr lang="en-US" dirty="0"/>
              <a:t>Third level</a:t>
            </a:r>
          </a:p>
          <a:p>
            <a:pPr lvl="3" latinLnBrk="0"/>
            <a:r>
              <a:rPr lang="en-US" dirty="0"/>
              <a:t>Fourth level</a:t>
            </a:r>
          </a:p>
          <a:p>
            <a:pPr lvl="4" latinLnBrk="0"/>
            <a:r>
              <a:rPr lang="en-US" dirty="0"/>
              <a:t>Fifth level</a:t>
            </a:r>
            <a:endParaRPr lang="ru-RU" dirty="0"/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gray">
          <a:xfrm>
            <a:off x="207343" y="1528804"/>
            <a:ext cx="8709885" cy="387119"/>
            <a:chOff x="915" y="791"/>
            <a:chExt cx="2686" cy="239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91"/>
              <a:ext cx="2686" cy="23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E702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Название документа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Unit of measure</a:t>
              </a:r>
            </a:p>
          </p:txBody>
        </p:sp>
      </p:grpSp>
      <p:grpSp>
        <p:nvGrpSpPr>
          <p:cNvPr id="17" name="Sticker" hidden="1"/>
          <p:cNvGrpSpPr/>
          <p:nvPr/>
        </p:nvGrpSpPr>
        <p:grpSpPr bwMode="gray">
          <a:xfrm>
            <a:off x="8432646" y="192942"/>
            <a:ext cx="482953" cy="153247"/>
            <a:chOff x="8267465" y="285750"/>
            <a:chExt cx="473310" cy="150196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267465" y="285750"/>
              <a:ext cx="473310" cy="15019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marL="0" marR="0" lvl="0" indent="0" algn="r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tabLst/>
                <a:defRPr/>
              </a:pPr>
              <a:r>
                <a:rPr kumimoji="0" lang="ru-RU" sz="816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267465" y="285750"/>
              <a:ext cx="0" cy="150196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267465" y="435946"/>
              <a:ext cx="473310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3" name="doc id"/>
          <p:cNvSpPr>
            <a:spLocks noChangeArrowheads="1"/>
          </p:cNvSpPr>
          <p:nvPr/>
        </p:nvSpPr>
        <p:spPr bwMode="auto">
          <a:xfrm>
            <a:off x="8246609" y="51833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marL="0" marR="0" lvl="0" indent="0" algn="r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816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9" name="LegendLines" hidden="1"/>
          <p:cNvGrpSpPr/>
          <p:nvPr/>
        </p:nvGrpSpPr>
        <p:grpSpPr>
          <a:xfrm>
            <a:off x="7697289" y="2703595"/>
            <a:ext cx="1188976" cy="776933"/>
            <a:chOff x="7607284" y="279400"/>
            <a:chExt cx="1165239" cy="761466"/>
          </a:xfrm>
        </p:grpSpPr>
        <p:sp>
          <p:nvSpPr>
            <p:cNvPr id="60" name="LineLegend1"/>
            <p:cNvSpPr>
              <a:spLocks noChangeShapeType="1"/>
            </p:cNvSpPr>
            <p:nvPr/>
          </p:nvSpPr>
          <p:spPr bwMode="gray">
            <a:xfrm>
              <a:off x="7607284" y="387122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" name="LineLegend2"/>
            <p:cNvSpPr>
              <a:spLocks noChangeShapeType="1"/>
            </p:cNvSpPr>
            <p:nvPr/>
          </p:nvSpPr>
          <p:spPr bwMode="gray">
            <a:xfrm>
              <a:off x="7607284" y="653822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" name="LineLegend3"/>
            <p:cNvSpPr>
              <a:spLocks noChangeShapeType="1"/>
            </p:cNvSpPr>
            <p:nvPr/>
          </p:nvSpPr>
          <p:spPr bwMode="gray">
            <a:xfrm>
              <a:off x="7607284" y="933223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0" name="Legend1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gray">
            <a:xfrm>
              <a:off x="8169259" y="279400"/>
              <a:ext cx="603264" cy="215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Tx/>
                <a:buFontTx/>
                <a:buNone/>
                <a:tabLst/>
                <a:defRPr/>
              </a:pPr>
              <a:r>
                <a:rPr kumimoji="0" lang="ru-RU" sz="142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01" name="Legend2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gray">
            <a:xfrm>
              <a:off x="8169259" y="546100"/>
              <a:ext cx="603264" cy="215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Tx/>
                <a:buFontTx/>
                <a:buNone/>
                <a:tabLst/>
                <a:defRPr/>
              </a:pPr>
              <a:r>
                <a:rPr kumimoji="0" lang="ru-RU" sz="1428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  <a:endParaRPr kumimoji="0" lang="ru-RU" sz="142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Legend3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gray">
            <a:xfrm>
              <a:off x="8169259" y="825501"/>
              <a:ext cx="603264" cy="215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Tx/>
                <a:buFontTx/>
                <a:buNone/>
                <a:tabLst/>
                <a:defRPr/>
              </a:pPr>
              <a:r>
                <a:rPr kumimoji="0" lang="ru-RU" sz="142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</p:grpSp>
      <p:grpSp>
        <p:nvGrpSpPr>
          <p:cNvPr id="103" name="LegendBoxes" hidden="1"/>
          <p:cNvGrpSpPr/>
          <p:nvPr/>
        </p:nvGrpSpPr>
        <p:grpSpPr>
          <a:xfrm>
            <a:off x="8011549" y="3628502"/>
            <a:ext cx="874727" cy="1049051"/>
            <a:chOff x="5894005" y="919828"/>
            <a:chExt cx="857263" cy="1028167"/>
          </a:xfrm>
        </p:grpSpPr>
        <p:sp>
          <p:nvSpPr>
            <p:cNvPr id="104" name="RectangleLegend1"/>
            <p:cNvSpPr>
              <a:spLocks noChangeArrowheads="1"/>
            </p:cNvSpPr>
            <p:nvPr/>
          </p:nvSpPr>
          <p:spPr bwMode="gray">
            <a:xfrm>
              <a:off x="5894005" y="947381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RectangleLegend2"/>
            <p:cNvSpPr>
              <a:spLocks noChangeArrowheads="1"/>
            </p:cNvSpPr>
            <p:nvPr/>
          </p:nvSpPr>
          <p:spPr bwMode="gray">
            <a:xfrm>
              <a:off x="5894005" y="1217256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RectangleLegend3"/>
            <p:cNvSpPr>
              <a:spLocks noChangeArrowheads="1"/>
            </p:cNvSpPr>
            <p:nvPr/>
          </p:nvSpPr>
          <p:spPr bwMode="gray">
            <a:xfrm>
              <a:off x="5894005" y="1488719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RectangleLegend4"/>
            <p:cNvSpPr>
              <a:spLocks noChangeArrowheads="1"/>
            </p:cNvSpPr>
            <p:nvPr/>
          </p:nvSpPr>
          <p:spPr bwMode="gray">
            <a:xfrm>
              <a:off x="5894005" y="1760182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Legend1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gray">
            <a:xfrm>
              <a:off x="6148005" y="919828"/>
              <a:ext cx="603263" cy="215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Tx/>
                <a:buFontTx/>
                <a:buNone/>
                <a:tabLst/>
                <a:defRPr/>
              </a:pPr>
              <a:r>
                <a:rPr kumimoji="0" lang="ru-RU" sz="142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09" name="Legend2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gray">
            <a:xfrm>
              <a:off x="6148005" y="1189703"/>
              <a:ext cx="603263" cy="215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Tx/>
                <a:buFontTx/>
                <a:buNone/>
                <a:tabLst/>
                <a:defRPr/>
              </a:pPr>
              <a:r>
                <a:rPr kumimoji="0" lang="ru-RU" sz="142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10" name="Legend3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gray">
            <a:xfrm>
              <a:off x="6148005" y="1461166"/>
              <a:ext cx="603263" cy="215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Tx/>
                <a:buFontTx/>
                <a:buNone/>
                <a:tabLst/>
                <a:defRPr/>
              </a:pPr>
              <a:r>
                <a:rPr kumimoji="0" lang="ru-RU" sz="142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11" name="Legend4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gray">
            <a:xfrm>
              <a:off x="6148005" y="1732629"/>
              <a:ext cx="603263" cy="215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Tx/>
                <a:buFontTx/>
                <a:buNone/>
                <a:tabLst/>
                <a:defRPr/>
              </a:pPr>
              <a:r>
                <a:rPr kumimoji="0" lang="ru-RU" sz="142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</p:grpSp>
      <p:grpSp>
        <p:nvGrpSpPr>
          <p:cNvPr id="112" name="LegendMoons" hidden="1"/>
          <p:cNvGrpSpPr/>
          <p:nvPr/>
        </p:nvGrpSpPr>
        <p:grpSpPr>
          <a:xfrm>
            <a:off x="7943502" y="4825525"/>
            <a:ext cx="942760" cy="1342226"/>
            <a:chOff x="5894005" y="2696542"/>
            <a:chExt cx="923940" cy="1315506"/>
          </a:xfrm>
        </p:grpSpPr>
        <p:grpSp>
          <p:nvGrpSpPr>
            <p:cNvPr id="113" name="MoonLegend1"/>
            <p:cNvGrpSpPr>
              <a:grpSpLocks noChangeAspect="1"/>
            </p:cNvGrpSpPr>
            <p:nvPr>
              <p:custDataLst>
                <p:tags r:id="rId30"/>
              </p:custDataLst>
            </p:nvPr>
          </p:nvGrpSpPr>
          <p:grpSpPr bwMode="gray">
            <a:xfrm>
              <a:off x="5894005" y="2703855"/>
              <a:ext cx="209550" cy="209551"/>
              <a:chOff x="4533" y="189"/>
              <a:chExt cx="144" cy="144"/>
            </a:xfrm>
          </p:grpSpPr>
          <p:sp>
            <p:nvSpPr>
              <p:cNvPr id="131" name="Oval 130"/>
              <p:cNvSpPr>
                <a:spLocks noChangeAspect="1" noChangeArrowheads="1"/>
              </p:cNvSpPr>
              <p:nvPr>
                <p:custDataLst>
                  <p:tags r:id="rId48"/>
                </p:custDataLst>
              </p:nvPr>
            </p:nvSpPr>
            <p:spPr bwMode="gray">
              <a:xfrm>
                <a:off x="4533" y="189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2" name="Arc 131"/>
              <p:cNvSpPr>
                <a:spLocks noChangeAspect="1"/>
              </p:cNvSpPr>
              <p:nvPr>
                <p:custDataLst>
                  <p:tags r:id="rId49"/>
                </p:custDataLst>
              </p:nvPr>
            </p:nvSpPr>
            <p:spPr bwMode="gray">
              <a:xfrm>
                <a:off x="4533" y="189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14" name="MoonLegend2"/>
            <p:cNvGrpSpPr>
              <a:grpSpLocks noChangeAspect="1"/>
            </p:cNvGrpSpPr>
            <p:nvPr>
              <p:custDataLst>
                <p:tags r:id="rId31"/>
              </p:custDataLst>
            </p:nvPr>
          </p:nvGrpSpPr>
          <p:grpSpPr bwMode="gray">
            <a:xfrm>
              <a:off x="5894005" y="2977103"/>
              <a:ext cx="209550" cy="209551"/>
              <a:chOff x="1694" y="2051"/>
              <a:chExt cx="160" cy="160"/>
            </a:xfrm>
          </p:grpSpPr>
          <p:sp>
            <p:nvSpPr>
              <p:cNvPr id="129" name="Oval 41"/>
              <p:cNvSpPr>
                <a:spLocks noChangeAspect="1" noChangeArrowheads="1"/>
              </p:cNvSpPr>
              <p:nvPr>
                <p:custDataLst>
                  <p:tags r:id="rId46"/>
                </p:custDataLst>
              </p:nvPr>
            </p:nvSpPr>
            <p:spPr bwMode="gray">
              <a:xfrm>
                <a:off x="1694" y="2051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0" name="Arc 42"/>
              <p:cNvSpPr>
                <a:spLocks noChangeAspect="1"/>
              </p:cNvSpPr>
              <p:nvPr>
                <p:custDataLst>
                  <p:tags r:id="rId47"/>
                </p:custDataLst>
              </p:nvPr>
            </p:nvSpPr>
            <p:spPr bwMode="gray">
              <a:xfrm>
                <a:off x="1694" y="2051"/>
                <a:ext cx="160" cy="160"/>
              </a:xfrm>
              <a:prstGeom prst="arc">
                <a:avLst/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15" name="MoonLegend4"/>
            <p:cNvGrpSpPr>
              <a:grpSpLocks noChangeAspect="1"/>
            </p:cNvGrpSpPr>
            <p:nvPr>
              <p:custDataLst>
                <p:tags r:id="rId32"/>
              </p:custDataLst>
            </p:nvPr>
          </p:nvGrpSpPr>
          <p:grpSpPr bwMode="gray">
            <a:xfrm>
              <a:off x="5894005" y="3524395"/>
              <a:ext cx="209550" cy="209551"/>
              <a:chOff x="4495" y="1204"/>
              <a:chExt cx="160" cy="160"/>
            </a:xfrm>
          </p:grpSpPr>
          <p:sp>
            <p:nvSpPr>
              <p:cNvPr id="127" name="Oval 47"/>
              <p:cNvSpPr>
                <a:spLocks noChangeAspect="1" noChangeArrowheads="1"/>
              </p:cNvSpPr>
              <p:nvPr>
                <p:custDataLst>
                  <p:tags r:id="rId44"/>
                </p:custDataLst>
              </p:nvPr>
            </p:nvSpPr>
            <p:spPr bwMode="gray">
              <a:xfrm>
                <a:off x="4495" y="120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8" name="Arc 48"/>
              <p:cNvSpPr>
                <a:spLocks noChangeAspect="1"/>
              </p:cNvSpPr>
              <p:nvPr>
                <p:custDataLst>
                  <p:tags r:id="rId45"/>
                </p:custDataLst>
              </p:nvPr>
            </p:nvSpPr>
            <p:spPr bwMode="gray">
              <a:xfrm>
                <a:off x="4495" y="1204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16" name="MoonLegend5"/>
            <p:cNvGrpSpPr>
              <a:grpSpLocks noChangeAspect="1"/>
            </p:cNvGrpSpPr>
            <p:nvPr>
              <p:custDataLst>
                <p:tags r:id="rId33"/>
              </p:custDataLst>
            </p:nvPr>
          </p:nvGrpSpPr>
          <p:grpSpPr bwMode="gray">
            <a:xfrm>
              <a:off x="5894005" y="3799629"/>
              <a:ext cx="209550" cy="209551"/>
              <a:chOff x="4495" y="1447"/>
              <a:chExt cx="160" cy="160"/>
            </a:xfrm>
          </p:grpSpPr>
          <p:sp>
            <p:nvSpPr>
              <p:cNvPr id="125" name="Oval 50"/>
              <p:cNvSpPr>
                <a:spLocks noChangeAspect="1" noChangeArrowheads="1"/>
              </p:cNvSpPr>
              <p:nvPr>
                <p:custDataLst>
                  <p:tags r:id="rId42"/>
                </p:custDataLst>
              </p:nvPr>
            </p:nvSpPr>
            <p:spPr bwMode="gray">
              <a:xfrm>
                <a:off x="4495" y="1447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6" name="Oval 51"/>
              <p:cNvSpPr>
                <a:spLocks noChangeAspect="1" noChangeArrowheads="1"/>
              </p:cNvSpPr>
              <p:nvPr>
                <p:custDataLst>
                  <p:tags r:id="rId43"/>
                </p:custDataLst>
              </p:nvPr>
            </p:nvSpPr>
            <p:spPr bwMode="gray">
              <a:xfrm>
                <a:off x="4495" y="1447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17" name="MoonLegend3"/>
            <p:cNvGrpSpPr>
              <a:grpSpLocks noChangeAspect="1"/>
            </p:cNvGrpSpPr>
            <p:nvPr>
              <p:custDataLst>
                <p:tags r:id="rId34"/>
              </p:custDataLst>
            </p:nvPr>
          </p:nvGrpSpPr>
          <p:grpSpPr bwMode="gray">
            <a:xfrm>
              <a:off x="5894005" y="3251543"/>
              <a:ext cx="209550" cy="209551"/>
              <a:chOff x="4495" y="1205"/>
              <a:chExt cx="160" cy="160"/>
            </a:xfrm>
          </p:grpSpPr>
          <p:sp>
            <p:nvSpPr>
              <p:cNvPr id="123" name="Oval 47"/>
              <p:cNvSpPr>
                <a:spLocks noChangeAspect="1" noChangeArrowheads="1"/>
              </p:cNvSpPr>
              <p:nvPr>
                <p:custDataLst>
                  <p:tags r:id="rId40"/>
                </p:custDataLst>
              </p:nvPr>
            </p:nvSpPr>
            <p:spPr bwMode="gray">
              <a:xfrm>
                <a:off x="4495" y="1205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4" name="Arc 48"/>
              <p:cNvSpPr>
                <a:spLocks noChangeAspect="1"/>
              </p:cNvSpPr>
              <p:nvPr>
                <p:custDataLst>
                  <p:tags r:id="rId41"/>
                </p:custDataLst>
              </p:nvPr>
            </p:nvSpPr>
            <p:spPr bwMode="gray">
              <a:xfrm>
                <a:off x="4495" y="1205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18" name="Legend1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gray">
            <a:xfrm>
              <a:off x="6214680" y="2696542"/>
              <a:ext cx="603265" cy="215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Tx/>
                <a:buFontTx/>
                <a:buNone/>
                <a:tabLst/>
                <a:defRPr/>
              </a:pPr>
              <a:r>
                <a:rPr kumimoji="0" lang="ru-RU" sz="142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19" name="Legend2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gray">
            <a:xfrm>
              <a:off x="6214680" y="2974156"/>
              <a:ext cx="603265" cy="215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Tx/>
                <a:buFontTx/>
                <a:buNone/>
                <a:tabLst/>
                <a:defRPr/>
              </a:pPr>
              <a:r>
                <a:rPr kumimoji="0" lang="ru-RU" sz="1428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  <a:endParaRPr kumimoji="0" lang="ru-RU" sz="142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0" name="Legend3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gray">
            <a:xfrm>
              <a:off x="6214680" y="3248596"/>
              <a:ext cx="603265" cy="215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Tx/>
                <a:buFontTx/>
                <a:buNone/>
                <a:tabLst/>
                <a:defRPr/>
              </a:pPr>
              <a:r>
                <a:rPr kumimoji="0" lang="ru-RU" sz="142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21" name="Legend4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gray">
            <a:xfrm>
              <a:off x="6214680" y="3521448"/>
              <a:ext cx="603265" cy="215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Tx/>
                <a:buFontTx/>
                <a:buNone/>
                <a:tabLst/>
                <a:defRPr/>
              </a:pPr>
              <a:r>
                <a:rPr kumimoji="0" lang="ru-RU" sz="142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22" name="Legend5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gray">
            <a:xfrm>
              <a:off x="6214680" y="3796682"/>
              <a:ext cx="603265" cy="215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Tx/>
                <a:buFontTx/>
                <a:buNone/>
                <a:tabLst/>
                <a:defRPr/>
              </a:pPr>
              <a:r>
                <a:rPr kumimoji="0" lang="ru-RU" sz="142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</p:grpSp>
      <p:sp>
        <p:nvSpPr>
          <p:cNvPr id="70" name="Oval" hidden="1">
            <a:extLst>
              <a:ext uri="{FF2B5EF4-FFF2-40B4-BE49-F238E27FC236}">
                <a16:creationId xmlns:a16="http://schemas.microsoft.com/office/drawing/2014/main" id="{A5B66859-B8C5-4236-957E-FF42841FD1BE}"/>
              </a:ext>
            </a:extLst>
          </p:cNvPr>
          <p:cNvSpPr txBox="1">
            <a:spLocks/>
          </p:cNvSpPr>
          <p:nvPr/>
        </p:nvSpPr>
        <p:spPr bwMode="gray">
          <a:xfrm>
            <a:off x="1985826" y="2493387"/>
            <a:ext cx="1556667" cy="1554955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>
            <a:noAutofit/>
          </a:bodyPr>
          <a:lstStyle>
            <a:lvl1pPr marL="0" lvl="0" indent="0" defTabSz="913526" eaLnBrk="1" latinLnBrk="0" hangingPunct="1">
              <a:buClr>
                <a:schemeClr val="tx2"/>
              </a:buClr>
              <a:buSzPct val="100000"/>
              <a:defRPr sz="1428" baseline="0">
                <a:latin typeface="+mn-lt"/>
              </a:defRPr>
            </a:lvl1pPr>
            <a:lvl2pPr marL="202019" lvl="1" indent="-202019" defTabSz="913526" eaLnBrk="1" latinLnBrk="0" hangingPunct="1"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428" baseline="0">
                <a:latin typeface="+mn-lt"/>
              </a:defRPr>
            </a:lvl2pPr>
            <a:lvl3pPr marL="404039" lvl="2" indent="-202019" defTabSz="913526" eaLnBrk="1" latinLnBrk="0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1428" baseline="0">
                <a:latin typeface="+mn-lt"/>
              </a:defRPr>
            </a:lvl3pPr>
            <a:lvl4pPr marL="606058" lvl="3" indent="-202019" defTabSz="913526" eaLnBrk="1" latinLnBrk="0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–"/>
              <a:defRPr sz="1428" baseline="0">
                <a:latin typeface="+mn-lt"/>
              </a:defRPr>
            </a:lvl4pPr>
            <a:lvl5pPr marL="808078" lvl="4" indent="-202019" defTabSz="913526" eaLnBrk="1" latinLnBrk="0" hangingPunct="1">
              <a:buClr>
                <a:schemeClr val="tx2"/>
              </a:buClr>
              <a:buSzPct val="90000"/>
              <a:buFont typeface="Arial" panose="020B0604020202020204" pitchFamily="34" charset="0"/>
              <a:buChar char="♦"/>
              <a:defRPr sz="1428" baseline="0"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0" marR="0" lvl="0" indent="0" algn="ctr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702A"/>
              </a:buClr>
              <a:buSzPct val="100000"/>
              <a:buFontTx/>
              <a:buNone/>
              <a:tabLst/>
              <a:defRPr/>
            </a:pPr>
            <a:r>
              <a:rPr kumimoji="0" lang="en-US" sz="142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Text</a:t>
            </a:r>
          </a:p>
        </p:txBody>
      </p:sp>
      <p:sp>
        <p:nvSpPr>
          <p:cNvPr id="71" name="Rectangle" hidden="1">
            <a:extLst>
              <a:ext uri="{FF2B5EF4-FFF2-40B4-BE49-F238E27FC236}">
                <a16:creationId xmlns:a16="http://schemas.microsoft.com/office/drawing/2014/main" id="{4AAC3372-A48A-4820-8F6F-A51D8691BD26}"/>
              </a:ext>
            </a:extLst>
          </p:cNvPr>
          <p:cNvSpPr txBox="1">
            <a:spLocks/>
          </p:cNvSpPr>
          <p:nvPr/>
        </p:nvSpPr>
        <p:spPr bwMode="gray">
          <a:xfrm>
            <a:off x="3664889" y="2493386"/>
            <a:ext cx="1556667" cy="1554955"/>
          </a:xfrm>
          <a:prstGeom prst="rect">
            <a:avLst/>
          </a:prstGeom>
          <a:solidFill>
            <a:schemeClr val="accent1"/>
          </a:solidFill>
        </p:spPr>
        <p:txBody>
          <a:bodyPr vert="horz" lIns="76200" tIns="76200" rIns="76200" bIns="76200" rtlCol="0" anchor="ctr">
            <a:noAutofit/>
          </a:bodyPr>
          <a:lstStyle>
            <a:lvl1pPr marL="0" lvl="0" indent="0" defTabSz="913526" eaLnBrk="1" latinLnBrk="0" hangingPunct="1">
              <a:buClr>
                <a:schemeClr val="tx2"/>
              </a:buClr>
              <a:buSzPct val="100000"/>
              <a:defRPr sz="1428" baseline="0">
                <a:latin typeface="+mn-lt"/>
              </a:defRPr>
            </a:lvl1pPr>
            <a:lvl2pPr marL="202019" lvl="1" indent="-202019" defTabSz="913526" eaLnBrk="1" latinLnBrk="0" hangingPunct="1"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428" baseline="0">
                <a:latin typeface="+mn-lt"/>
              </a:defRPr>
            </a:lvl2pPr>
            <a:lvl3pPr marL="404039" lvl="2" indent="-202019" defTabSz="913526" eaLnBrk="1" latinLnBrk="0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1428" baseline="0">
                <a:latin typeface="+mn-lt"/>
              </a:defRPr>
            </a:lvl3pPr>
            <a:lvl4pPr marL="606058" lvl="3" indent="-202019" defTabSz="913526" eaLnBrk="1" latinLnBrk="0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–"/>
              <a:defRPr sz="1428" baseline="0">
                <a:latin typeface="+mn-lt"/>
              </a:defRPr>
            </a:lvl4pPr>
            <a:lvl5pPr marL="808078" lvl="4" indent="-202019" defTabSz="913526" eaLnBrk="1" latinLnBrk="0" hangingPunct="1">
              <a:buClr>
                <a:schemeClr val="tx2"/>
              </a:buClr>
              <a:buSzPct val="90000"/>
              <a:buFont typeface="Arial" panose="020B0604020202020204" pitchFamily="34" charset="0"/>
              <a:buChar char="♦"/>
              <a:defRPr sz="1428" baseline="0"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0" marR="0" lvl="0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702A"/>
              </a:buClr>
              <a:buSzPct val="100000"/>
              <a:buFontTx/>
              <a:buNone/>
              <a:tabLst/>
              <a:defRPr/>
            </a:pPr>
            <a:r>
              <a:rPr kumimoji="0" lang="en-US" sz="142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Text</a:t>
            </a:r>
            <a:endParaRPr kumimoji="0" lang="en-US" sz="142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RoundedRectangle" hidden="1">
            <a:extLst>
              <a:ext uri="{FF2B5EF4-FFF2-40B4-BE49-F238E27FC236}">
                <a16:creationId xmlns:a16="http://schemas.microsoft.com/office/drawing/2014/main" id="{06304376-23F1-4490-9114-C60C97DE22A2}"/>
              </a:ext>
            </a:extLst>
          </p:cNvPr>
          <p:cNvSpPr txBox="1">
            <a:spLocks/>
          </p:cNvSpPr>
          <p:nvPr/>
        </p:nvSpPr>
        <p:spPr bwMode="gray">
          <a:xfrm>
            <a:off x="5394478" y="2493386"/>
            <a:ext cx="1556667" cy="1554955"/>
          </a:xfrm>
          <a:prstGeom prst="roundRect">
            <a:avLst/>
          </a:prstGeom>
          <a:solidFill>
            <a:schemeClr val="accent1"/>
          </a:solidFill>
        </p:spPr>
        <p:txBody>
          <a:bodyPr vert="horz" lIns="76200" tIns="76200" rIns="76200" bIns="76200" rtlCol="0" anchor="ctr">
            <a:noAutofit/>
          </a:bodyPr>
          <a:lstStyle>
            <a:lvl1pPr marL="0" lvl="0" indent="0" defTabSz="913526" eaLnBrk="1" latinLnBrk="0" hangingPunct="1">
              <a:buClr>
                <a:schemeClr val="tx2"/>
              </a:buClr>
              <a:buSzPct val="100000"/>
              <a:defRPr sz="1428" baseline="0">
                <a:latin typeface="+mn-lt"/>
              </a:defRPr>
            </a:lvl1pPr>
            <a:lvl2pPr marL="202019" lvl="1" indent="-202019" defTabSz="913526" eaLnBrk="1" latinLnBrk="0" hangingPunct="1"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428" baseline="0">
                <a:latin typeface="+mn-lt"/>
              </a:defRPr>
            </a:lvl2pPr>
            <a:lvl3pPr marL="404039" lvl="2" indent="-202019" defTabSz="913526" eaLnBrk="1" latinLnBrk="0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1428" baseline="0">
                <a:latin typeface="+mn-lt"/>
              </a:defRPr>
            </a:lvl3pPr>
            <a:lvl4pPr marL="606058" lvl="3" indent="-202019" defTabSz="913526" eaLnBrk="1" latinLnBrk="0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–"/>
              <a:defRPr sz="1428" baseline="0">
                <a:latin typeface="+mn-lt"/>
              </a:defRPr>
            </a:lvl4pPr>
            <a:lvl5pPr marL="808078" lvl="4" indent="-202019" defTabSz="913526" eaLnBrk="1" latinLnBrk="0" hangingPunct="1">
              <a:buClr>
                <a:schemeClr val="tx2"/>
              </a:buClr>
              <a:buSzPct val="90000"/>
              <a:buFont typeface="Arial" panose="020B0604020202020204" pitchFamily="34" charset="0"/>
              <a:buChar char="♦"/>
              <a:defRPr sz="1428" baseline="0"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0" marR="0" lvl="0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702A"/>
              </a:buClr>
              <a:buSzPct val="100000"/>
              <a:buFontTx/>
              <a:buNone/>
              <a:tabLst/>
              <a:defRPr/>
            </a:pPr>
            <a:r>
              <a:rPr kumimoji="0" lang="en-US" sz="142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Text</a:t>
            </a:r>
            <a:endParaRPr kumimoji="0" lang="en-US" sz="142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Arrow" hidden="1">
            <a:extLst>
              <a:ext uri="{FF2B5EF4-FFF2-40B4-BE49-F238E27FC236}">
                <a16:creationId xmlns:a16="http://schemas.microsoft.com/office/drawing/2014/main" id="{BCD31708-CFF4-45E1-8031-671FFD56A276}"/>
              </a:ext>
            </a:extLst>
          </p:cNvPr>
          <p:cNvSpPr txBox="1">
            <a:spLocks/>
          </p:cNvSpPr>
          <p:nvPr/>
        </p:nvSpPr>
        <p:spPr bwMode="gray">
          <a:xfrm>
            <a:off x="1985826" y="5286837"/>
            <a:ext cx="1867677" cy="932973"/>
          </a:xfrm>
          <a:prstGeom prst="rightArrow">
            <a:avLst>
              <a:gd name="adj1" fmla="val 50000"/>
              <a:gd name="adj2" fmla="val 37097"/>
            </a:avLst>
          </a:prstGeom>
          <a:solidFill>
            <a:schemeClr val="accent1"/>
          </a:solidFill>
        </p:spPr>
        <p:txBody>
          <a:bodyPr vert="horz" lIns="72000" tIns="0" rIns="0" bIns="0" rtlCol="0" anchor="ctr">
            <a:noAutofit/>
          </a:bodyPr>
          <a:lstStyle>
            <a:lvl1pPr marL="0" lvl="0" indent="0" defTabSz="913526" eaLnBrk="1" latinLnBrk="0" hangingPunct="1">
              <a:buClr>
                <a:schemeClr val="tx2"/>
              </a:buClr>
              <a:buSzPct val="100000"/>
              <a:defRPr sz="1428" baseline="0">
                <a:latin typeface="+mn-lt"/>
              </a:defRPr>
            </a:lvl1pPr>
            <a:lvl2pPr marL="202019" lvl="1" indent="-202019" defTabSz="913526" eaLnBrk="1" latinLnBrk="0" hangingPunct="1"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428" baseline="0">
                <a:latin typeface="+mn-lt"/>
              </a:defRPr>
            </a:lvl2pPr>
            <a:lvl3pPr marL="404039" lvl="2" indent="-202019" defTabSz="913526" eaLnBrk="1" latinLnBrk="0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1428" baseline="0">
                <a:latin typeface="+mn-lt"/>
              </a:defRPr>
            </a:lvl3pPr>
            <a:lvl4pPr marL="606058" lvl="3" indent="-202019" defTabSz="913526" eaLnBrk="1" latinLnBrk="0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–"/>
              <a:defRPr sz="1428" baseline="0">
                <a:latin typeface="+mn-lt"/>
              </a:defRPr>
            </a:lvl4pPr>
            <a:lvl5pPr marL="808078" lvl="4" indent="-202019" defTabSz="913526" eaLnBrk="1" latinLnBrk="0" hangingPunct="1">
              <a:buClr>
                <a:schemeClr val="tx2"/>
              </a:buClr>
              <a:buSzPct val="90000"/>
              <a:buFont typeface="Arial" panose="020B0604020202020204" pitchFamily="34" charset="0"/>
              <a:buChar char="♦"/>
              <a:defRPr sz="1428" baseline="0"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0" marR="0" lvl="0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702A"/>
              </a:buClr>
              <a:buSzPct val="100000"/>
              <a:buFontTx/>
              <a:buNone/>
              <a:tabLst/>
              <a:defRPr/>
            </a:pPr>
            <a:r>
              <a:rPr kumimoji="0" lang="en-US" sz="142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Text</a:t>
            </a:r>
          </a:p>
        </p:txBody>
      </p:sp>
      <p:sp>
        <p:nvSpPr>
          <p:cNvPr id="74" name="DirArrow" hidden="1">
            <a:extLst>
              <a:ext uri="{FF2B5EF4-FFF2-40B4-BE49-F238E27FC236}">
                <a16:creationId xmlns:a16="http://schemas.microsoft.com/office/drawing/2014/main" id="{6026344B-A03D-4688-A421-335E01CB795F}"/>
              </a:ext>
            </a:extLst>
          </p:cNvPr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 rot="5400000">
            <a:off x="5667087" y="3894863"/>
            <a:ext cx="3153449" cy="35049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73462" tIns="73462" rIns="73462" bIns="73462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3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Bracket" hidden="1">
            <a:extLst>
              <a:ext uri="{FF2B5EF4-FFF2-40B4-BE49-F238E27FC236}">
                <a16:creationId xmlns:a16="http://schemas.microsoft.com/office/drawing/2014/main" id="{91B484D6-7466-4B36-93B1-31B47A6138BD}"/>
              </a:ext>
            </a:extLst>
          </p:cNvPr>
          <p:cNvSpPr>
            <a:spLocks noChangeAspect="1"/>
          </p:cNvSpPr>
          <p:nvPr>
            <p:custDataLst>
              <p:tags r:id="rId17"/>
            </p:custDataLst>
          </p:nvPr>
        </p:nvSpPr>
        <p:spPr bwMode="gray">
          <a:xfrm>
            <a:off x="6080457" y="4300603"/>
            <a:ext cx="194381" cy="1684537"/>
          </a:xfrm>
          <a:custGeom>
            <a:avLst/>
            <a:gdLst>
              <a:gd name="connsiteX0" fmla="*/ 0 w 6149554"/>
              <a:gd name="connsiteY0" fmla="*/ 0 h 5119149"/>
              <a:gd name="connsiteX1" fmla="*/ 6086054 w 6149554"/>
              <a:gd name="connsiteY1" fmla="*/ 3468149 h 5119149"/>
              <a:gd name="connsiteX2" fmla="*/ 6086054 w 6149554"/>
              <a:gd name="connsiteY2" fmla="*/ 4230149 h 5119149"/>
              <a:gd name="connsiteX3" fmla="*/ 6149554 w 6149554"/>
              <a:gd name="connsiteY3" fmla="*/ 4293649 h 5119149"/>
              <a:gd name="connsiteX4" fmla="*/ 6086054 w 6149554"/>
              <a:gd name="connsiteY4" fmla="*/ 4357149 h 5119149"/>
              <a:gd name="connsiteX5" fmla="*/ 6086054 w 6149554"/>
              <a:gd name="connsiteY5" fmla="*/ 5119149 h 5119149"/>
              <a:gd name="connsiteX6" fmla="*/ 5959054 w 6149554"/>
              <a:gd name="connsiteY6" fmla="*/ 5119149 h 5119149"/>
              <a:gd name="connsiteX0" fmla="*/ 0 w 6149554"/>
              <a:gd name="connsiteY0" fmla="*/ 0 h 5119149"/>
              <a:gd name="connsiteX1" fmla="*/ 127000 w 6149554"/>
              <a:gd name="connsiteY1" fmla="*/ 1 h 5119149"/>
              <a:gd name="connsiteX2" fmla="*/ 6086054 w 6149554"/>
              <a:gd name="connsiteY2" fmla="*/ 4230149 h 5119149"/>
              <a:gd name="connsiteX3" fmla="*/ 6149554 w 6149554"/>
              <a:gd name="connsiteY3" fmla="*/ 4293649 h 5119149"/>
              <a:gd name="connsiteX4" fmla="*/ 6086054 w 6149554"/>
              <a:gd name="connsiteY4" fmla="*/ 4357149 h 5119149"/>
              <a:gd name="connsiteX5" fmla="*/ 6086054 w 6149554"/>
              <a:gd name="connsiteY5" fmla="*/ 5119149 h 5119149"/>
              <a:gd name="connsiteX6" fmla="*/ 5959054 w 6149554"/>
              <a:gd name="connsiteY6" fmla="*/ 5119149 h 5119149"/>
              <a:gd name="connsiteX0" fmla="*/ 0 w 6149554"/>
              <a:gd name="connsiteY0" fmla="*/ 0 h 5119149"/>
              <a:gd name="connsiteX1" fmla="*/ 127000 w 6149554"/>
              <a:gd name="connsiteY1" fmla="*/ 1 h 5119149"/>
              <a:gd name="connsiteX2" fmla="*/ 127000 w 6149554"/>
              <a:gd name="connsiteY2" fmla="*/ 762001 h 5119149"/>
              <a:gd name="connsiteX3" fmla="*/ 6149554 w 6149554"/>
              <a:gd name="connsiteY3" fmla="*/ 4293649 h 5119149"/>
              <a:gd name="connsiteX4" fmla="*/ 6086054 w 6149554"/>
              <a:gd name="connsiteY4" fmla="*/ 4357149 h 5119149"/>
              <a:gd name="connsiteX5" fmla="*/ 6086054 w 6149554"/>
              <a:gd name="connsiteY5" fmla="*/ 5119149 h 5119149"/>
              <a:gd name="connsiteX6" fmla="*/ 5959054 w 6149554"/>
              <a:gd name="connsiteY6" fmla="*/ 5119149 h 5119149"/>
              <a:gd name="connsiteX0" fmla="*/ 0 w 6086054"/>
              <a:gd name="connsiteY0" fmla="*/ 0 h 5119149"/>
              <a:gd name="connsiteX1" fmla="*/ 127000 w 6086054"/>
              <a:gd name="connsiteY1" fmla="*/ 1 h 5119149"/>
              <a:gd name="connsiteX2" fmla="*/ 127000 w 6086054"/>
              <a:gd name="connsiteY2" fmla="*/ 762001 h 5119149"/>
              <a:gd name="connsiteX3" fmla="*/ 190500 w 6086054"/>
              <a:gd name="connsiteY3" fmla="*/ 825501 h 5119149"/>
              <a:gd name="connsiteX4" fmla="*/ 6086054 w 6086054"/>
              <a:gd name="connsiteY4" fmla="*/ 4357149 h 5119149"/>
              <a:gd name="connsiteX5" fmla="*/ 6086054 w 6086054"/>
              <a:gd name="connsiteY5" fmla="*/ 5119149 h 5119149"/>
              <a:gd name="connsiteX6" fmla="*/ 5959054 w 6086054"/>
              <a:gd name="connsiteY6" fmla="*/ 5119149 h 5119149"/>
              <a:gd name="connsiteX0" fmla="*/ 0 w 6086054"/>
              <a:gd name="connsiteY0" fmla="*/ 0 h 5119149"/>
              <a:gd name="connsiteX1" fmla="*/ 127000 w 6086054"/>
              <a:gd name="connsiteY1" fmla="*/ 1 h 5119149"/>
              <a:gd name="connsiteX2" fmla="*/ 127000 w 6086054"/>
              <a:gd name="connsiteY2" fmla="*/ 762001 h 5119149"/>
              <a:gd name="connsiteX3" fmla="*/ 190500 w 6086054"/>
              <a:gd name="connsiteY3" fmla="*/ 825501 h 5119149"/>
              <a:gd name="connsiteX4" fmla="*/ 127000 w 6086054"/>
              <a:gd name="connsiteY4" fmla="*/ 889001 h 5119149"/>
              <a:gd name="connsiteX5" fmla="*/ 6086054 w 6086054"/>
              <a:gd name="connsiteY5" fmla="*/ 5119149 h 5119149"/>
              <a:gd name="connsiteX6" fmla="*/ 5959054 w 6086054"/>
              <a:gd name="connsiteY6" fmla="*/ 5119149 h 5119149"/>
              <a:gd name="connsiteX0" fmla="*/ 0 w 5959054"/>
              <a:gd name="connsiteY0" fmla="*/ 0 h 5119149"/>
              <a:gd name="connsiteX1" fmla="*/ 127000 w 5959054"/>
              <a:gd name="connsiteY1" fmla="*/ 1 h 5119149"/>
              <a:gd name="connsiteX2" fmla="*/ 127000 w 5959054"/>
              <a:gd name="connsiteY2" fmla="*/ 762001 h 5119149"/>
              <a:gd name="connsiteX3" fmla="*/ 190500 w 5959054"/>
              <a:gd name="connsiteY3" fmla="*/ 825501 h 5119149"/>
              <a:gd name="connsiteX4" fmla="*/ 127000 w 5959054"/>
              <a:gd name="connsiteY4" fmla="*/ 889001 h 5119149"/>
              <a:gd name="connsiteX5" fmla="*/ 127000 w 5959054"/>
              <a:gd name="connsiteY5" fmla="*/ 1651002 h 5119149"/>
              <a:gd name="connsiteX6" fmla="*/ 5959054 w 5959054"/>
              <a:gd name="connsiteY6" fmla="*/ 5119149 h 5119149"/>
              <a:gd name="connsiteX0" fmla="*/ 0 w 190500"/>
              <a:gd name="connsiteY0" fmla="*/ 0 h 1651002"/>
              <a:gd name="connsiteX1" fmla="*/ 127000 w 190500"/>
              <a:gd name="connsiteY1" fmla="*/ 1 h 1651002"/>
              <a:gd name="connsiteX2" fmla="*/ 127000 w 190500"/>
              <a:gd name="connsiteY2" fmla="*/ 762001 h 1651002"/>
              <a:gd name="connsiteX3" fmla="*/ 190500 w 190500"/>
              <a:gd name="connsiteY3" fmla="*/ 825501 h 1651002"/>
              <a:gd name="connsiteX4" fmla="*/ 127000 w 190500"/>
              <a:gd name="connsiteY4" fmla="*/ 889001 h 1651002"/>
              <a:gd name="connsiteX5" fmla="*/ 127000 w 190500"/>
              <a:gd name="connsiteY5" fmla="*/ 1651002 h 1651002"/>
              <a:gd name="connsiteX6" fmla="*/ 0 w 190500"/>
              <a:gd name="connsiteY6" fmla="*/ 1651002 h 165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500" h="1651002">
                <a:moveTo>
                  <a:pt x="0" y="0"/>
                </a:moveTo>
                <a:lnTo>
                  <a:pt x="127000" y="1"/>
                </a:lnTo>
                <a:lnTo>
                  <a:pt x="127000" y="762001"/>
                </a:lnTo>
                <a:lnTo>
                  <a:pt x="190500" y="825501"/>
                </a:lnTo>
                <a:lnTo>
                  <a:pt x="127000" y="889001"/>
                </a:lnTo>
                <a:lnTo>
                  <a:pt x="127000" y="1651002"/>
                </a:lnTo>
                <a:lnTo>
                  <a:pt x="0" y="1651002"/>
                </a:lnTo>
              </a:path>
            </a:pathLst>
          </a:cu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65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6" name="Moon" hidden="1">
            <a:extLst>
              <a:ext uri="{FF2B5EF4-FFF2-40B4-BE49-F238E27FC236}">
                <a16:creationId xmlns:a16="http://schemas.microsoft.com/office/drawing/2014/main" id="{D49398DB-D67F-4A62-A452-18B19078B85C}"/>
              </a:ext>
            </a:extLst>
          </p:cNvPr>
          <p:cNvGrpSpPr/>
          <p:nvPr>
            <p:custDataLst>
              <p:tags r:id="rId18"/>
            </p:custDataLst>
          </p:nvPr>
        </p:nvGrpSpPr>
        <p:grpSpPr bwMode="gray">
          <a:xfrm>
            <a:off x="6519452" y="4300603"/>
            <a:ext cx="259242" cy="259159"/>
            <a:chOff x="762000" y="1270000"/>
            <a:chExt cx="254000" cy="25400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FCA376AA-846D-4317-A012-ADFE98A1847D}"/>
                </a:ext>
              </a:extLst>
            </p:cNvPr>
            <p:cNvSpPr/>
            <p:nvPr/>
          </p:nvSpPr>
          <p:spPr bwMode="gray"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" name="Arc 77">
              <a:extLst>
                <a:ext uri="{FF2B5EF4-FFF2-40B4-BE49-F238E27FC236}">
                  <a16:creationId xmlns:a16="http://schemas.microsoft.com/office/drawing/2014/main" id="{3EEEB8C2-76F9-45D4-A2B2-27B7D250B964}"/>
                </a:ext>
              </a:extLst>
            </p:cNvPr>
            <p:cNvSpPr/>
            <p:nvPr/>
          </p:nvSpPr>
          <p:spPr bwMode="gray">
            <a:xfrm>
              <a:off x="762000" y="1270000"/>
              <a:ext cx="254000" cy="254000"/>
            </a:xfrm>
            <a:prstGeom prst="arc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79" name="SingleChevron" hidden="1">
            <a:extLst>
              <a:ext uri="{FF2B5EF4-FFF2-40B4-BE49-F238E27FC236}">
                <a16:creationId xmlns:a16="http://schemas.microsoft.com/office/drawing/2014/main" id="{128E73BA-1EBA-430C-88A0-35028544977C}"/>
              </a:ext>
            </a:extLst>
          </p:cNvPr>
          <p:cNvSpPr>
            <a:spLocks noChangeAspect="1"/>
          </p:cNvSpPr>
          <p:nvPr>
            <p:custDataLst>
              <p:tags r:id="rId19"/>
            </p:custDataLst>
          </p:nvPr>
        </p:nvSpPr>
        <p:spPr>
          <a:xfrm>
            <a:off x="4033150" y="5460001"/>
            <a:ext cx="357430" cy="816936"/>
          </a:xfrm>
          <a:custGeom>
            <a:avLst/>
            <a:gdLst/>
            <a:ahLst/>
            <a:cxnLst/>
            <a:rect l="0" t="0" r="0" b="0"/>
            <a:pathLst>
              <a:path w="2222501" h="5080001">
                <a:moveTo>
                  <a:pt x="0" y="0"/>
                </a:moveTo>
                <a:lnTo>
                  <a:pt x="762000" y="0"/>
                </a:lnTo>
                <a:lnTo>
                  <a:pt x="2222500" y="2540000"/>
                </a:lnTo>
                <a:lnTo>
                  <a:pt x="762000" y="5080000"/>
                </a:lnTo>
                <a:lnTo>
                  <a:pt x="0" y="5080000"/>
                </a:lnTo>
                <a:lnTo>
                  <a:pt x="1460500" y="2540000"/>
                </a:lnTo>
                <a:close/>
              </a:path>
            </a:pathLst>
          </a:custGeom>
          <a:solidFill>
            <a:schemeClr val="accent1"/>
          </a:solidFill>
          <a:ln/>
        </p:spPr>
        <p:txBody>
          <a:bodyPr rot="0" spcFirstLastPara="0" vertOverflow="overflow" horzOverflow="overflow" vert="horz" wrap="square" lIns="73462" tIns="73462" rIns="73462" bIns="7346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702A"/>
              </a:buClr>
              <a:buSzPct val="100000"/>
              <a:buFontTx/>
              <a:buNone/>
              <a:tabLst/>
              <a:defRPr/>
            </a:pPr>
            <a:endParaRPr kumimoji="0" lang="ru-RU" sz="1665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80" name="DoubleChevron" hidden="1">
            <a:extLst>
              <a:ext uri="{FF2B5EF4-FFF2-40B4-BE49-F238E27FC236}">
                <a16:creationId xmlns:a16="http://schemas.microsoft.com/office/drawing/2014/main" id="{0895B480-2B5E-4F2C-8EAF-E65010EF54C5}"/>
              </a:ext>
            </a:extLst>
          </p:cNvPr>
          <p:cNvGrpSpPr>
            <a:grpSpLocks noChangeAspect="1"/>
          </p:cNvGrpSpPr>
          <p:nvPr>
            <p:custDataLst>
              <p:tags r:id="rId20"/>
            </p:custDataLst>
          </p:nvPr>
        </p:nvGrpSpPr>
        <p:grpSpPr>
          <a:xfrm>
            <a:off x="4542838" y="5460001"/>
            <a:ext cx="543760" cy="816936"/>
            <a:chOff x="1270000" y="1270000"/>
            <a:chExt cx="2409032" cy="3619500"/>
          </a:xfrm>
        </p:grpSpPr>
        <p:sp>
          <p:nvSpPr>
            <p:cNvPr id="81" name="Chevron1">
              <a:extLst>
                <a:ext uri="{FF2B5EF4-FFF2-40B4-BE49-F238E27FC236}">
                  <a16:creationId xmlns:a16="http://schemas.microsoft.com/office/drawing/2014/main" id="{8127E98D-BA45-442F-A3A7-1AD9BD784E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70000" y="1270000"/>
              <a:ext cx="1583532" cy="3619500"/>
            </a:xfrm>
            <a:custGeom>
              <a:avLst/>
              <a:gdLst/>
              <a:ahLst/>
              <a:cxnLst/>
              <a:rect l="0" t="0" r="0" b="0"/>
              <a:pathLst>
                <a:path w="2222501" h="5080001">
                  <a:moveTo>
                    <a:pt x="0" y="0"/>
                  </a:moveTo>
                  <a:lnTo>
                    <a:pt x="762000" y="0"/>
                  </a:lnTo>
                  <a:lnTo>
                    <a:pt x="2222500" y="2540000"/>
                  </a:lnTo>
                  <a:lnTo>
                    <a:pt x="762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Pct val="100000"/>
                <a:buFontTx/>
                <a:buNone/>
                <a:tabLst/>
                <a:defRPr/>
              </a:pPr>
              <a:endParaRPr kumimoji="0" lang="ru-RU" sz="1665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" name="Chevron2">
              <a:extLst>
                <a:ext uri="{FF2B5EF4-FFF2-40B4-BE49-F238E27FC236}">
                  <a16:creationId xmlns:a16="http://schemas.microsoft.com/office/drawing/2014/main" id="{29E53F46-7B6C-497F-B9C6-EEE3D351E2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95500" y="1270000"/>
              <a:ext cx="1583532" cy="3619500"/>
            </a:xfrm>
            <a:custGeom>
              <a:avLst/>
              <a:gdLst/>
              <a:ahLst/>
              <a:cxnLst/>
              <a:rect l="0" t="0" r="0" b="0"/>
              <a:pathLst>
                <a:path w="2222501" h="5080001">
                  <a:moveTo>
                    <a:pt x="0" y="0"/>
                  </a:moveTo>
                  <a:lnTo>
                    <a:pt x="762000" y="0"/>
                  </a:lnTo>
                  <a:lnTo>
                    <a:pt x="2222500" y="2540000"/>
                  </a:lnTo>
                  <a:lnTo>
                    <a:pt x="762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Pct val="100000"/>
                <a:buFontTx/>
                <a:buNone/>
                <a:tabLst/>
                <a:defRPr/>
              </a:pPr>
              <a:endParaRPr kumimoji="0" lang="ru-RU" sz="1665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83" name="DoubleChevron2" hidden="1">
            <a:extLst>
              <a:ext uri="{FF2B5EF4-FFF2-40B4-BE49-F238E27FC236}">
                <a16:creationId xmlns:a16="http://schemas.microsoft.com/office/drawing/2014/main" id="{14374A13-E484-4DAA-8C78-650B0DAAE795}"/>
              </a:ext>
            </a:extLst>
          </p:cNvPr>
          <p:cNvGrpSpPr>
            <a:grpSpLocks noChangeAspect="1"/>
          </p:cNvGrpSpPr>
          <p:nvPr>
            <p:custDataLst>
              <p:tags r:id="rId21"/>
            </p:custDataLst>
          </p:nvPr>
        </p:nvGrpSpPr>
        <p:grpSpPr>
          <a:xfrm>
            <a:off x="5238856" y="5460001"/>
            <a:ext cx="666308" cy="816936"/>
            <a:chOff x="1270000" y="1270000"/>
            <a:chExt cx="2951957" cy="3619500"/>
          </a:xfrm>
        </p:grpSpPr>
        <p:sp>
          <p:nvSpPr>
            <p:cNvPr id="84" name="Chevron1">
              <a:extLst>
                <a:ext uri="{FF2B5EF4-FFF2-40B4-BE49-F238E27FC236}">
                  <a16:creationId xmlns:a16="http://schemas.microsoft.com/office/drawing/2014/main" id="{59304809-7EEF-463B-BD04-3614B0859E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70000" y="1270000"/>
              <a:ext cx="1583532" cy="3619500"/>
            </a:xfrm>
            <a:custGeom>
              <a:avLst/>
              <a:gdLst/>
              <a:ahLst/>
              <a:cxnLst/>
              <a:rect l="0" t="0" r="0" b="0"/>
              <a:pathLst>
                <a:path w="2222501" h="5080001">
                  <a:moveTo>
                    <a:pt x="0" y="0"/>
                  </a:moveTo>
                  <a:lnTo>
                    <a:pt x="762000" y="0"/>
                  </a:lnTo>
                  <a:lnTo>
                    <a:pt x="2222500" y="2540000"/>
                  </a:lnTo>
                  <a:lnTo>
                    <a:pt x="762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Pct val="100000"/>
                <a:buFontTx/>
                <a:buNone/>
                <a:tabLst/>
                <a:defRPr/>
              </a:pPr>
              <a:endParaRPr kumimoji="0" lang="ru-RU" sz="1665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5" name="Chevron2">
              <a:extLst>
                <a:ext uri="{FF2B5EF4-FFF2-40B4-BE49-F238E27FC236}">
                  <a16:creationId xmlns:a16="http://schemas.microsoft.com/office/drawing/2014/main" id="{50E01209-7B7E-4A42-B968-9D49F2212D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95500" y="1270000"/>
              <a:ext cx="2126457" cy="3619500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Pct val="100000"/>
                <a:buFontTx/>
                <a:buNone/>
                <a:tabLst/>
                <a:defRPr/>
              </a:pPr>
              <a:endParaRPr kumimoji="0" lang="ru-RU" sz="1665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86" name="Flow" hidden="1">
            <a:extLst>
              <a:ext uri="{FF2B5EF4-FFF2-40B4-BE49-F238E27FC236}">
                <a16:creationId xmlns:a16="http://schemas.microsoft.com/office/drawing/2014/main" id="{743D461F-071D-4C30-B23A-AE700C43BE97}"/>
              </a:ext>
            </a:extLst>
          </p:cNvPr>
          <p:cNvGrpSpPr>
            <a:grpSpLocks/>
          </p:cNvGrpSpPr>
          <p:nvPr>
            <p:custDataLst>
              <p:tags r:id="rId22"/>
            </p:custDataLst>
          </p:nvPr>
        </p:nvGrpSpPr>
        <p:grpSpPr bwMode="gray">
          <a:xfrm>
            <a:off x="1988068" y="4300603"/>
            <a:ext cx="1867677" cy="932973"/>
            <a:chOff x="5905500" y="3124200"/>
            <a:chExt cx="1828800" cy="914400"/>
          </a:xfrm>
          <a:solidFill>
            <a:schemeClr val="accent1"/>
          </a:solidFill>
        </p:grpSpPr>
        <p:sp>
          <p:nvSpPr>
            <p:cNvPr id="87" name="Freeform 78">
              <a:extLst>
                <a:ext uri="{FF2B5EF4-FFF2-40B4-BE49-F238E27FC236}">
                  <a16:creationId xmlns:a16="http://schemas.microsoft.com/office/drawing/2014/main" id="{56B90358-91E7-4F7A-8E67-A3838D0D7B1D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 bwMode="gray">
            <a:xfrm>
              <a:off x="5905500" y="3124200"/>
              <a:ext cx="1828800" cy="91440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664208" y="0"/>
                  </a:lnTo>
                  <a:lnTo>
                    <a:pt x="1828800" y="457200"/>
                  </a:lnTo>
                  <a:lnTo>
                    <a:pt x="1664208" y="914400"/>
                  </a:lnTo>
                  <a:lnTo>
                    <a:pt x="0" y="914400"/>
                  </a:lnTo>
                  <a:lnTo>
                    <a:pt x="0" y="457200"/>
                  </a:ln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7345FE59-7E1E-4D60-A7E9-0170F89C6159}"/>
                </a:ext>
              </a:extLst>
            </p:cNvPr>
            <p:cNvSpPr txBox="1"/>
            <p:nvPr>
              <p:custDataLst>
                <p:tags r:id="rId29"/>
              </p:custDataLst>
            </p:nvPr>
          </p:nvSpPr>
          <p:spPr bwMode="gray">
            <a:xfrm>
              <a:off x="5969000" y="3187700"/>
              <a:ext cx="1524000" cy="793750"/>
            </a:xfrm>
            <a:prstGeom prst="rect">
              <a:avLst/>
            </a:prstGeom>
            <a:extLst/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lvl="0" indent="0" defTabSz="913526" eaLnBrk="1" latinLnBrk="0" hangingPunct="1">
                <a:buClr>
                  <a:schemeClr val="tx2"/>
                </a:buClr>
                <a:buSzPct val="100000"/>
                <a:defRPr sz="1428" baseline="0">
                  <a:latin typeface="+mn-lt"/>
                </a:defRPr>
              </a:lvl1pPr>
              <a:lvl2pPr marL="202019" lvl="1" indent="-202019" defTabSz="913526" eaLnBrk="1" latinLnBrk="0" hangingPunct="1">
                <a:buClr>
                  <a:schemeClr val="tx2"/>
                </a:buClr>
                <a:buSzPct val="110000"/>
                <a:buFont typeface="Arial" panose="020B0604020202020204" pitchFamily="34" charset="0"/>
                <a:buChar char="•"/>
                <a:defRPr sz="1428" baseline="0">
                  <a:latin typeface="+mn-lt"/>
                </a:defRPr>
              </a:lvl2pPr>
              <a:lvl3pPr marL="404039" lvl="2" indent="-202019" defTabSz="913526" eaLnBrk="1" latinLnBrk="0" hangingPunct="1">
                <a:buClr>
                  <a:schemeClr val="tx2"/>
                </a:buClr>
                <a:buSzPct val="100000"/>
                <a:buFont typeface="Wingdings" panose="05000000000000000000" pitchFamily="2" charset="2"/>
                <a:buChar char="§"/>
                <a:defRPr sz="1428" baseline="0">
                  <a:latin typeface="+mn-lt"/>
                </a:defRPr>
              </a:lvl3pPr>
              <a:lvl4pPr marL="606058" lvl="3" indent="-202019" defTabSz="913526" eaLnBrk="1" latinLnBrk="0" hangingPunct="1">
                <a:buClr>
                  <a:schemeClr val="tx2"/>
                </a:buClr>
                <a:buSzPct val="100000"/>
                <a:buFont typeface="Arial" panose="020B0604020202020204" pitchFamily="34" charset="0"/>
                <a:buChar char="–"/>
                <a:defRPr sz="1428" baseline="0">
                  <a:latin typeface="+mn-lt"/>
                </a:defRPr>
              </a:lvl4pPr>
              <a:lvl5pPr marL="808078" lvl="4" indent="-202019" defTabSz="913526" eaLnBrk="1" latinLnBrk="0" hangingPunct="1">
                <a:buClr>
                  <a:schemeClr val="tx2"/>
                </a:buClr>
                <a:buSzPct val="90000"/>
                <a:buFont typeface="Arial" panose="020B0604020202020204" pitchFamily="34" charset="0"/>
                <a:buChar char="♦"/>
                <a:defRPr sz="1428"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Pct val="100000"/>
                <a:buFontTx/>
                <a:buNone/>
                <a:tabLst/>
                <a:defRPr/>
              </a:pPr>
              <a:r>
                <a:rPr kumimoji="0" lang="en-US" sz="142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Text</a:t>
              </a:r>
            </a:p>
          </p:txBody>
        </p:sp>
      </p:grpSp>
      <p:grpSp>
        <p:nvGrpSpPr>
          <p:cNvPr id="89" name="SplitFlow" hidden="1">
            <a:extLst>
              <a:ext uri="{FF2B5EF4-FFF2-40B4-BE49-F238E27FC236}">
                <a16:creationId xmlns:a16="http://schemas.microsoft.com/office/drawing/2014/main" id="{372A61CB-91D8-4152-9504-873FB3B2ECAC}"/>
              </a:ext>
            </a:extLst>
          </p:cNvPr>
          <p:cNvGrpSpPr/>
          <p:nvPr>
            <p:custDataLst>
              <p:tags r:id="rId23"/>
            </p:custDataLst>
          </p:nvPr>
        </p:nvGrpSpPr>
        <p:grpSpPr bwMode="gray">
          <a:xfrm>
            <a:off x="4034258" y="4300603"/>
            <a:ext cx="1866542" cy="932973"/>
            <a:chOff x="114300" y="1270000"/>
            <a:chExt cx="1828800" cy="914400"/>
          </a:xfrm>
          <a:solidFill>
            <a:schemeClr val="accent1"/>
          </a:solidFill>
        </p:grpSpPr>
        <p:sp>
          <p:nvSpPr>
            <p:cNvPr id="90" name="Freeform 81">
              <a:extLst>
                <a:ext uri="{FF2B5EF4-FFF2-40B4-BE49-F238E27FC236}">
                  <a16:creationId xmlns:a16="http://schemas.microsoft.com/office/drawing/2014/main" id="{66E1C004-2490-400A-AECC-C481FEEBCBEA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 bwMode="gray">
            <a:xfrm>
              <a:off x="114300" y="1270000"/>
              <a:ext cx="1828800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457200">
                  <a:moveTo>
                    <a:pt x="0" y="0"/>
                  </a:moveTo>
                  <a:lnTo>
                    <a:pt x="1664208" y="0"/>
                  </a:lnTo>
                  <a:lnTo>
                    <a:pt x="1828800" y="457200"/>
                  </a:lnTo>
                  <a:lnTo>
                    <a:pt x="0" y="45720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32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4E9D728F-AF5A-4401-AE28-6019A508482E}"/>
                </a:ext>
              </a:extLst>
            </p:cNvPr>
            <p:cNvSpPr txBox="1"/>
            <p:nvPr>
              <p:custDataLst>
                <p:tags r:id="rId25"/>
              </p:custDataLst>
            </p:nvPr>
          </p:nvSpPr>
          <p:spPr bwMode="gray">
            <a:xfrm>
              <a:off x="177800" y="1327150"/>
              <a:ext cx="1524000" cy="342900"/>
            </a:xfrm>
            <a:prstGeom prst="rect">
              <a:avLst/>
            </a:prstGeom>
            <a:extLst/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lvl="0" indent="0" defTabSz="913526" eaLnBrk="1" latinLnBrk="0" hangingPunct="1">
                <a:buClr>
                  <a:schemeClr val="tx2"/>
                </a:buClr>
                <a:buSzPct val="100000"/>
                <a:defRPr sz="1428" baseline="0">
                  <a:latin typeface="+mn-lt"/>
                </a:defRPr>
              </a:lvl1pPr>
              <a:lvl2pPr marL="202019" lvl="1" indent="-202019" defTabSz="913526" eaLnBrk="1" latinLnBrk="0" hangingPunct="1">
                <a:buClr>
                  <a:schemeClr val="tx2"/>
                </a:buClr>
                <a:buSzPct val="110000"/>
                <a:buFont typeface="Arial" panose="020B0604020202020204" pitchFamily="34" charset="0"/>
                <a:buChar char="•"/>
                <a:defRPr sz="1428" baseline="0">
                  <a:latin typeface="+mn-lt"/>
                </a:defRPr>
              </a:lvl2pPr>
              <a:lvl3pPr marL="404039" lvl="2" indent="-202019" defTabSz="913526" eaLnBrk="1" latinLnBrk="0" hangingPunct="1">
                <a:buClr>
                  <a:schemeClr val="tx2"/>
                </a:buClr>
                <a:buSzPct val="100000"/>
                <a:buFont typeface="Wingdings" panose="05000000000000000000" pitchFamily="2" charset="2"/>
                <a:buChar char="§"/>
                <a:defRPr sz="1428" baseline="0">
                  <a:latin typeface="+mn-lt"/>
                </a:defRPr>
              </a:lvl3pPr>
              <a:lvl4pPr marL="606058" lvl="3" indent="-202019" defTabSz="913526" eaLnBrk="1" latinLnBrk="0" hangingPunct="1">
                <a:buClr>
                  <a:schemeClr val="tx2"/>
                </a:buClr>
                <a:buSzPct val="100000"/>
                <a:buFont typeface="Arial" panose="020B0604020202020204" pitchFamily="34" charset="0"/>
                <a:buChar char="–"/>
                <a:defRPr sz="1428" baseline="0">
                  <a:latin typeface="+mn-lt"/>
                </a:defRPr>
              </a:lvl4pPr>
              <a:lvl5pPr marL="808078" lvl="4" indent="-202019" defTabSz="913526" eaLnBrk="1" latinLnBrk="0" hangingPunct="1">
                <a:buClr>
                  <a:schemeClr val="tx2"/>
                </a:buClr>
                <a:buSzPct val="90000"/>
                <a:buFont typeface="Arial" panose="020B0604020202020204" pitchFamily="34" charset="0"/>
                <a:buChar char="♦"/>
                <a:defRPr sz="1428"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Pct val="100000"/>
                <a:buFontTx/>
                <a:buNone/>
                <a:tabLst/>
                <a:defRPr/>
              </a:pPr>
              <a:r>
                <a:rPr kumimoji="0" lang="en-US" sz="142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Text</a:t>
              </a:r>
            </a:p>
          </p:txBody>
        </p:sp>
        <p:sp>
          <p:nvSpPr>
            <p:cNvPr id="92" name="Freeform 83">
              <a:extLst>
                <a:ext uri="{FF2B5EF4-FFF2-40B4-BE49-F238E27FC236}">
                  <a16:creationId xmlns:a16="http://schemas.microsoft.com/office/drawing/2014/main" id="{6D183288-53DE-4755-9E56-EE52B7612403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 bwMode="gray">
            <a:xfrm>
              <a:off x="114300" y="1727200"/>
              <a:ext cx="1828800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3048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0 h 457200"/>
                <a:gd name="connsiteX1" fmla="*/ 1511808 w 1828800"/>
                <a:gd name="connsiteY1" fmla="*/ 457200 h 457200"/>
                <a:gd name="connsiteX2" fmla="*/ 1828800 w 1828800"/>
                <a:gd name="connsiteY2" fmla="*/ 152400 h 457200"/>
                <a:gd name="connsiteX3" fmla="*/ 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15240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0 w 1828800"/>
                <a:gd name="connsiteY3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457200">
                  <a:moveTo>
                    <a:pt x="1828800" y="0"/>
                  </a:moveTo>
                  <a:lnTo>
                    <a:pt x="1664208" y="457200"/>
                  </a:lnTo>
                  <a:lnTo>
                    <a:pt x="0" y="4572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32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252FE84C-CAD5-45AF-9BFB-C94D9E5BDC39}"/>
                </a:ext>
              </a:extLst>
            </p:cNvPr>
            <p:cNvSpPr txBox="1"/>
            <p:nvPr>
              <p:custDataLst>
                <p:tags r:id="rId27"/>
              </p:custDataLst>
            </p:nvPr>
          </p:nvSpPr>
          <p:spPr bwMode="gray">
            <a:xfrm>
              <a:off x="177800" y="1784350"/>
              <a:ext cx="1524000" cy="342900"/>
            </a:xfrm>
            <a:prstGeom prst="rect">
              <a:avLst/>
            </a:prstGeom>
            <a:extLst/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lvl="0" indent="0" defTabSz="913526" eaLnBrk="1" latinLnBrk="0" hangingPunct="1">
                <a:buClr>
                  <a:schemeClr val="tx2"/>
                </a:buClr>
                <a:buSzPct val="100000"/>
                <a:defRPr sz="1428" baseline="0">
                  <a:latin typeface="+mn-lt"/>
                </a:defRPr>
              </a:lvl1pPr>
              <a:lvl2pPr marL="202019" lvl="1" indent="-202019" defTabSz="913526" eaLnBrk="1" latinLnBrk="0" hangingPunct="1">
                <a:buClr>
                  <a:schemeClr val="tx2"/>
                </a:buClr>
                <a:buSzPct val="110000"/>
                <a:buFont typeface="Arial" panose="020B0604020202020204" pitchFamily="34" charset="0"/>
                <a:buChar char="•"/>
                <a:defRPr sz="1428" baseline="0">
                  <a:latin typeface="+mn-lt"/>
                </a:defRPr>
              </a:lvl2pPr>
              <a:lvl3pPr marL="404039" lvl="2" indent="-202019" defTabSz="913526" eaLnBrk="1" latinLnBrk="0" hangingPunct="1">
                <a:buClr>
                  <a:schemeClr val="tx2"/>
                </a:buClr>
                <a:buSzPct val="100000"/>
                <a:buFont typeface="Wingdings" panose="05000000000000000000" pitchFamily="2" charset="2"/>
                <a:buChar char="§"/>
                <a:defRPr sz="1428" baseline="0">
                  <a:latin typeface="+mn-lt"/>
                </a:defRPr>
              </a:lvl3pPr>
              <a:lvl4pPr marL="606058" lvl="3" indent="-202019" defTabSz="913526" eaLnBrk="1" latinLnBrk="0" hangingPunct="1">
                <a:buClr>
                  <a:schemeClr val="tx2"/>
                </a:buClr>
                <a:buSzPct val="100000"/>
                <a:buFont typeface="Arial" panose="020B0604020202020204" pitchFamily="34" charset="0"/>
                <a:buChar char="–"/>
                <a:defRPr sz="1428" baseline="0">
                  <a:latin typeface="+mn-lt"/>
                </a:defRPr>
              </a:lvl4pPr>
              <a:lvl5pPr marL="808078" lvl="4" indent="-202019" defTabSz="913526" eaLnBrk="1" latinLnBrk="0" hangingPunct="1">
                <a:buClr>
                  <a:schemeClr val="tx2"/>
                </a:buClr>
                <a:buSzPct val="90000"/>
                <a:buFont typeface="Arial" panose="020B0604020202020204" pitchFamily="34" charset="0"/>
                <a:buChar char="♦"/>
                <a:defRPr sz="1428"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Pct val="100000"/>
                <a:buFontTx/>
                <a:buNone/>
                <a:tabLst/>
                <a:defRPr/>
              </a:pPr>
              <a:r>
                <a:rPr kumimoji="0" lang="en-US" sz="1428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Text</a:t>
              </a:r>
              <a:endParaRPr kumimoji="0" lang="en-US" sz="142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96" name="Picture 95" descr="Logo.png">
            <a:extLst>
              <a:ext uri="{FF2B5EF4-FFF2-40B4-BE49-F238E27FC236}">
                <a16:creationId xmlns:a16="http://schemas.microsoft.com/office/drawing/2014/main" id="{2A12DA99-A00D-4EE2-B4EA-C3DEF23DFE52}"/>
              </a:ext>
            </a:extLst>
          </p:cNvPr>
          <p:cNvPicPr>
            <a:picLocks/>
          </p:cNvPicPr>
          <p:nvPr/>
        </p:nvPicPr>
        <p:blipFill rotWithShape="1">
          <a:blip r:embed="rId5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6518" y="534397"/>
            <a:ext cx="3187487" cy="633942"/>
          </a:xfrm>
          <a:prstGeom prst="rect">
            <a:avLst/>
          </a:prstGeom>
        </p:spPr>
      </p:pic>
      <p:sp>
        <p:nvSpPr>
          <p:cNvPr id="99" name="Rectangle 98">
            <a:extLst>
              <a:ext uri="{FF2B5EF4-FFF2-40B4-BE49-F238E27FC236}">
                <a16:creationId xmlns:a16="http://schemas.microsoft.com/office/drawing/2014/main" id="{E5F03421-F063-43E9-B7C3-8070DCD8E05D}"/>
              </a:ext>
            </a:extLst>
          </p:cNvPr>
          <p:cNvSpPr>
            <a:spLocks/>
          </p:cNvSpPr>
          <p:nvPr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3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4234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275353" algn="l"/>
        </a:tabLst>
        <a:defRPr sz="1600" b="1" baseline="0">
          <a:solidFill>
            <a:schemeClr val="tx1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sz="1428" baseline="0">
          <a:solidFill>
            <a:schemeClr val="tx1"/>
          </a:solidFill>
          <a:latin typeface="+mn-lt"/>
          <a:ea typeface="+mn-ea"/>
          <a:cs typeface="+mn-cs"/>
        </a:defRPr>
      </a:lvl1pPr>
      <a:lvl2pPr marL="202019" indent="-202019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10000"/>
        <a:buFont typeface="Arial" panose="020B0604020202020204" pitchFamily="34" charset="0"/>
        <a:buChar char="•"/>
        <a:defRPr sz="1428" baseline="0">
          <a:solidFill>
            <a:schemeClr val="tx1"/>
          </a:solidFill>
          <a:latin typeface="+mn-lt"/>
        </a:defRPr>
      </a:lvl2pPr>
      <a:lvl3pPr marL="404039" indent="-202019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buFont typeface="Wingdings" panose="05000000000000000000" pitchFamily="2" charset="2"/>
        <a:buChar char="§"/>
        <a:defRPr sz="1428" baseline="0">
          <a:solidFill>
            <a:schemeClr val="tx1"/>
          </a:solidFill>
          <a:latin typeface="+mn-lt"/>
        </a:defRPr>
      </a:lvl3pPr>
      <a:lvl4pPr marL="606058" indent="-202019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–"/>
        <a:defRPr sz="1428" baseline="0">
          <a:solidFill>
            <a:schemeClr val="tx1"/>
          </a:solidFill>
          <a:latin typeface="+mn-lt"/>
        </a:defRPr>
      </a:lvl4pPr>
      <a:lvl5pPr marL="808078" indent="-202019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90000"/>
        <a:buFont typeface="Arial" panose="020B0604020202020204" pitchFamily="34" charset="0"/>
        <a:buChar char="♦"/>
        <a:defRPr sz="1428" baseline="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96" Type="http://schemas.openxmlformats.org/officeDocument/2006/relationships/image" Target="NUL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73555" y="2663859"/>
            <a:ext cx="6573427" cy="830997"/>
          </a:xfrm>
        </p:spPr>
        <p:txBody>
          <a:bodyPr/>
          <a:lstStyle/>
          <a:p>
            <a:pPr algn="l"/>
            <a:r>
              <a:rPr lang="ru-RU" sz="2400" b="1" dirty="0" smtClean="0">
                <a:latin typeface="Arial" panose="020B0604020202020204" pitchFamily="34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Продукты </a:t>
            </a:r>
            <a:r>
              <a:rPr lang="ru-RU" sz="2400" b="1" dirty="0" smtClean="0">
                <a:latin typeface="Arial" panose="020B0604020202020204" pitchFamily="34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Банка</a:t>
            </a:r>
            <a:br>
              <a:rPr lang="ru-RU" sz="2400" b="1" dirty="0" smtClean="0">
                <a:latin typeface="Arial" panose="020B0604020202020204" pitchFamily="34" charset="0"/>
                <a:ea typeface="Microsoft JhengHei Light" panose="020B0304030504040204" pitchFamily="34" charset="-120"/>
                <a:cs typeface="Arial" panose="020B0604020202020204" pitchFamily="34" charset="0"/>
              </a:rPr>
            </a:br>
            <a:r>
              <a:rPr lang="ru-RU" sz="2400" b="1" dirty="0" smtClean="0">
                <a:latin typeface="Arial" panose="020B0604020202020204" pitchFamily="34" charset="0"/>
                <a:ea typeface="Microsoft JhengHei Light" panose="020B0304030504040204" pitchFamily="34" charset="-120"/>
                <a:cs typeface="Arial" panose="020B0604020202020204" pitchFamily="34" charset="0"/>
              </a:rPr>
              <a:t>для фермеров</a:t>
            </a:r>
            <a:endParaRPr lang="ru-RU" sz="2400" b="1" dirty="0">
              <a:latin typeface="Arial" panose="020B0604020202020204" pitchFamily="34" charset="0"/>
              <a:ea typeface="Microsoft JhengHei Light" panose="020B03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5" name="Подзаголовок 1"/>
          <p:cNvSpPr txBox="1">
            <a:spLocks/>
          </p:cNvSpPr>
          <p:nvPr/>
        </p:nvSpPr>
        <p:spPr bwMode="gray">
          <a:xfrm>
            <a:off x="468990" y="5021158"/>
            <a:ext cx="3757352" cy="18841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685122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lang="ru-RU" sz="1224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51510" indent="-151510" algn="l" defTabSz="685122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lang="ru-RU" sz="1224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3019" indent="-151510" algn="l" defTabSz="685122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lang="ru-RU" sz="1224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4529" indent="-151510" algn="l" defTabSz="685122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◦"/>
              <a:defRPr lang="ru-RU" sz="1224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6038" indent="-151510" algn="l" defTabSz="685122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ru-RU" sz="1224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65042" indent="-132820" algn="l" defTabSz="91354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6pPr>
            <a:lvl7pPr marL="765042" indent="-132820" algn="l" defTabSz="91354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7pPr>
            <a:lvl8pPr marL="765042" indent="-132820" algn="l" defTabSz="91354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8pPr>
            <a:lvl9pPr marL="765042" indent="-132820" algn="l" defTabSz="913542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68512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SzPct val="100000"/>
              <a:buFontTx/>
              <a:buNone/>
              <a:tabLst/>
              <a:defRPr/>
            </a:pPr>
            <a:endParaRPr kumimoji="0" lang="ru-RU" sz="1400" b="0" i="0" u="none" strike="noStrike" kern="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JhengHei Light" panose="020B03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86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41"/>
          <p:cNvSpPr>
            <a:spLocks noChangeArrowheads="1"/>
          </p:cNvSpPr>
          <p:nvPr/>
        </p:nvSpPr>
        <p:spPr bwMode="auto">
          <a:xfrm>
            <a:off x="348598" y="285097"/>
            <a:ext cx="59249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Приоритетная</a:t>
            </a:r>
            <a:b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поддержка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фермерства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z="1000" smtClean="0">
                <a:cs typeface="Arial" panose="020B0604020202020204" pitchFamily="34" charset="0"/>
              </a:rPr>
              <a:pPr/>
              <a:t>2</a:t>
            </a:fld>
            <a:endParaRPr lang="en-US" sz="1000" dirty="0">
              <a:cs typeface="Arial" panose="020B0604020202020204" pitchFamily="34" charset="0"/>
            </a:endParaRPr>
          </a:p>
        </p:txBody>
      </p:sp>
      <p:sp>
        <p:nvSpPr>
          <p:cNvPr id="4" name="Пятиугольник 3"/>
          <p:cNvSpPr/>
          <p:nvPr/>
        </p:nvSpPr>
        <p:spPr>
          <a:xfrm>
            <a:off x="179512" y="1949599"/>
            <a:ext cx="4608512" cy="936104"/>
          </a:xfrm>
          <a:prstGeom prst="homePlate">
            <a:avLst/>
          </a:prstGeom>
          <a:solidFill>
            <a:srgbClr val="2B6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ятиугольник 21"/>
          <p:cNvSpPr/>
          <p:nvPr/>
        </p:nvSpPr>
        <p:spPr>
          <a:xfrm flipH="1">
            <a:off x="4427984" y="2448124"/>
            <a:ext cx="4788024" cy="936104"/>
          </a:xfrm>
          <a:prstGeom prst="homePlate">
            <a:avLst/>
          </a:prstGeom>
          <a:solidFill>
            <a:srgbClr val="F8D3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1124744"/>
            <a:ext cx="127856" cy="3024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9100852" y="1858579"/>
            <a:ext cx="127856" cy="3024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59433" y="1538734"/>
            <a:ext cx="864096" cy="86409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917" y="1442333"/>
            <a:ext cx="829117" cy="966996"/>
          </a:xfrm>
          <a:prstGeom prst="rect">
            <a:avLst/>
          </a:prstGeom>
        </p:spPr>
      </p:pic>
      <p:sp>
        <p:nvSpPr>
          <p:cNvPr id="32" name="Freeform 50"/>
          <p:cNvSpPr>
            <a:spLocks noEditPoints="1"/>
          </p:cNvSpPr>
          <p:nvPr/>
        </p:nvSpPr>
        <p:spPr bwMode="auto">
          <a:xfrm>
            <a:off x="5018157" y="2563996"/>
            <a:ext cx="528160" cy="527184"/>
          </a:xfrm>
          <a:custGeom>
            <a:avLst/>
            <a:gdLst>
              <a:gd name="T0" fmla="*/ 4593 w 5497"/>
              <a:gd name="T1" fmla="*/ 1614 h 5487"/>
              <a:gd name="T2" fmla="*/ 5457 w 5497"/>
              <a:gd name="T3" fmla="*/ 750 h 5487"/>
              <a:gd name="T4" fmla="*/ 5458 w 5497"/>
              <a:gd name="T5" fmla="*/ 608 h 5487"/>
              <a:gd name="T6" fmla="*/ 5390 w 5497"/>
              <a:gd name="T7" fmla="*/ 579 h 5487"/>
              <a:gd name="T8" fmla="*/ 5393 w 5497"/>
              <a:gd name="T9" fmla="*/ 585 h 5487"/>
              <a:gd name="T10" fmla="*/ 4923 w 5497"/>
              <a:gd name="T11" fmla="*/ 569 h 5487"/>
              <a:gd name="T12" fmla="*/ 4907 w 5497"/>
              <a:gd name="T13" fmla="*/ 99 h 5487"/>
              <a:gd name="T14" fmla="*/ 4804 w 5497"/>
              <a:gd name="T15" fmla="*/ 2 h 5487"/>
              <a:gd name="T16" fmla="*/ 4736 w 5497"/>
              <a:gd name="T17" fmla="*/ 32 h 5487"/>
              <a:gd name="T18" fmla="*/ 3873 w 5497"/>
              <a:gd name="T19" fmla="*/ 891 h 5487"/>
              <a:gd name="T20" fmla="*/ 3844 w 5497"/>
              <a:gd name="T21" fmla="*/ 965 h 5487"/>
              <a:gd name="T22" fmla="*/ 3844 w 5497"/>
              <a:gd name="T23" fmla="*/ 1065 h 5487"/>
              <a:gd name="T24" fmla="*/ 706 w 5497"/>
              <a:gd name="T25" fmla="*/ 1643 h 5487"/>
              <a:gd name="T26" fmla="*/ 1284 w 5497"/>
              <a:gd name="T27" fmla="*/ 4780 h 5487"/>
              <a:gd name="T28" fmla="*/ 4422 w 5497"/>
              <a:gd name="T29" fmla="*/ 4202 h 5487"/>
              <a:gd name="T30" fmla="*/ 4422 w 5497"/>
              <a:gd name="T31" fmla="*/ 1643 h 5487"/>
              <a:gd name="T32" fmla="*/ 4522 w 5497"/>
              <a:gd name="T33" fmla="*/ 1643 h 5487"/>
              <a:gd name="T34" fmla="*/ 4593 w 5497"/>
              <a:gd name="T35" fmla="*/ 1614 h 5487"/>
              <a:gd name="T36" fmla="*/ 4623 w 5497"/>
              <a:gd name="T37" fmla="*/ 2924 h 5487"/>
              <a:gd name="T38" fmla="*/ 2568 w 5497"/>
              <a:gd name="T39" fmla="*/ 4984 h 5487"/>
              <a:gd name="T40" fmla="*/ 507 w 5497"/>
              <a:gd name="T41" fmla="*/ 2929 h 5487"/>
              <a:gd name="T42" fmla="*/ 2562 w 5497"/>
              <a:gd name="T43" fmla="*/ 868 h 5487"/>
              <a:gd name="T44" fmla="*/ 3856 w 5497"/>
              <a:gd name="T45" fmla="*/ 1324 h 5487"/>
              <a:gd name="T46" fmla="*/ 3861 w 5497"/>
              <a:gd name="T47" fmla="*/ 1491 h 5487"/>
              <a:gd name="T48" fmla="*/ 3461 w 5497"/>
              <a:gd name="T49" fmla="*/ 1891 h 5487"/>
              <a:gd name="T50" fmla="*/ 1528 w 5497"/>
              <a:gd name="T51" fmla="*/ 2018 h 5487"/>
              <a:gd name="T52" fmla="*/ 1655 w 5497"/>
              <a:gd name="T53" fmla="*/ 3951 h 5487"/>
              <a:gd name="T54" fmla="*/ 3588 w 5497"/>
              <a:gd name="T55" fmla="*/ 3824 h 5487"/>
              <a:gd name="T56" fmla="*/ 3601 w 5497"/>
              <a:gd name="T57" fmla="*/ 2033 h 5487"/>
              <a:gd name="T58" fmla="*/ 4001 w 5497"/>
              <a:gd name="T59" fmla="*/ 1633 h 5487"/>
              <a:gd name="T60" fmla="*/ 4166 w 5497"/>
              <a:gd name="T61" fmla="*/ 1639 h 5487"/>
              <a:gd name="T62" fmla="*/ 4623 w 5497"/>
              <a:gd name="T63" fmla="*/ 2924 h 5487"/>
              <a:gd name="T64" fmla="*/ 2501 w 5497"/>
              <a:gd name="T65" fmla="*/ 2991 h 5487"/>
              <a:gd name="T66" fmla="*/ 2642 w 5497"/>
              <a:gd name="T67" fmla="*/ 2991 h 5487"/>
              <a:gd name="T68" fmla="*/ 2842 w 5497"/>
              <a:gd name="T69" fmla="*/ 2791 h 5487"/>
              <a:gd name="T70" fmla="*/ 2872 w 5497"/>
              <a:gd name="T71" fmla="*/ 2920 h 5487"/>
              <a:gd name="T72" fmla="*/ 2572 w 5497"/>
              <a:gd name="T73" fmla="*/ 3220 h 5487"/>
              <a:gd name="T74" fmla="*/ 2272 w 5497"/>
              <a:gd name="T75" fmla="*/ 2920 h 5487"/>
              <a:gd name="T76" fmla="*/ 2572 w 5497"/>
              <a:gd name="T77" fmla="*/ 2620 h 5487"/>
              <a:gd name="T78" fmla="*/ 2701 w 5497"/>
              <a:gd name="T79" fmla="*/ 2650 h 5487"/>
              <a:gd name="T80" fmla="*/ 2501 w 5497"/>
              <a:gd name="T81" fmla="*/ 2850 h 5487"/>
              <a:gd name="T82" fmla="*/ 2501 w 5497"/>
              <a:gd name="T83" fmla="*/ 2991 h 5487"/>
              <a:gd name="T84" fmla="*/ 2847 w 5497"/>
              <a:gd name="T85" fmla="*/ 2503 h 5487"/>
              <a:gd name="T86" fmla="*/ 2154 w 5497"/>
              <a:gd name="T87" fmla="*/ 2644 h 5487"/>
              <a:gd name="T88" fmla="*/ 2295 w 5497"/>
              <a:gd name="T89" fmla="*/ 3337 h 5487"/>
              <a:gd name="T90" fmla="*/ 2988 w 5497"/>
              <a:gd name="T91" fmla="*/ 3196 h 5487"/>
              <a:gd name="T92" fmla="*/ 2988 w 5497"/>
              <a:gd name="T93" fmla="*/ 2644 h 5487"/>
              <a:gd name="T94" fmla="*/ 3462 w 5497"/>
              <a:gd name="T95" fmla="*/ 2170 h 5487"/>
              <a:gd name="T96" fmla="*/ 3321 w 5497"/>
              <a:gd name="T97" fmla="*/ 3815 h 5487"/>
              <a:gd name="T98" fmla="*/ 1675 w 5497"/>
              <a:gd name="T99" fmla="*/ 3674 h 5487"/>
              <a:gd name="T100" fmla="*/ 1816 w 5497"/>
              <a:gd name="T101" fmla="*/ 2029 h 5487"/>
              <a:gd name="T102" fmla="*/ 3321 w 5497"/>
              <a:gd name="T103" fmla="*/ 2029 h 5487"/>
              <a:gd name="T104" fmla="*/ 2847 w 5497"/>
              <a:gd name="T105" fmla="*/ 2503 h 5487"/>
              <a:gd name="T106" fmla="*/ 4063 w 5497"/>
              <a:gd name="T107" fmla="*/ 1429 h 5487"/>
              <a:gd name="T108" fmla="*/ 4049 w 5497"/>
              <a:gd name="T109" fmla="*/ 1003 h 5487"/>
              <a:gd name="T110" fmla="*/ 4719 w 5497"/>
              <a:gd name="T111" fmla="*/ 333 h 5487"/>
              <a:gd name="T112" fmla="*/ 4730 w 5497"/>
              <a:gd name="T113" fmla="*/ 666 h 5487"/>
              <a:gd name="T114" fmla="*/ 4830 w 5497"/>
              <a:gd name="T115" fmla="*/ 766 h 5487"/>
              <a:gd name="T116" fmla="*/ 5163 w 5497"/>
              <a:gd name="T117" fmla="*/ 777 h 5487"/>
              <a:gd name="T118" fmla="*/ 4489 w 5497"/>
              <a:gd name="T119" fmla="*/ 1443 h 5487"/>
              <a:gd name="T120" fmla="*/ 4063 w 5497"/>
              <a:gd name="T121" fmla="*/ 1429 h 5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97" h="5487">
                <a:moveTo>
                  <a:pt x="4593" y="1614"/>
                </a:moveTo>
                <a:lnTo>
                  <a:pt x="5457" y="750"/>
                </a:lnTo>
                <a:cubicBezTo>
                  <a:pt x="5496" y="711"/>
                  <a:pt x="5497" y="647"/>
                  <a:pt x="5458" y="608"/>
                </a:cubicBezTo>
                <a:cubicBezTo>
                  <a:pt x="5440" y="590"/>
                  <a:pt x="5416" y="579"/>
                  <a:pt x="5390" y="579"/>
                </a:cubicBezTo>
                <a:lnTo>
                  <a:pt x="5393" y="585"/>
                </a:lnTo>
                <a:lnTo>
                  <a:pt x="4923" y="569"/>
                </a:lnTo>
                <a:lnTo>
                  <a:pt x="4907" y="99"/>
                </a:lnTo>
                <a:cubicBezTo>
                  <a:pt x="4905" y="43"/>
                  <a:pt x="4859" y="0"/>
                  <a:pt x="4804" y="2"/>
                </a:cubicBezTo>
                <a:cubicBezTo>
                  <a:pt x="4778" y="3"/>
                  <a:pt x="4754" y="13"/>
                  <a:pt x="4736" y="32"/>
                </a:cubicBezTo>
                <a:lnTo>
                  <a:pt x="3873" y="891"/>
                </a:lnTo>
                <a:cubicBezTo>
                  <a:pt x="3854" y="910"/>
                  <a:pt x="3843" y="937"/>
                  <a:pt x="3844" y="965"/>
                </a:cubicBezTo>
                <a:lnTo>
                  <a:pt x="3844" y="1065"/>
                </a:lnTo>
                <a:cubicBezTo>
                  <a:pt x="2818" y="358"/>
                  <a:pt x="1413" y="617"/>
                  <a:pt x="706" y="1643"/>
                </a:cubicBezTo>
                <a:cubicBezTo>
                  <a:pt x="0" y="2669"/>
                  <a:pt x="258" y="4073"/>
                  <a:pt x="1284" y="4780"/>
                </a:cubicBezTo>
                <a:cubicBezTo>
                  <a:pt x="2310" y="5487"/>
                  <a:pt x="3715" y="5228"/>
                  <a:pt x="4422" y="4202"/>
                </a:cubicBezTo>
                <a:cubicBezTo>
                  <a:pt x="4953" y="3432"/>
                  <a:pt x="4953" y="2413"/>
                  <a:pt x="4422" y="1643"/>
                </a:cubicBezTo>
                <a:lnTo>
                  <a:pt x="4522" y="1643"/>
                </a:lnTo>
                <a:cubicBezTo>
                  <a:pt x="4549" y="1643"/>
                  <a:pt x="4574" y="1632"/>
                  <a:pt x="4593" y="1614"/>
                </a:cubicBezTo>
                <a:close/>
                <a:moveTo>
                  <a:pt x="4623" y="2924"/>
                </a:moveTo>
                <a:cubicBezTo>
                  <a:pt x="4625" y="4060"/>
                  <a:pt x="3704" y="4983"/>
                  <a:pt x="2568" y="4984"/>
                </a:cubicBezTo>
                <a:cubicBezTo>
                  <a:pt x="1431" y="4986"/>
                  <a:pt x="509" y="4066"/>
                  <a:pt x="507" y="2929"/>
                </a:cubicBezTo>
                <a:cubicBezTo>
                  <a:pt x="506" y="1792"/>
                  <a:pt x="1426" y="870"/>
                  <a:pt x="2562" y="868"/>
                </a:cubicBezTo>
                <a:cubicBezTo>
                  <a:pt x="3033" y="868"/>
                  <a:pt x="3490" y="1028"/>
                  <a:pt x="3856" y="1324"/>
                </a:cubicBezTo>
                <a:lnTo>
                  <a:pt x="3861" y="1491"/>
                </a:lnTo>
                <a:lnTo>
                  <a:pt x="3461" y="1891"/>
                </a:lnTo>
                <a:cubicBezTo>
                  <a:pt x="2892" y="1392"/>
                  <a:pt x="2026" y="1449"/>
                  <a:pt x="1528" y="2018"/>
                </a:cubicBezTo>
                <a:cubicBezTo>
                  <a:pt x="1029" y="2587"/>
                  <a:pt x="1086" y="3453"/>
                  <a:pt x="1655" y="3951"/>
                </a:cubicBezTo>
                <a:cubicBezTo>
                  <a:pt x="2224" y="4450"/>
                  <a:pt x="3090" y="4393"/>
                  <a:pt x="3588" y="3824"/>
                </a:cubicBezTo>
                <a:cubicBezTo>
                  <a:pt x="4036" y="3313"/>
                  <a:pt x="4042" y="2550"/>
                  <a:pt x="3601" y="2033"/>
                </a:cubicBezTo>
                <a:lnTo>
                  <a:pt x="4001" y="1633"/>
                </a:lnTo>
                <a:lnTo>
                  <a:pt x="4166" y="1639"/>
                </a:lnTo>
                <a:cubicBezTo>
                  <a:pt x="4460" y="2003"/>
                  <a:pt x="4621" y="2456"/>
                  <a:pt x="4623" y="2924"/>
                </a:cubicBezTo>
                <a:close/>
                <a:moveTo>
                  <a:pt x="2501" y="2991"/>
                </a:moveTo>
                <a:cubicBezTo>
                  <a:pt x="2540" y="3029"/>
                  <a:pt x="2603" y="3029"/>
                  <a:pt x="2642" y="2991"/>
                </a:cubicBezTo>
                <a:lnTo>
                  <a:pt x="2842" y="2791"/>
                </a:lnTo>
                <a:cubicBezTo>
                  <a:pt x="2862" y="2831"/>
                  <a:pt x="2872" y="2875"/>
                  <a:pt x="2872" y="2920"/>
                </a:cubicBezTo>
                <a:cubicBezTo>
                  <a:pt x="2872" y="3085"/>
                  <a:pt x="2738" y="3220"/>
                  <a:pt x="2572" y="3220"/>
                </a:cubicBezTo>
                <a:cubicBezTo>
                  <a:pt x="2406" y="3220"/>
                  <a:pt x="2272" y="3085"/>
                  <a:pt x="2272" y="2920"/>
                </a:cubicBezTo>
                <a:cubicBezTo>
                  <a:pt x="2272" y="2754"/>
                  <a:pt x="2406" y="2620"/>
                  <a:pt x="2572" y="2620"/>
                </a:cubicBezTo>
                <a:cubicBezTo>
                  <a:pt x="2617" y="2620"/>
                  <a:pt x="2661" y="2630"/>
                  <a:pt x="2701" y="2650"/>
                </a:cubicBezTo>
                <a:lnTo>
                  <a:pt x="2501" y="2850"/>
                </a:lnTo>
                <a:cubicBezTo>
                  <a:pt x="2462" y="2889"/>
                  <a:pt x="2462" y="2952"/>
                  <a:pt x="2501" y="2991"/>
                </a:cubicBezTo>
                <a:close/>
                <a:moveTo>
                  <a:pt x="2847" y="2503"/>
                </a:moveTo>
                <a:cubicBezTo>
                  <a:pt x="2617" y="2350"/>
                  <a:pt x="2307" y="2413"/>
                  <a:pt x="2154" y="2644"/>
                </a:cubicBezTo>
                <a:cubicBezTo>
                  <a:pt x="2002" y="2874"/>
                  <a:pt x="2065" y="3184"/>
                  <a:pt x="2295" y="3337"/>
                </a:cubicBezTo>
                <a:cubicBezTo>
                  <a:pt x="2525" y="3489"/>
                  <a:pt x="2836" y="3426"/>
                  <a:pt x="2988" y="3196"/>
                </a:cubicBezTo>
                <a:cubicBezTo>
                  <a:pt x="3099" y="3028"/>
                  <a:pt x="3099" y="2811"/>
                  <a:pt x="2988" y="2644"/>
                </a:cubicBezTo>
                <a:lnTo>
                  <a:pt x="3462" y="2170"/>
                </a:lnTo>
                <a:cubicBezTo>
                  <a:pt x="3878" y="2663"/>
                  <a:pt x="3814" y="3400"/>
                  <a:pt x="3321" y="3815"/>
                </a:cubicBezTo>
                <a:cubicBezTo>
                  <a:pt x="2828" y="4231"/>
                  <a:pt x="2091" y="4168"/>
                  <a:pt x="1675" y="3674"/>
                </a:cubicBezTo>
                <a:cubicBezTo>
                  <a:pt x="1260" y="3181"/>
                  <a:pt x="1323" y="2444"/>
                  <a:pt x="1816" y="2029"/>
                </a:cubicBezTo>
                <a:cubicBezTo>
                  <a:pt x="2251" y="1662"/>
                  <a:pt x="2886" y="1662"/>
                  <a:pt x="3321" y="2029"/>
                </a:cubicBezTo>
                <a:lnTo>
                  <a:pt x="2847" y="2503"/>
                </a:lnTo>
                <a:close/>
                <a:moveTo>
                  <a:pt x="4063" y="1429"/>
                </a:moveTo>
                <a:lnTo>
                  <a:pt x="4049" y="1003"/>
                </a:lnTo>
                <a:lnTo>
                  <a:pt x="4719" y="333"/>
                </a:lnTo>
                <a:lnTo>
                  <a:pt x="4730" y="666"/>
                </a:lnTo>
                <a:cubicBezTo>
                  <a:pt x="4730" y="721"/>
                  <a:pt x="4775" y="766"/>
                  <a:pt x="4830" y="766"/>
                </a:cubicBezTo>
                <a:lnTo>
                  <a:pt x="5163" y="777"/>
                </a:lnTo>
                <a:lnTo>
                  <a:pt x="4489" y="1443"/>
                </a:lnTo>
                <a:lnTo>
                  <a:pt x="4063" y="1429"/>
                </a:lnTo>
                <a:close/>
              </a:path>
            </a:pathLst>
          </a:custGeom>
          <a:solidFill>
            <a:schemeClr val="tx1"/>
          </a:solidFill>
          <a:ln w="12700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322649" y="2079664"/>
            <a:ext cx="2592435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Банка ориентированы на упрощение доступа МФХ к кредитам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5652120" y="2498779"/>
            <a:ext cx="3312368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Обеспечение своевременного финансирования сезонных работ, приоритетная поддержка малых форм хозяйствования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90431" y="3068960"/>
            <a:ext cx="7836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5530" y="292494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Кредитное решение</a:t>
            </a:r>
            <a:b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для фермеров «Микро_АПК»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28136" y="3371902"/>
            <a:ext cx="41718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1" indent="-361950" defTabSz="871888">
              <a:spcBef>
                <a:spcPts val="600"/>
              </a:spcBef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ЛЬГОТНАЯ СТАВКА КРЕДИТОВАНИЯ  </a:t>
            </a:r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 5% ГОДОВЫХ</a:t>
            </a:r>
          </a:p>
          <a:p>
            <a:pPr marL="361950" lvl="1" indent="-361950" defTabSz="871888">
              <a:spcBef>
                <a:spcPts val="600"/>
              </a:spcBef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СОКРАЩЕННЫЙ ПЕРЕЧЕНЬ ДОКУМЕНТОВ</a:t>
            </a:r>
            <a:b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 3 ДОКУМЕНТОВ</a:t>
            </a:r>
          </a:p>
          <a:p>
            <a:pPr marL="361950" lvl="1" indent="-361950" defTabSz="871888">
              <a:spcBef>
                <a:spcPts val="600"/>
              </a:spcBef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УПРОЩЕННЫЙ ПОРЯДОК И</a:t>
            </a:r>
            <a:b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СРОКИ РАССМОТРЕНИЯ</a:t>
            </a:r>
            <a:b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 3 ДНЕЙ</a:t>
            </a:r>
          </a:p>
          <a:p>
            <a:pPr marL="361950" indent="-3619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ПРОГРАММЫ 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ГОСУДАРСТВЕННОЙ </a:t>
            </a: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ПОДДЕРЖКИ (Пост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. Правительства РФ </a:t>
            </a: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 29.12.2016 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№ 1528</a:t>
            </a: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от 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30.12.2018 № 1764)</a:t>
            </a:r>
          </a:p>
          <a:p>
            <a:pPr marL="361950" lvl="1" indent="-361950" defTabSz="871888">
              <a:spcBef>
                <a:spcPts val="600"/>
              </a:spcBef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Возможность </a:t>
            </a:r>
            <a:r>
              <a:rPr lang="ru-RU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беззалогового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кредитования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343723" y="3531089"/>
            <a:ext cx="3348049" cy="576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0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2B603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МАЛЫЕ ФОРМЫ ХОЗЯЙСТВОВАНИЯ</a:t>
            </a:r>
            <a:endParaRPr lang="ru-RU" sz="1200" b="1" dirty="0">
              <a:solidFill>
                <a:srgbClr val="2B603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343723" y="4124727"/>
            <a:ext cx="2270260" cy="3766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06"/>
            <a:r>
              <a:rPr lang="ru-RU" sz="1200" b="1" dirty="0" smtClean="0">
                <a:solidFill>
                  <a:srgbClr val="2B603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РАСЧЕТНАЯ ВЕЛИЧИНА,</a:t>
            </a:r>
            <a:endParaRPr lang="en-US" sz="1200" b="1" dirty="0" smtClean="0">
              <a:solidFill>
                <a:srgbClr val="2B603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defTabSz="914206"/>
            <a:r>
              <a:rPr lang="ru-RU" sz="1200" b="1" dirty="0" smtClean="0">
                <a:solidFill>
                  <a:srgbClr val="2B603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НО НЕ БОЛЕЕ 30 МЛН РУБ</a:t>
            </a:r>
            <a:endParaRPr lang="ru-RU" sz="1200" b="1" dirty="0"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343723" y="5156993"/>
            <a:ext cx="3135061" cy="576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06"/>
            <a:r>
              <a:rPr lang="ru-RU" sz="1200" b="1" dirty="0">
                <a:solidFill>
                  <a:srgbClr val="2B603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ВОЗМОЖНОСТЬ ПОЛУЧЕНИЯ </a:t>
            </a:r>
            <a:r>
              <a:rPr lang="ru-RU" sz="1200" b="1" dirty="0" smtClean="0">
                <a:solidFill>
                  <a:srgbClr val="2B603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БЕЗЗАЛОГОВЫХ/ ЧАСТИЧНО/ ОБЕСПЕЧЕННЫХ </a:t>
            </a:r>
            <a:r>
              <a:rPr lang="ru-RU" sz="1200" b="1" dirty="0">
                <a:solidFill>
                  <a:srgbClr val="2B603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КРЕДИТОВ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624240" y="3600272"/>
            <a:ext cx="817227" cy="475253"/>
            <a:chOff x="633703" y="4595227"/>
            <a:chExt cx="817227" cy="475253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791277" y="4595227"/>
              <a:ext cx="475253" cy="475253"/>
              <a:chOff x="-588233" y="5080746"/>
              <a:chExt cx="475253" cy="475253"/>
            </a:xfrm>
          </p:grpSpPr>
          <p:sp>
            <p:nvSpPr>
              <p:cNvPr id="11" name="Овал 10"/>
              <p:cNvSpPr/>
              <p:nvPr/>
            </p:nvSpPr>
            <p:spPr>
              <a:xfrm>
                <a:off x="-588233" y="5080746"/>
                <a:ext cx="475253" cy="475253"/>
              </a:xfrm>
              <a:prstGeom prst="ellipse">
                <a:avLst/>
              </a:prstGeom>
              <a:solidFill>
                <a:srgbClr val="2B60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34" name="Group 411"/>
              <p:cNvGrpSpPr/>
              <p:nvPr/>
            </p:nvGrpSpPr>
            <p:grpSpPr>
              <a:xfrm>
                <a:off x="-470367" y="5183446"/>
                <a:ext cx="239520" cy="183160"/>
                <a:chOff x="3725863" y="1755775"/>
                <a:chExt cx="674688" cy="476251"/>
              </a:xfrm>
              <a:solidFill>
                <a:schemeClr val="bg1"/>
              </a:solidFill>
            </p:grpSpPr>
            <p:sp>
              <p:nvSpPr>
                <p:cNvPr id="35" name="Freeform 277"/>
                <p:cNvSpPr>
                  <a:spLocks noEditPoints="1"/>
                </p:cNvSpPr>
                <p:nvPr/>
              </p:nvSpPr>
              <p:spPr bwMode="auto">
                <a:xfrm>
                  <a:off x="3844926" y="1755775"/>
                  <a:ext cx="225425" cy="319088"/>
                </a:xfrm>
                <a:custGeom>
                  <a:avLst/>
                  <a:gdLst>
                    <a:gd name="T0" fmla="*/ 42 w 77"/>
                    <a:gd name="T1" fmla="*/ 109 h 109"/>
                    <a:gd name="T2" fmla="*/ 35 w 77"/>
                    <a:gd name="T3" fmla="*/ 109 h 109"/>
                    <a:gd name="T4" fmla="*/ 0 w 77"/>
                    <a:gd name="T5" fmla="*/ 74 h 109"/>
                    <a:gd name="T6" fmla="*/ 0 w 77"/>
                    <a:gd name="T7" fmla="*/ 36 h 109"/>
                    <a:gd name="T8" fmla="*/ 35 w 77"/>
                    <a:gd name="T9" fmla="*/ 0 h 109"/>
                    <a:gd name="T10" fmla="*/ 42 w 77"/>
                    <a:gd name="T11" fmla="*/ 0 h 109"/>
                    <a:gd name="T12" fmla="*/ 77 w 77"/>
                    <a:gd name="T13" fmla="*/ 36 h 109"/>
                    <a:gd name="T14" fmla="*/ 77 w 77"/>
                    <a:gd name="T15" fmla="*/ 74 h 109"/>
                    <a:gd name="T16" fmla="*/ 42 w 77"/>
                    <a:gd name="T17" fmla="*/ 109 h 109"/>
                    <a:gd name="T18" fmla="*/ 35 w 77"/>
                    <a:gd name="T19" fmla="*/ 12 h 109"/>
                    <a:gd name="T20" fmla="*/ 12 w 77"/>
                    <a:gd name="T21" fmla="*/ 36 h 109"/>
                    <a:gd name="T22" fmla="*/ 12 w 77"/>
                    <a:gd name="T23" fmla="*/ 74 h 109"/>
                    <a:gd name="T24" fmla="*/ 35 w 77"/>
                    <a:gd name="T25" fmla="*/ 97 h 109"/>
                    <a:gd name="T26" fmla="*/ 42 w 77"/>
                    <a:gd name="T27" fmla="*/ 97 h 109"/>
                    <a:gd name="T28" fmla="*/ 65 w 77"/>
                    <a:gd name="T29" fmla="*/ 74 h 109"/>
                    <a:gd name="T30" fmla="*/ 65 w 77"/>
                    <a:gd name="T31" fmla="*/ 36 h 109"/>
                    <a:gd name="T32" fmla="*/ 42 w 77"/>
                    <a:gd name="T33" fmla="*/ 12 h 109"/>
                    <a:gd name="T34" fmla="*/ 35 w 77"/>
                    <a:gd name="T35" fmla="*/ 12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7" h="109">
                      <a:moveTo>
                        <a:pt x="42" y="109"/>
                      </a:moveTo>
                      <a:cubicBezTo>
                        <a:pt x="35" y="109"/>
                        <a:pt x="35" y="109"/>
                        <a:pt x="35" y="109"/>
                      </a:cubicBezTo>
                      <a:cubicBezTo>
                        <a:pt x="16" y="109"/>
                        <a:pt x="0" y="93"/>
                        <a:pt x="0" y="74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16"/>
                        <a:pt x="16" y="0"/>
                        <a:pt x="35" y="0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61" y="0"/>
                        <a:pt x="77" y="16"/>
                        <a:pt x="77" y="36"/>
                      </a:cubicBezTo>
                      <a:cubicBezTo>
                        <a:pt x="77" y="74"/>
                        <a:pt x="77" y="74"/>
                        <a:pt x="77" y="74"/>
                      </a:cubicBezTo>
                      <a:cubicBezTo>
                        <a:pt x="77" y="93"/>
                        <a:pt x="61" y="109"/>
                        <a:pt x="42" y="109"/>
                      </a:cubicBezTo>
                      <a:close/>
                      <a:moveTo>
                        <a:pt x="35" y="12"/>
                      </a:moveTo>
                      <a:cubicBezTo>
                        <a:pt x="22" y="12"/>
                        <a:pt x="12" y="23"/>
                        <a:pt x="12" y="36"/>
                      </a:cubicBezTo>
                      <a:cubicBezTo>
                        <a:pt x="12" y="74"/>
                        <a:pt x="12" y="74"/>
                        <a:pt x="12" y="74"/>
                      </a:cubicBezTo>
                      <a:cubicBezTo>
                        <a:pt x="12" y="86"/>
                        <a:pt x="22" y="97"/>
                        <a:pt x="35" y="97"/>
                      </a:cubicBezTo>
                      <a:cubicBezTo>
                        <a:pt x="42" y="97"/>
                        <a:pt x="42" y="97"/>
                        <a:pt x="42" y="97"/>
                      </a:cubicBezTo>
                      <a:cubicBezTo>
                        <a:pt x="55" y="97"/>
                        <a:pt x="65" y="86"/>
                        <a:pt x="65" y="74"/>
                      </a:cubicBezTo>
                      <a:cubicBezTo>
                        <a:pt x="65" y="36"/>
                        <a:pt x="65" y="36"/>
                        <a:pt x="65" y="36"/>
                      </a:cubicBezTo>
                      <a:cubicBezTo>
                        <a:pt x="65" y="23"/>
                        <a:pt x="55" y="12"/>
                        <a:pt x="42" y="12"/>
                      </a:cubicBezTo>
                      <a:lnTo>
                        <a:pt x="35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6" name="Freeform 278"/>
                <p:cNvSpPr>
                  <a:spLocks/>
                </p:cNvSpPr>
                <p:nvPr/>
              </p:nvSpPr>
              <p:spPr bwMode="auto">
                <a:xfrm>
                  <a:off x="3725863" y="2044700"/>
                  <a:ext cx="461963" cy="187325"/>
                </a:xfrm>
                <a:custGeom>
                  <a:avLst/>
                  <a:gdLst>
                    <a:gd name="T0" fmla="*/ 152 w 158"/>
                    <a:gd name="T1" fmla="*/ 64 h 64"/>
                    <a:gd name="T2" fmla="*/ 7 w 158"/>
                    <a:gd name="T3" fmla="*/ 64 h 64"/>
                    <a:gd name="T4" fmla="*/ 1 w 158"/>
                    <a:gd name="T5" fmla="*/ 58 h 64"/>
                    <a:gd name="T6" fmla="*/ 1 w 158"/>
                    <a:gd name="T7" fmla="*/ 45 h 64"/>
                    <a:gd name="T8" fmla="*/ 60 w 158"/>
                    <a:gd name="T9" fmla="*/ 14 h 64"/>
                    <a:gd name="T10" fmla="*/ 60 w 158"/>
                    <a:gd name="T11" fmla="*/ 6 h 64"/>
                    <a:gd name="T12" fmla="*/ 66 w 158"/>
                    <a:gd name="T13" fmla="*/ 0 h 64"/>
                    <a:gd name="T14" fmla="*/ 72 w 158"/>
                    <a:gd name="T15" fmla="*/ 6 h 64"/>
                    <a:gd name="T16" fmla="*/ 72 w 158"/>
                    <a:gd name="T17" fmla="*/ 19 h 64"/>
                    <a:gd name="T18" fmla="*/ 67 w 158"/>
                    <a:gd name="T19" fmla="*/ 25 h 64"/>
                    <a:gd name="T20" fmla="*/ 13 w 158"/>
                    <a:gd name="T21" fmla="*/ 45 h 64"/>
                    <a:gd name="T22" fmla="*/ 13 w 158"/>
                    <a:gd name="T23" fmla="*/ 52 h 64"/>
                    <a:gd name="T24" fmla="*/ 152 w 158"/>
                    <a:gd name="T25" fmla="*/ 52 h 64"/>
                    <a:gd name="T26" fmla="*/ 158 w 158"/>
                    <a:gd name="T27" fmla="*/ 58 h 64"/>
                    <a:gd name="T28" fmla="*/ 152 w 158"/>
                    <a:gd name="T29" fmla="*/ 64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8" h="64">
                      <a:moveTo>
                        <a:pt x="152" y="64"/>
                      </a:moveTo>
                      <a:cubicBezTo>
                        <a:pt x="7" y="64"/>
                        <a:pt x="7" y="64"/>
                        <a:pt x="7" y="64"/>
                      </a:cubicBezTo>
                      <a:cubicBezTo>
                        <a:pt x="3" y="64"/>
                        <a:pt x="1" y="62"/>
                        <a:pt x="1" y="58"/>
                      </a:cubicBezTo>
                      <a:cubicBezTo>
                        <a:pt x="1" y="45"/>
                        <a:pt x="1" y="45"/>
                        <a:pt x="1" y="45"/>
                      </a:cubicBezTo>
                      <a:cubicBezTo>
                        <a:pt x="0" y="31"/>
                        <a:pt x="32" y="21"/>
                        <a:pt x="60" y="14"/>
                      </a:cubicBezTo>
                      <a:cubicBezTo>
                        <a:pt x="60" y="6"/>
                        <a:pt x="60" y="6"/>
                        <a:pt x="60" y="6"/>
                      </a:cubicBezTo>
                      <a:cubicBezTo>
                        <a:pt x="60" y="2"/>
                        <a:pt x="63" y="0"/>
                        <a:pt x="66" y="0"/>
                      </a:cubicBezTo>
                      <a:cubicBezTo>
                        <a:pt x="69" y="0"/>
                        <a:pt x="72" y="2"/>
                        <a:pt x="72" y="6"/>
                      </a:cubicBezTo>
                      <a:cubicBezTo>
                        <a:pt x="72" y="19"/>
                        <a:pt x="72" y="19"/>
                        <a:pt x="72" y="19"/>
                      </a:cubicBezTo>
                      <a:cubicBezTo>
                        <a:pt x="72" y="22"/>
                        <a:pt x="70" y="24"/>
                        <a:pt x="67" y="25"/>
                      </a:cubicBezTo>
                      <a:cubicBezTo>
                        <a:pt x="41" y="31"/>
                        <a:pt x="15" y="40"/>
                        <a:pt x="13" y="45"/>
                      </a:cubicBezTo>
                      <a:cubicBezTo>
                        <a:pt x="13" y="52"/>
                        <a:pt x="13" y="52"/>
                        <a:pt x="13" y="52"/>
                      </a:cubicBezTo>
                      <a:cubicBezTo>
                        <a:pt x="152" y="52"/>
                        <a:pt x="152" y="52"/>
                        <a:pt x="152" y="52"/>
                      </a:cubicBezTo>
                      <a:cubicBezTo>
                        <a:pt x="156" y="52"/>
                        <a:pt x="158" y="55"/>
                        <a:pt x="158" y="58"/>
                      </a:cubicBezTo>
                      <a:cubicBezTo>
                        <a:pt x="158" y="62"/>
                        <a:pt x="156" y="64"/>
                        <a:pt x="152" y="6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7" name="Freeform 279"/>
                <p:cNvSpPr>
                  <a:spLocks/>
                </p:cNvSpPr>
                <p:nvPr/>
              </p:nvSpPr>
              <p:spPr bwMode="auto">
                <a:xfrm>
                  <a:off x="3979863" y="2041525"/>
                  <a:ext cx="209550" cy="190500"/>
                </a:xfrm>
                <a:custGeom>
                  <a:avLst/>
                  <a:gdLst>
                    <a:gd name="T0" fmla="*/ 65 w 72"/>
                    <a:gd name="T1" fmla="*/ 65 h 65"/>
                    <a:gd name="T2" fmla="*/ 59 w 72"/>
                    <a:gd name="T3" fmla="*/ 59 h 65"/>
                    <a:gd name="T4" fmla="*/ 59 w 72"/>
                    <a:gd name="T5" fmla="*/ 46 h 65"/>
                    <a:gd name="T6" fmla="*/ 5 w 72"/>
                    <a:gd name="T7" fmla="*/ 26 h 65"/>
                    <a:gd name="T8" fmla="*/ 0 w 72"/>
                    <a:gd name="T9" fmla="*/ 20 h 65"/>
                    <a:gd name="T10" fmla="*/ 0 w 72"/>
                    <a:gd name="T11" fmla="*/ 6 h 65"/>
                    <a:gd name="T12" fmla="*/ 6 w 72"/>
                    <a:gd name="T13" fmla="*/ 0 h 65"/>
                    <a:gd name="T14" fmla="*/ 12 w 72"/>
                    <a:gd name="T15" fmla="*/ 6 h 65"/>
                    <a:gd name="T16" fmla="*/ 12 w 72"/>
                    <a:gd name="T17" fmla="*/ 15 h 65"/>
                    <a:gd name="T18" fmla="*/ 71 w 72"/>
                    <a:gd name="T19" fmla="*/ 47 h 65"/>
                    <a:gd name="T20" fmla="*/ 71 w 72"/>
                    <a:gd name="T21" fmla="*/ 59 h 65"/>
                    <a:gd name="T22" fmla="*/ 65 w 72"/>
                    <a:gd name="T23" fmla="*/ 6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2" h="65">
                      <a:moveTo>
                        <a:pt x="65" y="65"/>
                      </a:moveTo>
                      <a:cubicBezTo>
                        <a:pt x="62" y="65"/>
                        <a:pt x="59" y="63"/>
                        <a:pt x="59" y="59"/>
                      </a:cubicBezTo>
                      <a:cubicBezTo>
                        <a:pt x="59" y="46"/>
                        <a:pt x="59" y="46"/>
                        <a:pt x="59" y="46"/>
                      </a:cubicBezTo>
                      <a:cubicBezTo>
                        <a:pt x="57" y="41"/>
                        <a:pt x="31" y="32"/>
                        <a:pt x="5" y="26"/>
                      </a:cubicBezTo>
                      <a:cubicBezTo>
                        <a:pt x="2" y="25"/>
                        <a:pt x="0" y="23"/>
                        <a:pt x="0" y="20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" y="0"/>
                        <a:pt x="12" y="3"/>
                        <a:pt x="12" y="6"/>
                      </a:cubicBezTo>
                      <a:cubicBezTo>
                        <a:pt x="12" y="15"/>
                        <a:pt x="12" y="15"/>
                        <a:pt x="12" y="15"/>
                      </a:cubicBezTo>
                      <a:cubicBezTo>
                        <a:pt x="40" y="22"/>
                        <a:pt x="72" y="32"/>
                        <a:pt x="71" y="47"/>
                      </a:cubicBezTo>
                      <a:cubicBezTo>
                        <a:pt x="71" y="59"/>
                        <a:pt x="71" y="59"/>
                        <a:pt x="71" y="59"/>
                      </a:cubicBezTo>
                      <a:cubicBezTo>
                        <a:pt x="71" y="63"/>
                        <a:pt x="69" y="65"/>
                        <a:pt x="65" y="6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8" name="Freeform 280"/>
                <p:cNvSpPr>
                  <a:spLocks noEditPoints="1"/>
                </p:cNvSpPr>
                <p:nvPr/>
              </p:nvSpPr>
              <p:spPr bwMode="auto">
                <a:xfrm>
                  <a:off x="4116388" y="1843088"/>
                  <a:ext cx="187325" cy="263525"/>
                </a:xfrm>
                <a:custGeom>
                  <a:avLst/>
                  <a:gdLst>
                    <a:gd name="T0" fmla="*/ 35 w 64"/>
                    <a:gd name="T1" fmla="*/ 90 h 90"/>
                    <a:gd name="T2" fmla="*/ 30 w 64"/>
                    <a:gd name="T3" fmla="*/ 90 h 90"/>
                    <a:gd name="T4" fmla="*/ 0 w 64"/>
                    <a:gd name="T5" fmla="*/ 60 h 90"/>
                    <a:gd name="T6" fmla="*/ 0 w 64"/>
                    <a:gd name="T7" fmla="*/ 30 h 90"/>
                    <a:gd name="T8" fmla="*/ 30 w 64"/>
                    <a:gd name="T9" fmla="*/ 0 h 90"/>
                    <a:gd name="T10" fmla="*/ 35 w 64"/>
                    <a:gd name="T11" fmla="*/ 0 h 90"/>
                    <a:gd name="T12" fmla="*/ 64 w 64"/>
                    <a:gd name="T13" fmla="*/ 30 h 90"/>
                    <a:gd name="T14" fmla="*/ 64 w 64"/>
                    <a:gd name="T15" fmla="*/ 60 h 90"/>
                    <a:gd name="T16" fmla="*/ 35 w 64"/>
                    <a:gd name="T17" fmla="*/ 90 h 90"/>
                    <a:gd name="T18" fmla="*/ 30 w 64"/>
                    <a:gd name="T19" fmla="*/ 12 h 90"/>
                    <a:gd name="T20" fmla="*/ 12 w 64"/>
                    <a:gd name="T21" fmla="*/ 30 h 90"/>
                    <a:gd name="T22" fmla="*/ 12 w 64"/>
                    <a:gd name="T23" fmla="*/ 60 h 90"/>
                    <a:gd name="T24" fmla="*/ 30 w 64"/>
                    <a:gd name="T25" fmla="*/ 78 h 90"/>
                    <a:gd name="T26" fmla="*/ 35 w 64"/>
                    <a:gd name="T27" fmla="*/ 78 h 90"/>
                    <a:gd name="T28" fmla="*/ 52 w 64"/>
                    <a:gd name="T29" fmla="*/ 60 h 90"/>
                    <a:gd name="T30" fmla="*/ 52 w 64"/>
                    <a:gd name="T31" fmla="*/ 30 h 90"/>
                    <a:gd name="T32" fmla="*/ 35 w 64"/>
                    <a:gd name="T33" fmla="*/ 12 h 90"/>
                    <a:gd name="T34" fmla="*/ 30 w 64"/>
                    <a:gd name="T35" fmla="*/ 12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4" h="90">
                      <a:moveTo>
                        <a:pt x="35" y="90"/>
                      </a:moveTo>
                      <a:cubicBezTo>
                        <a:pt x="30" y="90"/>
                        <a:pt x="30" y="90"/>
                        <a:pt x="30" y="90"/>
                      </a:cubicBezTo>
                      <a:cubicBezTo>
                        <a:pt x="13" y="90"/>
                        <a:pt x="0" y="76"/>
                        <a:pt x="0" y="60"/>
                      </a:cubicBezTo>
                      <a:cubicBezTo>
                        <a:pt x="0" y="30"/>
                        <a:pt x="0" y="30"/>
                        <a:pt x="0" y="30"/>
                      </a:cubicBezTo>
                      <a:cubicBezTo>
                        <a:pt x="0" y="14"/>
                        <a:pt x="13" y="0"/>
                        <a:pt x="30" y="0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51" y="0"/>
                        <a:pt x="64" y="14"/>
                        <a:pt x="64" y="30"/>
                      </a:cubicBezTo>
                      <a:cubicBezTo>
                        <a:pt x="64" y="60"/>
                        <a:pt x="64" y="60"/>
                        <a:pt x="64" y="60"/>
                      </a:cubicBezTo>
                      <a:cubicBezTo>
                        <a:pt x="64" y="76"/>
                        <a:pt x="51" y="90"/>
                        <a:pt x="35" y="90"/>
                      </a:cubicBezTo>
                      <a:close/>
                      <a:moveTo>
                        <a:pt x="30" y="12"/>
                      </a:moveTo>
                      <a:cubicBezTo>
                        <a:pt x="20" y="12"/>
                        <a:pt x="12" y="20"/>
                        <a:pt x="12" y="30"/>
                      </a:cubicBezTo>
                      <a:cubicBezTo>
                        <a:pt x="12" y="60"/>
                        <a:pt x="12" y="60"/>
                        <a:pt x="12" y="60"/>
                      </a:cubicBezTo>
                      <a:cubicBezTo>
                        <a:pt x="12" y="70"/>
                        <a:pt x="20" y="78"/>
                        <a:pt x="30" y="78"/>
                      </a:cubicBezTo>
                      <a:cubicBezTo>
                        <a:pt x="35" y="78"/>
                        <a:pt x="35" y="78"/>
                        <a:pt x="35" y="78"/>
                      </a:cubicBezTo>
                      <a:cubicBezTo>
                        <a:pt x="45" y="78"/>
                        <a:pt x="52" y="70"/>
                        <a:pt x="52" y="60"/>
                      </a:cubicBezTo>
                      <a:cubicBezTo>
                        <a:pt x="52" y="30"/>
                        <a:pt x="52" y="30"/>
                        <a:pt x="52" y="30"/>
                      </a:cubicBezTo>
                      <a:cubicBezTo>
                        <a:pt x="52" y="20"/>
                        <a:pt x="45" y="12"/>
                        <a:pt x="35" y="12"/>
                      </a:cubicBezTo>
                      <a:lnTo>
                        <a:pt x="30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0" name="Freeform 281"/>
                <p:cNvSpPr>
                  <a:spLocks/>
                </p:cNvSpPr>
                <p:nvPr/>
              </p:nvSpPr>
              <p:spPr bwMode="auto">
                <a:xfrm>
                  <a:off x="4164013" y="2074863"/>
                  <a:ext cx="34925" cy="66675"/>
                </a:xfrm>
                <a:custGeom>
                  <a:avLst/>
                  <a:gdLst>
                    <a:gd name="T0" fmla="*/ 6 w 12"/>
                    <a:gd name="T1" fmla="*/ 23 h 23"/>
                    <a:gd name="T2" fmla="*/ 0 w 12"/>
                    <a:gd name="T3" fmla="*/ 17 h 23"/>
                    <a:gd name="T4" fmla="*/ 0 w 12"/>
                    <a:gd name="T5" fmla="*/ 6 h 23"/>
                    <a:gd name="T6" fmla="*/ 6 w 12"/>
                    <a:gd name="T7" fmla="*/ 0 h 23"/>
                    <a:gd name="T8" fmla="*/ 12 w 12"/>
                    <a:gd name="T9" fmla="*/ 6 h 23"/>
                    <a:gd name="T10" fmla="*/ 12 w 12"/>
                    <a:gd name="T11" fmla="*/ 17 h 23"/>
                    <a:gd name="T12" fmla="*/ 6 w 12"/>
                    <a:gd name="T13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23">
                      <a:moveTo>
                        <a:pt x="6" y="23"/>
                      </a:moveTo>
                      <a:cubicBezTo>
                        <a:pt x="2" y="23"/>
                        <a:pt x="0" y="20"/>
                        <a:pt x="0" y="17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2" y="0"/>
                        <a:pt x="6" y="0"/>
                      </a:cubicBezTo>
                      <a:cubicBezTo>
                        <a:pt x="9" y="0"/>
                        <a:pt x="12" y="3"/>
                        <a:pt x="12" y="6"/>
                      </a:cubicBezTo>
                      <a:cubicBezTo>
                        <a:pt x="12" y="17"/>
                        <a:pt x="12" y="17"/>
                        <a:pt x="12" y="17"/>
                      </a:cubicBezTo>
                      <a:cubicBezTo>
                        <a:pt x="12" y="20"/>
                        <a:pt x="9" y="23"/>
                        <a:pt x="6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1" name="Freeform 282"/>
                <p:cNvSpPr>
                  <a:spLocks/>
                </p:cNvSpPr>
                <p:nvPr/>
              </p:nvSpPr>
              <p:spPr bwMode="auto">
                <a:xfrm>
                  <a:off x="4227513" y="2197100"/>
                  <a:ext cx="173038" cy="34925"/>
                </a:xfrm>
                <a:custGeom>
                  <a:avLst/>
                  <a:gdLst>
                    <a:gd name="T0" fmla="*/ 53 w 59"/>
                    <a:gd name="T1" fmla="*/ 12 h 12"/>
                    <a:gd name="T2" fmla="*/ 6 w 59"/>
                    <a:gd name="T3" fmla="*/ 12 h 12"/>
                    <a:gd name="T4" fmla="*/ 0 w 59"/>
                    <a:gd name="T5" fmla="*/ 6 h 12"/>
                    <a:gd name="T6" fmla="*/ 6 w 59"/>
                    <a:gd name="T7" fmla="*/ 0 h 12"/>
                    <a:gd name="T8" fmla="*/ 53 w 59"/>
                    <a:gd name="T9" fmla="*/ 0 h 12"/>
                    <a:gd name="T10" fmla="*/ 59 w 59"/>
                    <a:gd name="T11" fmla="*/ 6 h 12"/>
                    <a:gd name="T12" fmla="*/ 53 w 59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12">
                      <a:moveTo>
                        <a:pt x="53" y="12"/>
                      </a:move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3" y="12"/>
                        <a:pt x="0" y="10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6" y="0"/>
                        <a:pt x="59" y="3"/>
                        <a:pt x="59" y="6"/>
                      </a:cubicBezTo>
                      <a:cubicBezTo>
                        <a:pt x="59" y="10"/>
                        <a:pt x="56" y="12"/>
                        <a:pt x="53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2" name="Freeform 283"/>
                <p:cNvSpPr>
                  <a:spLocks/>
                </p:cNvSpPr>
                <p:nvPr/>
              </p:nvSpPr>
              <p:spPr bwMode="auto">
                <a:xfrm>
                  <a:off x="4225926" y="2074863"/>
                  <a:ext cx="174625" cy="157163"/>
                </a:xfrm>
                <a:custGeom>
                  <a:avLst/>
                  <a:gdLst>
                    <a:gd name="T0" fmla="*/ 54 w 60"/>
                    <a:gd name="T1" fmla="*/ 54 h 54"/>
                    <a:gd name="T2" fmla="*/ 48 w 60"/>
                    <a:gd name="T3" fmla="*/ 48 h 54"/>
                    <a:gd name="T4" fmla="*/ 48 w 60"/>
                    <a:gd name="T5" fmla="*/ 38 h 54"/>
                    <a:gd name="T6" fmla="*/ 5 w 60"/>
                    <a:gd name="T7" fmla="*/ 23 h 54"/>
                    <a:gd name="T8" fmla="*/ 0 w 60"/>
                    <a:gd name="T9" fmla="*/ 17 h 54"/>
                    <a:gd name="T10" fmla="*/ 0 w 60"/>
                    <a:gd name="T11" fmla="*/ 6 h 54"/>
                    <a:gd name="T12" fmla="*/ 6 w 60"/>
                    <a:gd name="T13" fmla="*/ 0 h 54"/>
                    <a:gd name="T14" fmla="*/ 12 w 60"/>
                    <a:gd name="T15" fmla="*/ 6 h 54"/>
                    <a:gd name="T16" fmla="*/ 12 w 60"/>
                    <a:gd name="T17" fmla="*/ 12 h 54"/>
                    <a:gd name="T18" fmla="*/ 60 w 60"/>
                    <a:gd name="T19" fmla="*/ 38 h 54"/>
                    <a:gd name="T20" fmla="*/ 60 w 60"/>
                    <a:gd name="T21" fmla="*/ 48 h 54"/>
                    <a:gd name="T22" fmla="*/ 54 w 60"/>
                    <a:gd name="T23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0" h="54">
                      <a:moveTo>
                        <a:pt x="54" y="54"/>
                      </a:moveTo>
                      <a:cubicBezTo>
                        <a:pt x="50" y="54"/>
                        <a:pt x="48" y="52"/>
                        <a:pt x="48" y="48"/>
                      </a:cubicBezTo>
                      <a:cubicBezTo>
                        <a:pt x="48" y="38"/>
                        <a:pt x="48" y="38"/>
                        <a:pt x="48" y="38"/>
                      </a:cubicBezTo>
                      <a:cubicBezTo>
                        <a:pt x="45" y="34"/>
                        <a:pt x="25" y="27"/>
                        <a:pt x="5" y="23"/>
                      </a:cubicBezTo>
                      <a:cubicBezTo>
                        <a:pt x="2" y="22"/>
                        <a:pt x="0" y="20"/>
                        <a:pt x="0" y="17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2"/>
                        <a:pt x="3" y="0"/>
                        <a:pt x="6" y="0"/>
                      </a:cubicBezTo>
                      <a:cubicBezTo>
                        <a:pt x="9" y="0"/>
                        <a:pt x="12" y="2"/>
                        <a:pt x="12" y="6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44" y="20"/>
                        <a:pt x="60" y="28"/>
                        <a:pt x="60" y="38"/>
                      </a:cubicBezTo>
                      <a:cubicBezTo>
                        <a:pt x="60" y="48"/>
                        <a:pt x="60" y="48"/>
                        <a:pt x="60" y="48"/>
                      </a:cubicBezTo>
                      <a:cubicBezTo>
                        <a:pt x="60" y="52"/>
                        <a:pt x="57" y="54"/>
                        <a:pt x="54" y="5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33" name="Прямоугольник 32"/>
            <p:cNvSpPr/>
            <p:nvPr/>
          </p:nvSpPr>
          <p:spPr>
            <a:xfrm>
              <a:off x="633703" y="4819920"/>
              <a:ext cx="817227" cy="2443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</a:t>
              </a:r>
              <a:r>
                <a:rPr lang="ru-RU" sz="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лиент</a:t>
              </a:r>
              <a:endPara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24240" y="4105875"/>
            <a:ext cx="817227" cy="475253"/>
            <a:chOff x="-792725" y="4047737"/>
            <a:chExt cx="817227" cy="475253"/>
          </a:xfrm>
        </p:grpSpPr>
        <p:sp>
          <p:nvSpPr>
            <p:cNvPr id="63" name="Овал 62"/>
            <p:cNvSpPr/>
            <p:nvPr/>
          </p:nvSpPr>
          <p:spPr>
            <a:xfrm>
              <a:off x="-624029" y="4047737"/>
              <a:ext cx="475253" cy="475253"/>
            </a:xfrm>
            <a:prstGeom prst="ellipse">
              <a:avLst/>
            </a:prstGeom>
            <a:solidFill>
              <a:srgbClr val="2B60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Прямоугольник 80"/>
            <p:cNvSpPr/>
            <p:nvPr/>
          </p:nvSpPr>
          <p:spPr>
            <a:xfrm>
              <a:off x="-792725" y="4253256"/>
              <a:ext cx="817227" cy="2443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сумма</a:t>
              </a:r>
              <a:endPara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Freeform 9"/>
            <p:cNvSpPr>
              <a:spLocks noEditPoints="1"/>
            </p:cNvSpPr>
            <p:nvPr/>
          </p:nvSpPr>
          <p:spPr bwMode="auto">
            <a:xfrm>
              <a:off x="-463612" y="4124529"/>
              <a:ext cx="164566" cy="173904"/>
            </a:xfrm>
            <a:custGeom>
              <a:avLst/>
              <a:gdLst>
                <a:gd name="T0" fmla="*/ 240 w 1477"/>
                <a:gd name="T1" fmla="*/ 188 h 1850"/>
                <a:gd name="T2" fmla="*/ 77 w 1477"/>
                <a:gd name="T3" fmla="*/ 577 h 1850"/>
                <a:gd name="T4" fmla="*/ 169 w 1477"/>
                <a:gd name="T5" fmla="*/ 970 h 1850"/>
                <a:gd name="T6" fmla="*/ 162 w 1477"/>
                <a:gd name="T7" fmla="*/ 1240 h 1850"/>
                <a:gd name="T8" fmla="*/ 0 w 1477"/>
                <a:gd name="T9" fmla="*/ 1631 h 1850"/>
                <a:gd name="T10" fmla="*/ 1243 w 1477"/>
                <a:gd name="T11" fmla="*/ 1396 h 1850"/>
                <a:gd name="T12" fmla="*/ 1399 w 1477"/>
                <a:gd name="T13" fmla="*/ 973 h 1850"/>
                <a:gd name="T14" fmla="*/ 1315 w 1477"/>
                <a:gd name="T15" fmla="*/ 611 h 1850"/>
                <a:gd name="T16" fmla="*/ 1472 w 1477"/>
                <a:gd name="T17" fmla="*/ 188 h 1850"/>
                <a:gd name="T18" fmla="*/ 386 w 1477"/>
                <a:gd name="T19" fmla="*/ 508 h 1850"/>
                <a:gd name="T20" fmla="*/ 271 w 1477"/>
                <a:gd name="T21" fmla="*/ 538 h 1850"/>
                <a:gd name="T22" fmla="*/ 693 w 1477"/>
                <a:gd name="T23" fmla="*/ 736 h 1850"/>
                <a:gd name="T24" fmla="*/ 477 w 1477"/>
                <a:gd name="T25" fmla="*/ 541 h 1850"/>
                <a:gd name="T26" fmla="*/ 598 w 1477"/>
                <a:gd name="T27" fmla="*/ 567 h 1850"/>
                <a:gd name="T28" fmla="*/ 689 w 1477"/>
                <a:gd name="T29" fmla="*/ 431 h 1850"/>
                <a:gd name="T30" fmla="*/ 689 w 1477"/>
                <a:gd name="T31" fmla="*/ 579 h 1850"/>
                <a:gd name="T32" fmla="*/ 1023 w 1477"/>
                <a:gd name="T33" fmla="*/ 431 h 1850"/>
                <a:gd name="T34" fmla="*/ 1163 w 1477"/>
                <a:gd name="T35" fmla="*/ 897 h 1850"/>
                <a:gd name="T36" fmla="*/ 1224 w 1477"/>
                <a:gd name="T37" fmla="*/ 846 h 1850"/>
                <a:gd name="T38" fmla="*/ 1113 w 1477"/>
                <a:gd name="T39" fmla="*/ 567 h 1850"/>
                <a:gd name="T40" fmla="*/ 1235 w 1477"/>
                <a:gd name="T41" fmla="*/ 541 h 1850"/>
                <a:gd name="T42" fmla="*/ 951 w 1477"/>
                <a:gd name="T43" fmla="*/ 956 h 1850"/>
                <a:gd name="T44" fmla="*/ 860 w 1477"/>
                <a:gd name="T45" fmla="*/ 820 h 1850"/>
                <a:gd name="T46" fmla="*/ 739 w 1477"/>
                <a:gd name="T47" fmla="*/ 826 h 1850"/>
                <a:gd name="T48" fmla="*/ 648 w 1477"/>
                <a:gd name="T49" fmla="*/ 974 h 1850"/>
                <a:gd name="T50" fmla="*/ 648 w 1477"/>
                <a:gd name="T51" fmla="*/ 826 h 1850"/>
                <a:gd name="T52" fmla="*/ 314 w 1477"/>
                <a:gd name="T53" fmla="*/ 930 h 1850"/>
                <a:gd name="T54" fmla="*/ 163 w 1477"/>
                <a:gd name="T55" fmla="*/ 729 h 1850"/>
                <a:gd name="T56" fmla="*/ 163 w 1477"/>
                <a:gd name="T57" fmla="*/ 846 h 1850"/>
                <a:gd name="T58" fmla="*/ 314 w 1477"/>
                <a:gd name="T59" fmla="*/ 1154 h 1850"/>
                <a:gd name="T60" fmla="*/ 253 w 1477"/>
                <a:gd name="T61" fmla="*/ 1126 h 1850"/>
                <a:gd name="T62" fmla="*/ 91 w 1477"/>
                <a:gd name="T63" fmla="*/ 1514 h 1850"/>
                <a:gd name="T64" fmla="*/ 364 w 1477"/>
                <a:gd name="T65" fmla="*/ 1741 h 1850"/>
                <a:gd name="T66" fmla="*/ 364 w 1477"/>
                <a:gd name="T67" fmla="*/ 1594 h 1850"/>
                <a:gd name="T68" fmla="*/ 454 w 1477"/>
                <a:gd name="T69" fmla="*/ 1752 h 1850"/>
                <a:gd name="T70" fmla="*/ 576 w 1477"/>
                <a:gd name="T71" fmla="*/ 1759 h 1850"/>
                <a:gd name="T72" fmla="*/ 784 w 1477"/>
                <a:gd name="T73" fmla="*/ 1462 h 1850"/>
                <a:gd name="T74" fmla="*/ 91 w 1477"/>
                <a:gd name="T75" fmla="*/ 1393 h 1850"/>
                <a:gd name="T76" fmla="*/ 526 w 1477"/>
                <a:gd name="T77" fmla="*/ 1206 h 1850"/>
                <a:gd name="T78" fmla="*/ 617 w 1477"/>
                <a:gd name="T79" fmla="*/ 1364 h 1850"/>
                <a:gd name="T80" fmla="*/ 738 w 1477"/>
                <a:gd name="T81" fmla="*/ 1370 h 1850"/>
                <a:gd name="T82" fmla="*/ 829 w 1477"/>
                <a:gd name="T83" fmla="*/ 1223 h 1850"/>
                <a:gd name="T84" fmla="*/ 829 w 1477"/>
                <a:gd name="T85" fmla="*/ 1370 h 1850"/>
                <a:gd name="T86" fmla="*/ 667 w 1477"/>
                <a:gd name="T87" fmla="*/ 1611 h 1850"/>
                <a:gd name="T88" fmla="*/ 1000 w 1477"/>
                <a:gd name="T89" fmla="*/ 1715 h 1850"/>
                <a:gd name="T90" fmla="*/ 1000 w 1477"/>
                <a:gd name="T91" fmla="*/ 1571 h 1850"/>
                <a:gd name="T92" fmla="*/ 1091 w 1477"/>
                <a:gd name="T93" fmla="*/ 1682 h 1850"/>
                <a:gd name="T94" fmla="*/ 1152 w 1477"/>
                <a:gd name="T95" fmla="*/ 1631 h 1850"/>
                <a:gd name="T96" fmla="*/ 1041 w 1477"/>
                <a:gd name="T97" fmla="*/ 1206 h 1850"/>
                <a:gd name="T98" fmla="*/ 1314 w 1477"/>
                <a:gd name="T99" fmla="*/ 1243 h 1850"/>
                <a:gd name="T100" fmla="*/ 1314 w 1477"/>
                <a:gd name="T101" fmla="*/ 1126 h 1850"/>
                <a:gd name="T102" fmla="*/ 254 w 1477"/>
                <a:gd name="T103" fmla="*/ 1006 h 1850"/>
                <a:gd name="T104" fmla="*/ 1314 w 1477"/>
                <a:gd name="T105" fmla="*/ 1005 h 1850"/>
                <a:gd name="T106" fmla="*/ 1326 w 1477"/>
                <a:gd name="T107" fmla="*/ 508 h 1850"/>
                <a:gd name="T108" fmla="*/ 1386 w 1477"/>
                <a:gd name="T109" fmla="*/ 458 h 1850"/>
                <a:gd name="T110" fmla="*/ 856 w 1477"/>
                <a:gd name="T111" fmla="*/ 91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77" h="1850">
                  <a:moveTo>
                    <a:pt x="1472" y="188"/>
                  </a:moveTo>
                  <a:cubicBezTo>
                    <a:pt x="1430" y="59"/>
                    <a:pt x="1133" y="0"/>
                    <a:pt x="856" y="0"/>
                  </a:cubicBezTo>
                  <a:cubicBezTo>
                    <a:pt x="578" y="0"/>
                    <a:pt x="282" y="59"/>
                    <a:pt x="240" y="188"/>
                  </a:cubicBezTo>
                  <a:cubicBezTo>
                    <a:pt x="237" y="194"/>
                    <a:pt x="234" y="201"/>
                    <a:pt x="234" y="208"/>
                  </a:cubicBezTo>
                  <a:cubicBezTo>
                    <a:pt x="234" y="455"/>
                    <a:pt x="234" y="455"/>
                    <a:pt x="234" y="455"/>
                  </a:cubicBezTo>
                  <a:cubicBezTo>
                    <a:pt x="131" y="493"/>
                    <a:pt x="90" y="538"/>
                    <a:pt x="77" y="577"/>
                  </a:cubicBezTo>
                  <a:cubicBezTo>
                    <a:pt x="74" y="583"/>
                    <a:pt x="72" y="590"/>
                    <a:pt x="72" y="597"/>
                  </a:cubicBezTo>
                  <a:cubicBezTo>
                    <a:pt x="72" y="846"/>
                    <a:pt x="72" y="846"/>
                    <a:pt x="72" y="846"/>
                  </a:cubicBezTo>
                  <a:cubicBezTo>
                    <a:pt x="72" y="897"/>
                    <a:pt x="109" y="938"/>
                    <a:pt x="169" y="970"/>
                  </a:cubicBezTo>
                  <a:cubicBezTo>
                    <a:pt x="168" y="971"/>
                    <a:pt x="168" y="972"/>
                    <a:pt x="168" y="973"/>
                  </a:cubicBezTo>
                  <a:cubicBezTo>
                    <a:pt x="164" y="980"/>
                    <a:pt x="162" y="986"/>
                    <a:pt x="162" y="993"/>
                  </a:cubicBezTo>
                  <a:cubicBezTo>
                    <a:pt x="162" y="1240"/>
                    <a:pt x="162" y="1240"/>
                    <a:pt x="162" y="1240"/>
                  </a:cubicBezTo>
                  <a:cubicBezTo>
                    <a:pt x="59" y="1278"/>
                    <a:pt x="18" y="1323"/>
                    <a:pt x="5" y="1362"/>
                  </a:cubicBezTo>
                  <a:cubicBezTo>
                    <a:pt x="2" y="1368"/>
                    <a:pt x="0" y="1375"/>
                    <a:pt x="0" y="1382"/>
                  </a:cubicBezTo>
                  <a:cubicBezTo>
                    <a:pt x="0" y="1631"/>
                    <a:pt x="0" y="1631"/>
                    <a:pt x="0" y="1631"/>
                  </a:cubicBezTo>
                  <a:cubicBezTo>
                    <a:pt x="0" y="1782"/>
                    <a:pt x="322" y="1850"/>
                    <a:pt x="621" y="1850"/>
                  </a:cubicBezTo>
                  <a:cubicBezTo>
                    <a:pt x="920" y="1850"/>
                    <a:pt x="1243" y="1782"/>
                    <a:pt x="1243" y="1631"/>
                  </a:cubicBezTo>
                  <a:cubicBezTo>
                    <a:pt x="1243" y="1396"/>
                    <a:pt x="1243" y="1396"/>
                    <a:pt x="1243" y="1396"/>
                  </a:cubicBezTo>
                  <a:cubicBezTo>
                    <a:pt x="1340" y="1361"/>
                    <a:pt x="1405" y="1310"/>
                    <a:pt x="1405" y="1243"/>
                  </a:cubicBezTo>
                  <a:cubicBezTo>
                    <a:pt x="1405" y="993"/>
                    <a:pt x="1405" y="993"/>
                    <a:pt x="1405" y="993"/>
                  </a:cubicBezTo>
                  <a:cubicBezTo>
                    <a:pt x="1405" y="986"/>
                    <a:pt x="1403" y="979"/>
                    <a:pt x="1399" y="973"/>
                  </a:cubicBezTo>
                  <a:cubicBezTo>
                    <a:pt x="1388" y="938"/>
                    <a:pt x="1358" y="907"/>
                    <a:pt x="1308" y="880"/>
                  </a:cubicBezTo>
                  <a:cubicBezTo>
                    <a:pt x="1312" y="869"/>
                    <a:pt x="1315" y="858"/>
                    <a:pt x="1315" y="846"/>
                  </a:cubicBezTo>
                  <a:cubicBezTo>
                    <a:pt x="1315" y="611"/>
                    <a:pt x="1315" y="611"/>
                    <a:pt x="1315" y="611"/>
                  </a:cubicBezTo>
                  <a:cubicBezTo>
                    <a:pt x="1413" y="576"/>
                    <a:pt x="1477" y="525"/>
                    <a:pt x="1477" y="458"/>
                  </a:cubicBezTo>
                  <a:cubicBezTo>
                    <a:pt x="1477" y="208"/>
                    <a:pt x="1477" y="208"/>
                    <a:pt x="1477" y="208"/>
                  </a:cubicBezTo>
                  <a:cubicBezTo>
                    <a:pt x="1477" y="201"/>
                    <a:pt x="1475" y="194"/>
                    <a:pt x="1472" y="188"/>
                  </a:cubicBezTo>
                  <a:close/>
                  <a:moveTo>
                    <a:pt x="325" y="341"/>
                  </a:moveTo>
                  <a:cubicBezTo>
                    <a:pt x="343" y="351"/>
                    <a:pt x="364" y="361"/>
                    <a:pt x="386" y="369"/>
                  </a:cubicBezTo>
                  <a:cubicBezTo>
                    <a:pt x="386" y="508"/>
                    <a:pt x="386" y="508"/>
                    <a:pt x="386" y="508"/>
                  </a:cubicBezTo>
                  <a:cubicBezTo>
                    <a:pt x="346" y="489"/>
                    <a:pt x="325" y="471"/>
                    <a:pt x="325" y="458"/>
                  </a:cubicBezTo>
                  <a:lnTo>
                    <a:pt x="325" y="341"/>
                  </a:lnTo>
                  <a:close/>
                  <a:moveTo>
                    <a:pt x="271" y="538"/>
                  </a:moveTo>
                  <a:cubicBezTo>
                    <a:pt x="363" y="633"/>
                    <a:pt x="616" y="677"/>
                    <a:pt x="856" y="677"/>
                  </a:cubicBezTo>
                  <a:cubicBezTo>
                    <a:pt x="969" y="677"/>
                    <a:pt x="1085" y="667"/>
                    <a:pt x="1186" y="647"/>
                  </a:cubicBezTo>
                  <a:cubicBezTo>
                    <a:pt x="1116" y="688"/>
                    <a:pt x="951" y="736"/>
                    <a:pt x="693" y="736"/>
                  </a:cubicBezTo>
                  <a:cubicBezTo>
                    <a:pt x="343" y="736"/>
                    <a:pt x="163" y="646"/>
                    <a:pt x="163" y="608"/>
                  </a:cubicBezTo>
                  <a:cubicBezTo>
                    <a:pt x="163" y="599"/>
                    <a:pt x="184" y="569"/>
                    <a:pt x="271" y="538"/>
                  </a:cubicBezTo>
                  <a:close/>
                  <a:moveTo>
                    <a:pt x="477" y="541"/>
                  </a:moveTo>
                  <a:cubicBezTo>
                    <a:pt x="477" y="397"/>
                    <a:pt x="477" y="397"/>
                    <a:pt x="477" y="397"/>
                  </a:cubicBezTo>
                  <a:cubicBezTo>
                    <a:pt x="515" y="407"/>
                    <a:pt x="556" y="415"/>
                    <a:pt x="598" y="421"/>
                  </a:cubicBezTo>
                  <a:cubicBezTo>
                    <a:pt x="598" y="567"/>
                    <a:pt x="598" y="567"/>
                    <a:pt x="598" y="567"/>
                  </a:cubicBezTo>
                  <a:cubicBezTo>
                    <a:pt x="552" y="560"/>
                    <a:pt x="511" y="551"/>
                    <a:pt x="477" y="541"/>
                  </a:cubicBezTo>
                  <a:close/>
                  <a:moveTo>
                    <a:pt x="689" y="579"/>
                  </a:moveTo>
                  <a:cubicBezTo>
                    <a:pt x="689" y="431"/>
                    <a:pt x="689" y="431"/>
                    <a:pt x="689" y="431"/>
                  </a:cubicBezTo>
                  <a:cubicBezTo>
                    <a:pt x="729" y="435"/>
                    <a:pt x="770" y="437"/>
                    <a:pt x="811" y="438"/>
                  </a:cubicBezTo>
                  <a:cubicBezTo>
                    <a:pt x="811" y="585"/>
                    <a:pt x="811" y="585"/>
                    <a:pt x="811" y="585"/>
                  </a:cubicBezTo>
                  <a:cubicBezTo>
                    <a:pt x="767" y="584"/>
                    <a:pt x="726" y="582"/>
                    <a:pt x="689" y="579"/>
                  </a:cubicBezTo>
                  <a:close/>
                  <a:moveTo>
                    <a:pt x="901" y="585"/>
                  </a:moveTo>
                  <a:cubicBezTo>
                    <a:pt x="901" y="438"/>
                    <a:pt x="901" y="438"/>
                    <a:pt x="901" y="438"/>
                  </a:cubicBezTo>
                  <a:cubicBezTo>
                    <a:pt x="942" y="437"/>
                    <a:pt x="983" y="435"/>
                    <a:pt x="1023" y="431"/>
                  </a:cubicBezTo>
                  <a:cubicBezTo>
                    <a:pt x="1023" y="579"/>
                    <a:pt x="1023" y="579"/>
                    <a:pt x="1023" y="579"/>
                  </a:cubicBezTo>
                  <a:cubicBezTo>
                    <a:pt x="985" y="582"/>
                    <a:pt x="945" y="584"/>
                    <a:pt x="901" y="585"/>
                  </a:cubicBezTo>
                  <a:close/>
                  <a:moveTo>
                    <a:pt x="1163" y="897"/>
                  </a:moveTo>
                  <a:cubicBezTo>
                    <a:pt x="1163" y="758"/>
                    <a:pt x="1163" y="758"/>
                    <a:pt x="1163" y="758"/>
                  </a:cubicBezTo>
                  <a:cubicBezTo>
                    <a:pt x="1186" y="749"/>
                    <a:pt x="1206" y="739"/>
                    <a:pt x="1224" y="729"/>
                  </a:cubicBezTo>
                  <a:cubicBezTo>
                    <a:pt x="1224" y="846"/>
                    <a:pt x="1224" y="846"/>
                    <a:pt x="1224" y="846"/>
                  </a:cubicBezTo>
                  <a:cubicBezTo>
                    <a:pt x="1224" y="859"/>
                    <a:pt x="1203" y="878"/>
                    <a:pt x="1163" y="897"/>
                  </a:cubicBezTo>
                  <a:close/>
                  <a:moveTo>
                    <a:pt x="1235" y="541"/>
                  </a:moveTo>
                  <a:cubicBezTo>
                    <a:pt x="1200" y="551"/>
                    <a:pt x="1160" y="560"/>
                    <a:pt x="1113" y="567"/>
                  </a:cubicBezTo>
                  <a:cubicBezTo>
                    <a:pt x="1113" y="421"/>
                    <a:pt x="1113" y="421"/>
                    <a:pt x="1113" y="421"/>
                  </a:cubicBezTo>
                  <a:cubicBezTo>
                    <a:pt x="1156" y="415"/>
                    <a:pt x="1197" y="407"/>
                    <a:pt x="1235" y="397"/>
                  </a:cubicBezTo>
                  <a:lnTo>
                    <a:pt x="1235" y="541"/>
                  </a:lnTo>
                  <a:close/>
                  <a:moveTo>
                    <a:pt x="1073" y="786"/>
                  </a:moveTo>
                  <a:cubicBezTo>
                    <a:pt x="1073" y="930"/>
                    <a:pt x="1073" y="930"/>
                    <a:pt x="1073" y="930"/>
                  </a:cubicBezTo>
                  <a:cubicBezTo>
                    <a:pt x="1038" y="939"/>
                    <a:pt x="997" y="948"/>
                    <a:pt x="951" y="956"/>
                  </a:cubicBezTo>
                  <a:cubicBezTo>
                    <a:pt x="951" y="809"/>
                    <a:pt x="951" y="809"/>
                    <a:pt x="951" y="809"/>
                  </a:cubicBezTo>
                  <a:cubicBezTo>
                    <a:pt x="994" y="803"/>
                    <a:pt x="1035" y="795"/>
                    <a:pt x="1073" y="786"/>
                  </a:cubicBezTo>
                  <a:close/>
                  <a:moveTo>
                    <a:pt x="860" y="820"/>
                  </a:moveTo>
                  <a:cubicBezTo>
                    <a:pt x="860" y="967"/>
                    <a:pt x="860" y="967"/>
                    <a:pt x="860" y="967"/>
                  </a:cubicBezTo>
                  <a:cubicBezTo>
                    <a:pt x="823" y="971"/>
                    <a:pt x="782" y="973"/>
                    <a:pt x="739" y="974"/>
                  </a:cubicBezTo>
                  <a:cubicBezTo>
                    <a:pt x="739" y="826"/>
                    <a:pt x="739" y="826"/>
                    <a:pt x="739" y="826"/>
                  </a:cubicBezTo>
                  <a:cubicBezTo>
                    <a:pt x="779" y="825"/>
                    <a:pt x="820" y="823"/>
                    <a:pt x="860" y="820"/>
                  </a:cubicBezTo>
                  <a:close/>
                  <a:moveTo>
                    <a:pt x="648" y="826"/>
                  </a:moveTo>
                  <a:cubicBezTo>
                    <a:pt x="648" y="974"/>
                    <a:pt x="648" y="974"/>
                    <a:pt x="648" y="974"/>
                  </a:cubicBezTo>
                  <a:cubicBezTo>
                    <a:pt x="605" y="973"/>
                    <a:pt x="564" y="971"/>
                    <a:pt x="526" y="967"/>
                  </a:cubicBezTo>
                  <a:cubicBezTo>
                    <a:pt x="526" y="820"/>
                    <a:pt x="526" y="820"/>
                    <a:pt x="526" y="820"/>
                  </a:cubicBezTo>
                  <a:cubicBezTo>
                    <a:pt x="566" y="823"/>
                    <a:pt x="607" y="825"/>
                    <a:pt x="648" y="826"/>
                  </a:cubicBezTo>
                  <a:close/>
                  <a:moveTo>
                    <a:pt x="436" y="809"/>
                  </a:moveTo>
                  <a:cubicBezTo>
                    <a:pt x="436" y="956"/>
                    <a:pt x="436" y="956"/>
                    <a:pt x="436" y="956"/>
                  </a:cubicBezTo>
                  <a:cubicBezTo>
                    <a:pt x="389" y="948"/>
                    <a:pt x="349" y="939"/>
                    <a:pt x="314" y="930"/>
                  </a:cubicBezTo>
                  <a:cubicBezTo>
                    <a:pt x="314" y="786"/>
                    <a:pt x="314" y="786"/>
                    <a:pt x="314" y="786"/>
                  </a:cubicBezTo>
                  <a:cubicBezTo>
                    <a:pt x="352" y="795"/>
                    <a:pt x="393" y="803"/>
                    <a:pt x="436" y="809"/>
                  </a:cubicBezTo>
                  <a:close/>
                  <a:moveTo>
                    <a:pt x="163" y="729"/>
                  </a:moveTo>
                  <a:cubicBezTo>
                    <a:pt x="181" y="739"/>
                    <a:pt x="201" y="749"/>
                    <a:pt x="223" y="758"/>
                  </a:cubicBezTo>
                  <a:cubicBezTo>
                    <a:pt x="223" y="897"/>
                    <a:pt x="223" y="897"/>
                    <a:pt x="223" y="897"/>
                  </a:cubicBezTo>
                  <a:cubicBezTo>
                    <a:pt x="183" y="878"/>
                    <a:pt x="163" y="859"/>
                    <a:pt x="163" y="846"/>
                  </a:cubicBezTo>
                  <a:lnTo>
                    <a:pt x="163" y="729"/>
                  </a:lnTo>
                  <a:close/>
                  <a:moveTo>
                    <a:pt x="253" y="1126"/>
                  </a:moveTo>
                  <a:cubicBezTo>
                    <a:pt x="271" y="1136"/>
                    <a:pt x="291" y="1146"/>
                    <a:pt x="314" y="1154"/>
                  </a:cubicBezTo>
                  <a:cubicBezTo>
                    <a:pt x="314" y="1293"/>
                    <a:pt x="314" y="1293"/>
                    <a:pt x="314" y="1293"/>
                  </a:cubicBezTo>
                  <a:cubicBezTo>
                    <a:pt x="274" y="1274"/>
                    <a:pt x="253" y="1256"/>
                    <a:pt x="253" y="1243"/>
                  </a:cubicBezTo>
                  <a:lnTo>
                    <a:pt x="253" y="1126"/>
                  </a:lnTo>
                  <a:close/>
                  <a:moveTo>
                    <a:pt x="151" y="1682"/>
                  </a:moveTo>
                  <a:cubicBezTo>
                    <a:pt x="111" y="1663"/>
                    <a:pt x="91" y="1644"/>
                    <a:pt x="91" y="1631"/>
                  </a:cubicBezTo>
                  <a:cubicBezTo>
                    <a:pt x="91" y="1514"/>
                    <a:pt x="91" y="1514"/>
                    <a:pt x="91" y="1514"/>
                  </a:cubicBezTo>
                  <a:cubicBezTo>
                    <a:pt x="109" y="1524"/>
                    <a:pt x="129" y="1534"/>
                    <a:pt x="151" y="1543"/>
                  </a:cubicBezTo>
                  <a:lnTo>
                    <a:pt x="151" y="1682"/>
                  </a:lnTo>
                  <a:close/>
                  <a:moveTo>
                    <a:pt x="364" y="1741"/>
                  </a:moveTo>
                  <a:cubicBezTo>
                    <a:pt x="317" y="1733"/>
                    <a:pt x="277" y="1724"/>
                    <a:pt x="242" y="1715"/>
                  </a:cubicBezTo>
                  <a:cubicBezTo>
                    <a:pt x="242" y="1571"/>
                    <a:pt x="242" y="1571"/>
                    <a:pt x="242" y="1571"/>
                  </a:cubicBezTo>
                  <a:cubicBezTo>
                    <a:pt x="280" y="1580"/>
                    <a:pt x="321" y="1588"/>
                    <a:pt x="364" y="1594"/>
                  </a:cubicBezTo>
                  <a:lnTo>
                    <a:pt x="364" y="1741"/>
                  </a:lnTo>
                  <a:close/>
                  <a:moveTo>
                    <a:pt x="576" y="1759"/>
                  </a:moveTo>
                  <a:cubicBezTo>
                    <a:pt x="533" y="1758"/>
                    <a:pt x="492" y="1756"/>
                    <a:pt x="454" y="1752"/>
                  </a:cubicBezTo>
                  <a:cubicBezTo>
                    <a:pt x="454" y="1605"/>
                    <a:pt x="454" y="1605"/>
                    <a:pt x="454" y="1605"/>
                  </a:cubicBezTo>
                  <a:cubicBezTo>
                    <a:pt x="494" y="1608"/>
                    <a:pt x="535" y="1610"/>
                    <a:pt x="576" y="1611"/>
                  </a:cubicBezTo>
                  <a:lnTo>
                    <a:pt x="576" y="1759"/>
                  </a:lnTo>
                  <a:close/>
                  <a:moveTo>
                    <a:pt x="91" y="1393"/>
                  </a:moveTo>
                  <a:cubicBezTo>
                    <a:pt x="91" y="1384"/>
                    <a:pt x="112" y="1354"/>
                    <a:pt x="199" y="1323"/>
                  </a:cubicBezTo>
                  <a:cubicBezTo>
                    <a:pt x="291" y="1418"/>
                    <a:pt x="544" y="1462"/>
                    <a:pt x="784" y="1462"/>
                  </a:cubicBezTo>
                  <a:cubicBezTo>
                    <a:pt x="897" y="1462"/>
                    <a:pt x="1013" y="1452"/>
                    <a:pt x="1114" y="1432"/>
                  </a:cubicBezTo>
                  <a:cubicBezTo>
                    <a:pt x="1044" y="1473"/>
                    <a:pt x="879" y="1521"/>
                    <a:pt x="621" y="1521"/>
                  </a:cubicBezTo>
                  <a:cubicBezTo>
                    <a:pt x="271" y="1521"/>
                    <a:pt x="91" y="1431"/>
                    <a:pt x="91" y="1393"/>
                  </a:cubicBezTo>
                  <a:close/>
                  <a:moveTo>
                    <a:pt x="404" y="1326"/>
                  </a:moveTo>
                  <a:cubicBezTo>
                    <a:pt x="404" y="1182"/>
                    <a:pt x="404" y="1182"/>
                    <a:pt x="404" y="1182"/>
                  </a:cubicBezTo>
                  <a:cubicBezTo>
                    <a:pt x="442" y="1192"/>
                    <a:pt x="483" y="1200"/>
                    <a:pt x="526" y="1206"/>
                  </a:cubicBezTo>
                  <a:cubicBezTo>
                    <a:pt x="526" y="1352"/>
                    <a:pt x="526" y="1352"/>
                    <a:pt x="526" y="1352"/>
                  </a:cubicBezTo>
                  <a:cubicBezTo>
                    <a:pt x="480" y="1345"/>
                    <a:pt x="439" y="1336"/>
                    <a:pt x="404" y="1326"/>
                  </a:cubicBezTo>
                  <a:close/>
                  <a:moveTo>
                    <a:pt x="617" y="1364"/>
                  </a:moveTo>
                  <a:cubicBezTo>
                    <a:pt x="617" y="1216"/>
                    <a:pt x="617" y="1216"/>
                    <a:pt x="617" y="1216"/>
                  </a:cubicBezTo>
                  <a:cubicBezTo>
                    <a:pt x="657" y="1220"/>
                    <a:pt x="698" y="1222"/>
                    <a:pt x="738" y="1223"/>
                  </a:cubicBezTo>
                  <a:cubicBezTo>
                    <a:pt x="738" y="1370"/>
                    <a:pt x="738" y="1370"/>
                    <a:pt x="738" y="1370"/>
                  </a:cubicBezTo>
                  <a:cubicBezTo>
                    <a:pt x="695" y="1369"/>
                    <a:pt x="654" y="1367"/>
                    <a:pt x="617" y="1364"/>
                  </a:cubicBezTo>
                  <a:close/>
                  <a:moveTo>
                    <a:pt x="829" y="1370"/>
                  </a:moveTo>
                  <a:cubicBezTo>
                    <a:pt x="829" y="1223"/>
                    <a:pt x="829" y="1223"/>
                    <a:pt x="829" y="1223"/>
                  </a:cubicBezTo>
                  <a:cubicBezTo>
                    <a:pt x="870" y="1222"/>
                    <a:pt x="911" y="1220"/>
                    <a:pt x="951" y="1216"/>
                  </a:cubicBezTo>
                  <a:cubicBezTo>
                    <a:pt x="951" y="1364"/>
                    <a:pt x="951" y="1364"/>
                    <a:pt x="951" y="1364"/>
                  </a:cubicBezTo>
                  <a:cubicBezTo>
                    <a:pt x="913" y="1367"/>
                    <a:pt x="872" y="1369"/>
                    <a:pt x="829" y="1370"/>
                  </a:cubicBezTo>
                  <a:close/>
                  <a:moveTo>
                    <a:pt x="788" y="1752"/>
                  </a:moveTo>
                  <a:cubicBezTo>
                    <a:pt x="751" y="1756"/>
                    <a:pt x="710" y="1758"/>
                    <a:pt x="667" y="1759"/>
                  </a:cubicBezTo>
                  <a:cubicBezTo>
                    <a:pt x="667" y="1611"/>
                    <a:pt x="667" y="1611"/>
                    <a:pt x="667" y="1611"/>
                  </a:cubicBezTo>
                  <a:cubicBezTo>
                    <a:pt x="707" y="1610"/>
                    <a:pt x="748" y="1608"/>
                    <a:pt x="788" y="1605"/>
                  </a:cubicBezTo>
                  <a:lnTo>
                    <a:pt x="788" y="1752"/>
                  </a:lnTo>
                  <a:close/>
                  <a:moveTo>
                    <a:pt x="1000" y="1715"/>
                  </a:moveTo>
                  <a:cubicBezTo>
                    <a:pt x="966" y="1724"/>
                    <a:pt x="925" y="1733"/>
                    <a:pt x="879" y="1741"/>
                  </a:cubicBezTo>
                  <a:cubicBezTo>
                    <a:pt x="879" y="1594"/>
                    <a:pt x="879" y="1594"/>
                    <a:pt x="879" y="1594"/>
                  </a:cubicBezTo>
                  <a:cubicBezTo>
                    <a:pt x="921" y="1588"/>
                    <a:pt x="963" y="1580"/>
                    <a:pt x="1000" y="1571"/>
                  </a:cubicBezTo>
                  <a:lnTo>
                    <a:pt x="1000" y="1715"/>
                  </a:lnTo>
                  <a:close/>
                  <a:moveTo>
                    <a:pt x="1152" y="1631"/>
                  </a:moveTo>
                  <a:cubicBezTo>
                    <a:pt x="1152" y="1644"/>
                    <a:pt x="1131" y="1663"/>
                    <a:pt x="1091" y="1682"/>
                  </a:cubicBezTo>
                  <a:cubicBezTo>
                    <a:pt x="1091" y="1543"/>
                    <a:pt x="1091" y="1543"/>
                    <a:pt x="1091" y="1543"/>
                  </a:cubicBezTo>
                  <a:cubicBezTo>
                    <a:pt x="1113" y="1534"/>
                    <a:pt x="1134" y="1524"/>
                    <a:pt x="1152" y="1514"/>
                  </a:cubicBezTo>
                  <a:lnTo>
                    <a:pt x="1152" y="1631"/>
                  </a:lnTo>
                  <a:close/>
                  <a:moveTo>
                    <a:pt x="1163" y="1326"/>
                  </a:moveTo>
                  <a:cubicBezTo>
                    <a:pt x="1128" y="1336"/>
                    <a:pt x="1088" y="1345"/>
                    <a:pt x="1041" y="1352"/>
                  </a:cubicBezTo>
                  <a:cubicBezTo>
                    <a:pt x="1041" y="1206"/>
                    <a:pt x="1041" y="1206"/>
                    <a:pt x="1041" y="1206"/>
                  </a:cubicBezTo>
                  <a:cubicBezTo>
                    <a:pt x="1084" y="1200"/>
                    <a:pt x="1125" y="1192"/>
                    <a:pt x="1163" y="1182"/>
                  </a:cubicBezTo>
                  <a:lnTo>
                    <a:pt x="1163" y="1326"/>
                  </a:lnTo>
                  <a:close/>
                  <a:moveTo>
                    <a:pt x="1314" y="1243"/>
                  </a:moveTo>
                  <a:cubicBezTo>
                    <a:pt x="1314" y="1256"/>
                    <a:pt x="1294" y="1274"/>
                    <a:pt x="1254" y="1293"/>
                  </a:cubicBezTo>
                  <a:cubicBezTo>
                    <a:pt x="1254" y="1154"/>
                    <a:pt x="1254" y="1154"/>
                    <a:pt x="1254" y="1154"/>
                  </a:cubicBezTo>
                  <a:cubicBezTo>
                    <a:pt x="1276" y="1146"/>
                    <a:pt x="1296" y="1136"/>
                    <a:pt x="1314" y="1126"/>
                  </a:cubicBezTo>
                  <a:lnTo>
                    <a:pt x="1314" y="1243"/>
                  </a:lnTo>
                  <a:close/>
                  <a:moveTo>
                    <a:pt x="784" y="1133"/>
                  </a:moveTo>
                  <a:cubicBezTo>
                    <a:pt x="439" y="1133"/>
                    <a:pt x="259" y="1046"/>
                    <a:pt x="254" y="1006"/>
                  </a:cubicBezTo>
                  <a:cubicBezTo>
                    <a:pt x="373" y="1046"/>
                    <a:pt x="536" y="1065"/>
                    <a:pt x="693" y="1065"/>
                  </a:cubicBezTo>
                  <a:cubicBezTo>
                    <a:pt x="911" y="1065"/>
                    <a:pt x="1139" y="1029"/>
                    <a:pt x="1249" y="951"/>
                  </a:cubicBezTo>
                  <a:cubicBezTo>
                    <a:pt x="1302" y="976"/>
                    <a:pt x="1314" y="998"/>
                    <a:pt x="1314" y="1005"/>
                  </a:cubicBezTo>
                  <a:cubicBezTo>
                    <a:pt x="1314" y="1043"/>
                    <a:pt x="1134" y="1133"/>
                    <a:pt x="784" y="1133"/>
                  </a:cubicBezTo>
                  <a:close/>
                  <a:moveTo>
                    <a:pt x="1386" y="458"/>
                  </a:moveTo>
                  <a:cubicBezTo>
                    <a:pt x="1386" y="471"/>
                    <a:pt x="1366" y="489"/>
                    <a:pt x="1326" y="508"/>
                  </a:cubicBezTo>
                  <a:cubicBezTo>
                    <a:pt x="1326" y="369"/>
                    <a:pt x="1326" y="369"/>
                    <a:pt x="1326" y="369"/>
                  </a:cubicBezTo>
                  <a:cubicBezTo>
                    <a:pt x="1348" y="361"/>
                    <a:pt x="1368" y="351"/>
                    <a:pt x="1386" y="341"/>
                  </a:cubicBezTo>
                  <a:lnTo>
                    <a:pt x="1386" y="458"/>
                  </a:lnTo>
                  <a:close/>
                  <a:moveTo>
                    <a:pt x="856" y="348"/>
                  </a:moveTo>
                  <a:cubicBezTo>
                    <a:pt x="506" y="348"/>
                    <a:pt x="325" y="258"/>
                    <a:pt x="325" y="220"/>
                  </a:cubicBezTo>
                  <a:cubicBezTo>
                    <a:pt x="325" y="181"/>
                    <a:pt x="506" y="91"/>
                    <a:pt x="856" y="91"/>
                  </a:cubicBezTo>
                  <a:cubicBezTo>
                    <a:pt x="1206" y="91"/>
                    <a:pt x="1386" y="181"/>
                    <a:pt x="1386" y="220"/>
                  </a:cubicBezTo>
                  <a:cubicBezTo>
                    <a:pt x="1386" y="258"/>
                    <a:pt x="1206" y="348"/>
                    <a:pt x="856" y="3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624240" y="5214179"/>
            <a:ext cx="817227" cy="475253"/>
            <a:chOff x="-795017" y="2692105"/>
            <a:chExt cx="817227" cy="475253"/>
          </a:xfrm>
        </p:grpSpPr>
        <p:grpSp>
          <p:nvGrpSpPr>
            <p:cNvPr id="82" name="Группа 81"/>
            <p:cNvGrpSpPr/>
            <p:nvPr/>
          </p:nvGrpSpPr>
          <p:grpSpPr>
            <a:xfrm>
              <a:off x="-795017" y="2692105"/>
              <a:ext cx="817227" cy="475253"/>
              <a:chOff x="-792725" y="4047737"/>
              <a:chExt cx="817227" cy="475253"/>
            </a:xfrm>
          </p:grpSpPr>
          <p:sp>
            <p:nvSpPr>
              <p:cNvPr id="83" name="Овал 82"/>
              <p:cNvSpPr/>
              <p:nvPr/>
            </p:nvSpPr>
            <p:spPr>
              <a:xfrm>
                <a:off x="-624029" y="4047737"/>
                <a:ext cx="475253" cy="475253"/>
              </a:xfrm>
              <a:prstGeom prst="ellipse">
                <a:avLst/>
              </a:prstGeom>
              <a:solidFill>
                <a:srgbClr val="2B60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4" name="Прямоугольник 83"/>
              <p:cNvSpPr/>
              <p:nvPr/>
            </p:nvSpPr>
            <p:spPr>
              <a:xfrm>
                <a:off x="-792725" y="4253256"/>
                <a:ext cx="817227" cy="2443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5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обеспечение</a:t>
                </a:r>
                <a:endParaRPr lang="ru-RU" sz="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1" name="Group 1462"/>
            <p:cNvGrpSpPr/>
            <p:nvPr/>
          </p:nvGrpSpPr>
          <p:grpSpPr>
            <a:xfrm>
              <a:off x="-464841" y="2793202"/>
              <a:ext cx="153095" cy="161033"/>
              <a:chOff x="2489201" y="17492663"/>
              <a:chExt cx="379413" cy="500063"/>
            </a:xfrm>
            <a:solidFill>
              <a:schemeClr val="bg1"/>
            </a:solidFill>
          </p:grpSpPr>
          <p:sp>
            <p:nvSpPr>
              <p:cNvPr id="52" name="Freeform 584"/>
              <p:cNvSpPr>
                <a:spLocks/>
              </p:cNvSpPr>
              <p:nvPr/>
            </p:nvSpPr>
            <p:spPr bwMode="auto">
              <a:xfrm>
                <a:off x="2555876" y="17681575"/>
                <a:ext cx="246063" cy="36513"/>
              </a:xfrm>
              <a:custGeom>
                <a:avLst/>
                <a:gdLst>
                  <a:gd name="T0" fmla="*/ 78 w 84"/>
                  <a:gd name="T1" fmla="*/ 12 h 12"/>
                  <a:gd name="T2" fmla="*/ 6 w 84"/>
                  <a:gd name="T3" fmla="*/ 12 h 12"/>
                  <a:gd name="T4" fmla="*/ 0 w 84"/>
                  <a:gd name="T5" fmla="*/ 6 h 12"/>
                  <a:gd name="T6" fmla="*/ 6 w 84"/>
                  <a:gd name="T7" fmla="*/ 0 h 12"/>
                  <a:gd name="T8" fmla="*/ 78 w 84"/>
                  <a:gd name="T9" fmla="*/ 0 h 12"/>
                  <a:gd name="T10" fmla="*/ 84 w 84"/>
                  <a:gd name="T11" fmla="*/ 6 h 12"/>
                  <a:gd name="T12" fmla="*/ 78 w 8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2">
                    <a:moveTo>
                      <a:pt x="78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81" y="0"/>
                      <a:pt x="84" y="3"/>
                      <a:pt x="84" y="6"/>
                    </a:cubicBezTo>
                    <a:cubicBezTo>
                      <a:pt x="84" y="10"/>
                      <a:pt x="81" y="12"/>
                      <a:pt x="7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53" name="Freeform 585"/>
              <p:cNvSpPr>
                <a:spLocks/>
              </p:cNvSpPr>
              <p:nvPr/>
            </p:nvSpPr>
            <p:spPr bwMode="auto">
              <a:xfrm>
                <a:off x="2555876" y="17740313"/>
                <a:ext cx="246063" cy="34925"/>
              </a:xfrm>
              <a:custGeom>
                <a:avLst/>
                <a:gdLst>
                  <a:gd name="T0" fmla="*/ 78 w 84"/>
                  <a:gd name="T1" fmla="*/ 12 h 12"/>
                  <a:gd name="T2" fmla="*/ 6 w 84"/>
                  <a:gd name="T3" fmla="*/ 12 h 12"/>
                  <a:gd name="T4" fmla="*/ 0 w 84"/>
                  <a:gd name="T5" fmla="*/ 6 h 12"/>
                  <a:gd name="T6" fmla="*/ 6 w 84"/>
                  <a:gd name="T7" fmla="*/ 0 h 12"/>
                  <a:gd name="T8" fmla="*/ 78 w 84"/>
                  <a:gd name="T9" fmla="*/ 0 h 12"/>
                  <a:gd name="T10" fmla="*/ 84 w 84"/>
                  <a:gd name="T11" fmla="*/ 6 h 12"/>
                  <a:gd name="T12" fmla="*/ 78 w 8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2">
                    <a:moveTo>
                      <a:pt x="78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81" y="0"/>
                      <a:pt x="84" y="3"/>
                      <a:pt x="84" y="6"/>
                    </a:cubicBezTo>
                    <a:cubicBezTo>
                      <a:pt x="84" y="10"/>
                      <a:pt x="81" y="12"/>
                      <a:pt x="7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54" name="Freeform 586"/>
              <p:cNvSpPr>
                <a:spLocks/>
              </p:cNvSpPr>
              <p:nvPr/>
            </p:nvSpPr>
            <p:spPr bwMode="auto">
              <a:xfrm>
                <a:off x="2555876" y="17799050"/>
                <a:ext cx="246063" cy="34925"/>
              </a:xfrm>
              <a:custGeom>
                <a:avLst/>
                <a:gdLst>
                  <a:gd name="T0" fmla="*/ 78 w 84"/>
                  <a:gd name="T1" fmla="*/ 12 h 12"/>
                  <a:gd name="T2" fmla="*/ 6 w 84"/>
                  <a:gd name="T3" fmla="*/ 12 h 12"/>
                  <a:gd name="T4" fmla="*/ 0 w 84"/>
                  <a:gd name="T5" fmla="*/ 6 h 12"/>
                  <a:gd name="T6" fmla="*/ 6 w 84"/>
                  <a:gd name="T7" fmla="*/ 0 h 12"/>
                  <a:gd name="T8" fmla="*/ 78 w 84"/>
                  <a:gd name="T9" fmla="*/ 0 h 12"/>
                  <a:gd name="T10" fmla="*/ 84 w 84"/>
                  <a:gd name="T11" fmla="*/ 6 h 12"/>
                  <a:gd name="T12" fmla="*/ 78 w 8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2">
                    <a:moveTo>
                      <a:pt x="78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81" y="0"/>
                      <a:pt x="84" y="3"/>
                      <a:pt x="84" y="6"/>
                    </a:cubicBezTo>
                    <a:cubicBezTo>
                      <a:pt x="84" y="10"/>
                      <a:pt x="81" y="12"/>
                      <a:pt x="7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55" name="Freeform 587"/>
              <p:cNvSpPr>
                <a:spLocks/>
              </p:cNvSpPr>
              <p:nvPr/>
            </p:nvSpPr>
            <p:spPr bwMode="auto">
              <a:xfrm>
                <a:off x="2555876" y="17860963"/>
                <a:ext cx="141288" cy="34925"/>
              </a:xfrm>
              <a:custGeom>
                <a:avLst/>
                <a:gdLst>
                  <a:gd name="T0" fmla="*/ 42 w 48"/>
                  <a:gd name="T1" fmla="*/ 12 h 12"/>
                  <a:gd name="T2" fmla="*/ 6 w 48"/>
                  <a:gd name="T3" fmla="*/ 12 h 12"/>
                  <a:gd name="T4" fmla="*/ 0 w 48"/>
                  <a:gd name="T5" fmla="*/ 6 h 12"/>
                  <a:gd name="T6" fmla="*/ 6 w 48"/>
                  <a:gd name="T7" fmla="*/ 0 h 12"/>
                  <a:gd name="T8" fmla="*/ 42 w 48"/>
                  <a:gd name="T9" fmla="*/ 0 h 12"/>
                  <a:gd name="T10" fmla="*/ 48 w 48"/>
                  <a:gd name="T11" fmla="*/ 6 h 12"/>
                  <a:gd name="T12" fmla="*/ 42 w 48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12">
                    <a:moveTo>
                      <a:pt x="42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0" y="6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5" y="0"/>
                      <a:pt x="48" y="2"/>
                      <a:pt x="48" y="6"/>
                    </a:cubicBezTo>
                    <a:cubicBezTo>
                      <a:pt x="48" y="9"/>
                      <a:pt x="45" y="12"/>
                      <a:pt x="4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56" name="Freeform 588"/>
              <p:cNvSpPr>
                <a:spLocks/>
              </p:cNvSpPr>
              <p:nvPr/>
            </p:nvSpPr>
            <p:spPr bwMode="auto">
              <a:xfrm>
                <a:off x="2489201" y="17492663"/>
                <a:ext cx="379413" cy="500063"/>
              </a:xfrm>
              <a:custGeom>
                <a:avLst/>
                <a:gdLst>
                  <a:gd name="T0" fmla="*/ 112 w 130"/>
                  <a:gd name="T1" fmla="*/ 171 h 171"/>
                  <a:gd name="T2" fmla="*/ 17 w 130"/>
                  <a:gd name="T3" fmla="*/ 171 h 171"/>
                  <a:gd name="T4" fmla="*/ 0 w 130"/>
                  <a:gd name="T5" fmla="*/ 153 h 171"/>
                  <a:gd name="T6" fmla="*/ 0 w 130"/>
                  <a:gd name="T7" fmla="*/ 18 h 171"/>
                  <a:gd name="T8" fmla="*/ 17 w 130"/>
                  <a:gd name="T9" fmla="*/ 0 h 171"/>
                  <a:gd name="T10" fmla="*/ 23 w 130"/>
                  <a:gd name="T11" fmla="*/ 6 h 171"/>
                  <a:gd name="T12" fmla="*/ 17 w 130"/>
                  <a:gd name="T13" fmla="*/ 12 h 171"/>
                  <a:gd name="T14" fmla="*/ 12 w 130"/>
                  <a:gd name="T15" fmla="*/ 18 h 171"/>
                  <a:gd name="T16" fmla="*/ 12 w 130"/>
                  <a:gd name="T17" fmla="*/ 153 h 171"/>
                  <a:gd name="T18" fmla="*/ 17 w 130"/>
                  <a:gd name="T19" fmla="*/ 159 h 171"/>
                  <a:gd name="T20" fmla="*/ 112 w 130"/>
                  <a:gd name="T21" fmla="*/ 159 h 171"/>
                  <a:gd name="T22" fmla="*/ 118 w 130"/>
                  <a:gd name="T23" fmla="*/ 153 h 171"/>
                  <a:gd name="T24" fmla="*/ 118 w 130"/>
                  <a:gd name="T25" fmla="*/ 18 h 171"/>
                  <a:gd name="T26" fmla="*/ 112 w 130"/>
                  <a:gd name="T27" fmla="*/ 12 h 171"/>
                  <a:gd name="T28" fmla="*/ 89 w 130"/>
                  <a:gd name="T29" fmla="*/ 12 h 171"/>
                  <a:gd name="T30" fmla="*/ 83 w 130"/>
                  <a:gd name="T31" fmla="*/ 6 h 171"/>
                  <a:gd name="T32" fmla="*/ 89 w 130"/>
                  <a:gd name="T33" fmla="*/ 0 h 171"/>
                  <a:gd name="T34" fmla="*/ 112 w 130"/>
                  <a:gd name="T35" fmla="*/ 0 h 171"/>
                  <a:gd name="T36" fmla="*/ 130 w 130"/>
                  <a:gd name="T37" fmla="*/ 18 h 171"/>
                  <a:gd name="T38" fmla="*/ 130 w 130"/>
                  <a:gd name="T39" fmla="*/ 153 h 171"/>
                  <a:gd name="T40" fmla="*/ 112 w 130"/>
                  <a:gd name="T41" fmla="*/ 17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0" h="171">
                    <a:moveTo>
                      <a:pt x="112" y="171"/>
                    </a:moveTo>
                    <a:cubicBezTo>
                      <a:pt x="17" y="171"/>
                      <a:pt x="17" y="171"/>
                      <a:pt x="17" y="171"/>
                    </a:cubicBezTo>
                    <a:cubicBezTo>
                      <a:pt x="8" y="171"/>
                      <a:pt x="0" y="163"/>
                      <a:pt x="0" y="1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21" y="0"/>
                      <a:pt x="23" y="3"/>
                      <a:pt x="23" y="6"/>
                    </a:cubicBezTo>
                    <a:cubicBezTo>
                      <a:pt x="23" y="9"/>
                      <a:pt x="21" y="12"/>
                      <a:pt x="17" y="12"/>
                    </a:cubicBezTo>
                    <a:cubicBezTo>
                      <a:pt x="14" y="12"/>
                      <a:pt x="12" y="14"/>
                      <a:pt x="12" y="18"/>
                    </a:cubicBezTo>
                    <a:cubicBezTo>
                      <a:pt x="12" y="153"/>
                      <a:pt x="12" y="153"/>
                      <a:pt x="12" y="153"/>
                    </a:cubicBezTo>
                    <a:cubicBezTo>
                      <a:pt x="12" y="156"/>
                      <a:pt x="14" y="159"/>
                      <a:pt x="17" y="159"/>
                    </a:cubicBezTo>
                    <a:cubicBezTo>
                      <a:pt x="112" y="159"/>
                      <a:pt x="112" y="159"/>
                      <a:pt x="112" y="159"/>
                    </a:cubicBezTo>
                    <a:cubicBezTo>
                      <a:pt x="116" y="159"/>
                      <a:pt x="118" y="156"/>
                      <a:pt x="118" y="153"/>
                    </a:cubicBezTo>
                    <a:cubicBezTo>
                      <a:pt x="118" y="18"/>
                      <a:pt x="118" y="18"/>
                      <a:pt x="118" y="18"/>
                    </a:cubicBezTo>
                    <a:cubicBezTo>
                      <a:pt x="118" y="14"/>
                      <a:pt x="116" y="12"/>
                      <a:pt x="112" y="12"/>
                    </a:cubicBezTo>
                    <a:cubicBezTo>
                      <a:pt x="89" y="12"/>
                      <a:pt x="89" y="12"/>
                      <a:pt x="89" y="12"/>
                    </a:cubicBezTo>
                    <a:cubicBezTo>
                      <a:pt x="86" y="12"/>
                      <a:pt x="83" y="9"/>
                      <a:pt x="83" y="6"/>
                    </a:cubicBezTo>
                    <a:cubicBezTo>
                      <a:pt x="83" y="3"/>
                      <a:pt x="86" y="0"/>
                      <a:pt x="89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22" y="0"/>
                      <a:pt x="130" y="8"/>
                      <a:pt x="130" y="18"/>
                    </a:cubicBezTo>
                    <a:cubicBezTo>
                      <a:pt x="130" y="153"/>
                      <a:pt x="130" y="153"/>
                      <a:pt x="130" y="153"/>
                    </a:cubicBezTo>
                    <a:cubicBezTo>
                      <a:pt x="130" y="163"/>
                      <a:pt x="122" y="171"/>
                      <a:pt x="112" y="1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57" name="Freeform 589"/>
              <p:cNvSpPr>
                <a:spLocks/>
              </p:cNvSpPr>
              <p:nvPr/>
            </p:nvSpPr>
            <p:spPr bwMode="auto">
              <a:xfrm>
                <a:off x="2573338" y="17492663"/>
                <a:ext cx="141288" cy="142875"/>
              </a:xfrm>
              <a:custGeom>
                <a:avLst/>
                <a:gdLst>
                  <a:gd name="T0" fmla="*/ 32 w 48"/>
                  <a:gd name="T1" fmla="*/ 49 h 49"/>
                  <a:gd name="T2" fmla="*/ 16 w 48"/>
                  <a:gd name="T3" fmla="*/ 49 h 49"/>
                  <a:gd name="T4" fmla="*/ 0 w 48"/>
                  <a:gd name="T5" fmla="*/ 32 h 49"/>
                  <a:gd name="T6" fmla="*/ 0 w 48"/>
                  <a:gd name="T7" fmla="*/ 6 h 49"/>
                  <a:gd name="T8" fmla="*/ 6 w 48"/>
                  <a:gd name="T9" fmla="*/ 0 h 49"/>
                  <a:gd name="T10" fmla="*/ 12 w 48"/>
                  <a:gd name="T11" fmla="*/ 6 h 49"/>
                  <a:gd name="T12" fmla="*/ 12 w 48"/>
                  <a:gd name="T13" fmla="*/ 32 h 49"/>
                  <a:gd name="T14" fmla="*/ 16 w 48"/>
                  <a:gd name="T15" fmla="*/ 37 h 49"/>
                  <a:gd name="T16" fmla="*/ 32 w 48"/>
                  <a:gd name="T17" fmla="*/ 37 h 49"/>
                  <a:gd name="T18" fmla="*/ 36 w 48"/>
                  <a:gd name="T19" fmla="*/ 32 h 49"/>
                  <a:gd name="T20" fmla="*/ 36 w 48"/>
                  <a:gd name="T21" fmla="*/ 6 h 49"/>
                  <a:gd name="T22" fmla="*/ 42 w 48"/>
                  <a:gd name="T23" fmla="*/ 0 h 49"/>
                  <a:gd name="T24" fmla="*/ 48 w 48"/>
                  <a:gd name="T25" fmla="*/ 6 h 49"/>
                  <a:gd name="T26" fmla="*/ 48 w 48"/>
                  <a:gd name="T27" fmla="*/ 32 h 49"/>
                  <a:gd name="T28" fmla="*/ 32 w 48"/>
                  <a:gd name="T29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49">
                    <a:moveTo>
                      <a:pt x="32" y="49"/>
                    </a:moveTo>
                    <a:cubicBezTo>
                      <a:pt x="16" y="49"/>
                      <a:pt x="16" y="49"/>
                      <a:pt x="16" y="49"/>
                    </a:cubicBezTo>
                    <a:cubicBezTo>
                      <a:pt x="7" y="49"/>
                      <a:pt x="0" y="42"/>
                      <a:pt x="0" y="3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9" y="0"/>
                      <a:pt x="12" y="3"/>
                      <a:pt x="12" y="6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2" y="35"/>
                      <a:pt x="14" y="37"/>
                      <a:pt x="16" y="37"/>
                    </a:cubicBezTo>
                    <a:cubicBezTo>
                      <a:pt x="32" y="37"/>
                      <a:pt x="32" y="37"/>
                      <a:pt x="32" y="37"/>
                    </a:cubicBezTo>
                    <a:cubicBezTo>
                      <a:pt x="34" y="37"/>
                      <a:pt x="36" y="35"/>
                      <a:pt x="36" y="32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3"/>
                      <a:pt x="39" y="0"/>
                      <a:pt x="42" y="0"/>
                    </a:cubicBezTo>
                    <a:cubicBezTo>
                      <a:pt x="46" y="0"/>
                      <a:pt x="48" y="3"/>
                      <a:pt x="48" y="6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42"/>
                      <a:pt x="41" y="49"/>
                      <a:pt x="32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</p:grpSp>
      </p:grpSp>
      <p:pic>
        <p:nvPicPr>
          <p:cNvPr id="48" name="Picture 6" descr="http://irkobl.ru/sites/agroline/legal_base/norma%20exp/msh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923" y="1619641"/>
            <a:ext cx="668635" cy="6917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7" name="Прямая соединительная линия 66"/>
          <p:cNvCxnSpPr/>
          <p:nvPr/>
        </p:nvCxnSpPr>
        <p:spPr>
          <a:xfrm flipV="1">
            <a:off x="2266491" y="5947695"/>
            <a:ext cx="6986029" cy="6955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3334525" y="5944089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be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5" name="Группа 74"/>
          <p:cNvGrpSpPr/>
          <p:nvPr/>
        </p:nvGrpSpPr>
        <p:grpSpPr>
          <a:xfrm>
            <a:off x="611560" y="4653136"/>
            <a:ext cx="817227" cy="475253"/>
            <a:chOff x="2273440" y="5295480"/>
            <a:chExt cx="817227" cy="475253"/>
          </a:xfrm>
        </p:grpSpPr>
        <p:grpSp>
          <p:nvGrpSpPr>
            <p:cNvPr id="76" name="Группа 75"/>
            <p:cNvGrpSpPr/>
            <p:nvPr/>
          </p:nvGrpSpPr>
          <p:grpSpPr>
            <a:xfrm>
              <a:off x="2273440" y="5295480"/>
              <a:ext cx="817227" cy="475253"/>
              <a:chOff x="-792725" y="4047737"/>
              <a:chExt cx="817227" cy="475253"/>
            </a:xfrm>
          </p:grpSpPr>
          <p:sp>
            <p:nvSpPr>
              <p:cNvPr id="85" name="Овал 84"/>
              <p:cNvSpPr/>
              <p:nvPr/>
            </p:nvSpPr>
            <p:spPr>
              <a:xfrm>
                <a:off x="-624029" y="4047737"/>
                <a:ext cx="475253" cy="475253"/>
              </a:xfrm>
              <a:prstGeom prst="ellipse">
                <a:avLst/>
              </a:prstGeom>
              <a:solidFill>
                <a:srgbClr val="2B60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6" name="Прямоугольник 85"/>
              <p:cNvSpPr/>
              <p:nvPr/>
            </p:nvSpPr>
            <p:spPr>
              <a:xfrm>
                <a:off x="-792725" y="4253256"/>
                <a:ext cx="817227" cy="2443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8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срок</a:t>
                </a:r>
                <a:endParaRPr lang="ru-RU" sz="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7" name="Group 39"/>
            <p:cNvGrpSpPr>
              <a:grpSpLocks noChangeAspect="1"/>
            </p:cNvGrpSpPr>
            <p:nvPr/>
          </p:nvGrpSpPr>
          <p:grpSpPr bwMode="auto">
            <a:xfrm>
              <a:off x="2615575" y="5399902"/>
              <a:ext cx="131234" cy="143868"/>
              <a:chOff x="-186" y="1572"/>
              <a:chExt cx="374" cy="410"/>
            </a:xfrm>
            <a:solidFill>
              <a:schemeClr val="bg1"/>
            </a:solidFill>
          </p:grpSpPr>
          <p:sp>
            <p:nvSpPr>
              <p:cNvPr id="78" name="Freeform 40"/>
              <p:cNvSpPr>
                <a:spLocks noEditPoints="1"/>
              </p:cNvSpPr>
              <p:nvPr/>
            </p:nvSpPr>
            <p:spPr bwMode="auto">
              <a:xfrm>
                <a:off x="-186" y="1572"/>
                <a:ext cx="374" cy="410"/>
              </a:xfrm>
              <a:custGeom>
                <a:avLst/>
                <a:gdLst>
                  <a:gd name="T0" fmla="*/ 148 w 155"/>
                  <a:gd name="T1" fmla="*/ 0 h 170"/>
                  <a:gd name="T2" fmla="*/ 142 w 155"/>
                  <a:gd name="T3" fmla="*/ 16 h 170"/>
                  <a:gd name="T4" fmla="*/ 108 w 155"/>
                  <a:gd name="T5" fmla="*/ 85 h 170"/>
                  <a:gd name="T6" fmla="*/ 142 w 155"/>
                  <a:gd name="T7" fmla="*/ 153 h 170"/>
                  <a:gd name="T8" fmla="*/ 149 w 155"/>
                  <a:gd name="T9" fmla="*/ 156 h 170"/>
                  <a:gd name="T10" fmla="*/ 152 w 155"/>
                  <a:gd name="T11" fmla="*/ 163 h 170"/>
                  <a:gd name="T12" fmla="*/ 146 w 155"/>
                  <a:gd name="T13" fmla="*/ 169 h 170"/>
                  <a:gd name="T14" fmla="*/ 141 w 155"/>
                  <a:gd name="T15" fmla="*/ 169 h 170"/>
                  <a:gd name="T16" fmla="*/ 15 w 155"/>
                  <a:gd name="T17" fmla="*/ 169 h 170"/>
                  <a:gd name="T18" fmla="*/ 3 w 155"/>
                  <a:gd name="T19" fmla="*/ 162 h 170"/>
                  <a:gd name="T20" fmla="*/ 13 w 155"/>
                  <a:gd name="T21" fmla="*/ 153 h 170"/>
                  <a:gd name="T22" fmla="*/ 47 w 155"/>
                  <a:gd name="T23" fmla="*/ 85 h 170"/>
                  <a:gd name="T24" fmla="*/ 13 w 155"/>
                  <a:gd name="T25" fmla="*/ 16 h 170"/>
                  <a:gd name="T26" fmla="*/ 8 w 155"/>
                  <a:gd name="T27" fmla="*/ 0 h 170"/>
                  <a:gd name="T28" fmla="*/ 148 w 155"/>
                  <a:gd name="T29" fmla="*/ 0 h 170"/>
                  <a:gd name="T30" fmla="*/ 127 w 155"/>
                  <a:gd name="T31" fmla="*/ 153 h 170"/>
                  <a:gd name="T32" fmla="*/ 126 w 155"/>
                  <a:gd name="T33" fmla="*/ 146 h 170"/>
                  <a:gd name="T34" fmla="*/ 96 w 155"/>
                  <a:gd name="T35" fmla="*/ 93 h 170"/>
                  <a:gd name="T36" fmla="*/ 96 w 155"/>
                  <a:gd name="T37" fmla="*/ 76 h 170"/>
                  <a:gd name="T38" fmla="*/ 124 w 155"/>
                  <a:gd name="T39" fmla="*/ 32 h 170"/>
                  <a:gd name="T40" fmla="*/ 128 w 155"/>
                  <a:gd name="T41" fmla="*/ 16 h 170"/>
                  <a:gd name="T42" fmla="*/ 28 w 155"/>
                  <a:gd name="T43" fmla="*/ 16 h 170"/>
                  <a:gd name="T44" fmla="*/ 29 w 155"/>
                  <a:gd name="T45" fmla="*/ 23 h 170"/>
                  <a:gd name="T46" fmla="*/ 59 w 155"/>
                  <a:gd name="T47" fmla="*/ 76 h 170"/>
                  <a:gd name="T48" fmla="*/ 59 w 155"/>
                  <a:gd name="T49" fmla="*/ 93 h 170"/>
                  <a:gd name="T50" fmla="*/ 32 w 155"/>
                  <a:gd name="T51" fmla="*/ 137 h 170"/>
                  <a:gd name="T52" fmla="*/ 28 w 155"/>
                  <a:gd name="T53" fmla="*/ 153 h 170"/>
                  <a:gd name="T54" fmla="*/ 127 w 155"/>
                  <a:gd name="T55" fmla="*/ 15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5" h="170">
                    <a:moveTo>
                      <a:pt x="148" y="0"/>
                    </a:moveTo>
                    <a:cubicBezTo>
                      <a:pt x="155" y="8"/>
                      <a:pt x="153" y="13"/>
                      <a:pt x="142" y="16"/>
                    </a:cubicBezTo>
                    <a:cubicBezTo>
                      <a:pt x="139" y="43"/>
                      <a:pt x="126" y="64"/>
                      <a:pt x="108" y="85"/>
                    </a:cubicBezTo>
                    <a:cubicBezTo>
                      <a:pt x="125" y="105"/>
                      <a:pt x="139" y="126"/>
                      <a:pt x="142" y="153"/>
                    </a:cubicBezTo>
                    <a:cubicBezTo>
                      <a:pt x="145" y="154"/>
                      <a:pt x="147" y="154"/>
                      <a:pt x="149" y="156"/>
                    </a:cubicBezTo>
                    <a:cubicBezTo>
                      <a:pt x="150" y="158"/>
                      <a:pt x="152" y="161"/>
                      <a:pt x="152" y="163"/>
                    </a:cubicBezTo>
                    <a:cubicBezTo>
                      <a:pt x="151" y="165"/>
                      <a:pt x="148" y="167"/>
                      <a:pt x="146" y="169"/>
                    </a:cubicBezTo>
                    <a:cubicBezTo>
                      <a:pt x="144" y="170"/>
                      <a:pt x="142" y="169"/>
                      <a:pt x="141" y="169"/>
                    </a:cubicBezTo>
                    <a:cubicBezTo>
                      <a:pt x="99" y="169"/>
                      <a:pt x="57" y="169"/>
                      <a:pt x="15" y="169"/>
                    </a:cubicBezTo>
                    <a:cubicBezTo>
                      <a:pt x="9" y="169"/>
                      <a:pt x="4" y="169"/>
                      <a:pt x="3" y="162"/>
                    </a:cubicBezTo>
                    <a:cubicBezTo>
                      <a:pt x="3" y="156"/>
                      <a:pt x="8" y="154"/>
                      <a:pt x="13" y="153"/>
                    </a:cubicBezTo>
                    <a:cubicBezTo>
                      <a:pt x="16" y="127"/>
                      <a:pt x="30" y="105"/>
                      <a:pt x="47" y="85"/>
                    </a:cubicBezTo>
                    <a:cubicBezTo>
                      <a:pt x="30" y="65"/>
                      <a:pt x="16" y="43"/>
                      <a:pt x="13" y="16"/>
                    </a:cubicBezTo>
                    <a:cubicBezTo>
                      <a:pt x="2" y="13"/>
                      <a:pt x="0" y="8"/>
                      <a:pt x="8" y="0"/>
                    </a:cubicBezTo>
                    <a:cubicBezTo>
                      <a:pt x="54" y="0"/>
                      <a:pt x="101" y="0"/>
                      <a:pt x="148" y="0"/>
                    </a:cubicBezTo>
                    <a:close/>
                    <a:moveTo>
                      <a:pt x="127" y="153"/>
                    </a:moveTo>
                    <a:cubicBezTo>
                      <a:pt x="127" y="151"/>
                      <a:pt x="127" y="149"/>
                      <a:pt x="126" y="146"/>
                    </a:cubicBezTo>
                    <a:cubicBezTo>
                      <a:pt x="122" y="125"/>
                      <a:pt x="110" y="109"/>
                      <a:pt x="96" y="93"/>
                    </a:cubicBezTo>
                    <a:cubicBezTo>
                      <a:pt x="90" y="86"/>
                      <a:pt x="90" y="83"/>
                      <a:pt x="96" y="76"/>
                    </a:cubicBezTo>
                    <a:cubicBezTo>
                      <a:pt x="107" y="63"/>
                      <a:pt x="118" y="49"/>
                      <a:pt x="124" y="32"/>
                    </a:cubicBezTo>
                    <a:cubicBezTo>
                      <a:pt x="125" y="27"/>
                      <a:pt x="126" y="22"/>
                      <a:pt x="128" y="16"/>
                    </a:cubicBezTo>
                    <a:cubicBezTo>
                      <a:pt x="94" y="16"/>
                      <a:pt x="61" y="16"/>
                      <a:pt x="28" y="16"/>
                    </a:cubicBezTo>
                    <a:cubicBezTo>
                      <a:pt x="28" y="19"/>
                      <a:pt x="29" y="21"/>
                      <a:pt x="29" y="23"/>
                    </a:cubicBezTo>
                    <a:cubicBezTo>
                      <a:pt x="33" y="44"/>
                      <a:pt x="46" y="60"/>
                      <a:pt x="59" y="76"/>
                    </a:cubicBezTo>
                    <a:cubicBezTo>
                      <a:pt x="65" y="84"/>
                      <a:pt x="65" y="86"/>
                      <a:pt x="59" y="93"/>
                    </a:cubicBezTo>
                    <a:cubicBezTo>
                      <a:pt x="48" y="106"/>
                      <a:pt x="37" y="120"/>
                      <a:pt x="32" y="137"/>
                    </a:cubicBezTo>
                    <a:cubicBezTo>
                      <a:pt x="30" y="142"/>
                      <a:pt x="29" y="148"/>
                      <a:pt x="28" y="153"/>
                    </a:cubicBezTo>
                    <a:cubicBezTo>
                      <a:pt x="61" y="153"/>
                      <a:pt x="94" y="153"/>
                      <a:pt x="127" y="1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9" name="Freeform 41"/>
              <p:cNvSpPr>
                <a:spLocks/>
              </p:cNvSpPr>
              <p:nvPr/>
            </p:nvSpPr>
            <p:spPr bwMode="auto">
              <a:xfrm>
                <a:off x="-99" y="1796"/>
                <a:ext cx="200" cy="133"/>
              </a:xfrm>
              <a:custGeom>
                <a:avLst/>
                <a:gdLst>
                  <a:gd name="T0" fmla="*/ 41 w 83"/>
                  <a:gd name="T1" fmla="*/ 55 h 55"/>
                  <a:gd name="T2" fmla="*/ 8 w 83"/>
                  <a:gd name="T3" fmla="*/ 55 h 55"/>
                  <a:gd name="T4" fmla="*/ 0 w 83"/>
                  <a:gd name="T5" fmla="*/ 53 h 55"/>
                  <a:gd name="T6" fmla="*/ 3 w 83"/>
                  <a:gd name="T7" fmla="*/ 45 h 55"/>
                  <a:gd name="T8" fmla="*/ 25 w 83"/>
                  <a:gd name="T9" fmla="*/ 22 h 55"/>
                  <a:gd name="T10" fmla="*/ 38 w 83"/>
                  <a:gd name="T11" fmla="*/ 4 h 55"/>
                  <a:gd name="T12" fmla="*/ 41 w 83"/>
                  <a:gd name="T13" fmla="*/ 0 h 55"/>
                  <a:gd name="T14" fmla="*/ 45 w 83"/>
                  <a:gd name="T15" fmla="*/ 4 h 55"/>
                  <a:gd name="T16" fmla="*/ 58 w 83"/>
                  <a:gd name="T17" fmla="*/ 22 h 55"/>
                  <a:gd name="T18" fmla="*/ 81 w 83"/>
                  <a:gd name="T19" fmla="*/ 46 h 55"/>
                  <a:gd name="T20" fmla="*/ 83 w 83"/>
                  <a:gd name="T21" fmla="*/ 53 h 55"/>
                  <a:gd name="T22" fmla="*/ 77 w 83"/>
                  <a:gd name="T23" fmla="*/ 55 h 55"/>
                  <a:gd name="T24" fmla="*/ 41 w 83"/>
                  <a:gd name="T2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55">
                    <a:moveTo>
                      <a:pt x="41" y="55"/>
                    </a:moveTo>
                    <a:cubicBezTo>
                      <a:pt x="30" y="55"/>
                      <a:pt x="19" y="55"/>
                      <a:pt x="8" y="55"/>
                    </a:cubicBezTo>
                    <a:cubicBezTo>
                      <a:pt x="5" y="55"/>
                      <a:pt x="3" y="53"/>
                      <a:pt x="0" y="53"/>
                    </a:cubicBezTo>
                    <a:cubicBezTo>
                      <a:pt x="1" y="50"/>
                      <a:pt x="1" y="47"/>
                      <a:pt x="3" y="45"/>
                    </a:cubicBezTo>
                    <a:cubicBezTo>
                      <a:pt x="10" y="37"/>
                      <a:pt x="17" y="29"/>
                      <a:pt x="25" y="22"/>
                    </a:cubicBezTo>
                    <a:cubicBezTo>
                      <a:pt x="31" y="16"/>
                      <a:pt x="37" y="12"/>
                      <a:pt x="38" y="4"/>
                    </a:cubicBezTo>
                    <a:cubicBezTo>
                      <a:pt x="39" y="2"/>
                      <a:pt x="40" y="1"/>
                      <a:pt x="41" y="0"/>
                    </a:cubicBezTo>
                    <a:cubicBezTo>
                      <a:pt x="43" y="1"/>
                      <a:pt x="45" y="2"/>
                      <a:pt x="45" y="4"/>
                    </a:cubicBezTo>
                    <a:cubicBezTo>
                      <a:pt x="46" y="12"/>
                      <a:pt x="52" y="16"/>
                      <a:pt x="58" y="22"/>
                    </a:cubicBezTo>
                    <a:cubicBezTo>
                      <a:pt x="66" y="29"/>
                      <a:pt x="74" y="38"/>
                      <a:pt x="81" y="46"/>
                    </a:cubicBezTo>
                    <a:cubicBezTo>
                      <a:pt x="82" y="48"/>
                      <a:pt x="83" y="51"/>
                      <a:pt x="83" y="53"/>
                    </a:cubicBezTo>
                    <a:cubicBezTo>
                      <a:pt x="82" y="54"/>
                      <a:pt x="79" y="55"/>
                      <a:pt x="77" y="55"/>
                    </a:cubicBezTo>
                    <a:cubicBezTo>
                      <a:pt x="65" y="55"/>
                      <a:pt x="53" y="55"/>
                      <a:pt x="41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0" name="Freeform 42"/>
              <p:cNvSpPr>
                <a:spLocks/>
              </p:cNvSpPr>
              <p:nvPr/>
            </p:nvSpPr>
            <p:spPr bwMode="auto">
              <a:xfrm>
                <a:off x="-55" y="1666"/>
                <a:ext cx="115" cy="109"/>
              </a:xfrm>
              <a:custGeom>
                <a:avLst/>
                <a:gdLst>
                  <a:gd name="T0" fmla="*/ 24 w 48"/>
                  <a:gd name="T1" fmla="*/ 0 h 45"/>
                  <a:gd name="T2" fmla="*/ 41 w 48"/>
                  <a:gd name="T3" fmla="*/ 0 h 45"/>
                  <a:gd name="T4" fmla="*/ 45 w 48"/>
                  <a:gd name="T5" fmla="*/ 7 h 45"/>
                  <a:gd name="T6" fmla="*/ 35 w 48"/>
                  <a:gd name="T7" fmla="*/ 25 h 45"/>
                  <a:gd name="T8" fmla="*/ 27 w 48"/>
                  <a:gd name="T9" fmla="*/ 41 h 45"/>
                  <a:gd name="T10" fmla="*/ 24 w 48"/>
                  <a:gd name="T11" fmla="*/ 45 h 45"/>
                  <a:gd name="T12" fmla="*/ 21 w 48"/>
                  <a:gd name="T13" fmla="*/ 43 h 45"/>
                  <a:gd name="T14" fmla="*/ 7 w 48"/>
                  <a:gd name="T15" fmla="*/ 18 h 45"/>
                  <a:gd name="T16" fmla="*/ 2 w 48"/>
                  <a:gd name="T17" fmla="*/ 7 h 45"/>
                  <a:gd name="T18" fmla="*/ 6 w 48"/>
                  <a:gd name="T19" fmla="*/ 0 h 45"/>
                  <a:gd name="T20" fmla="*/ 24 w 48"/>
                  <a:gd name="T2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45">
                    <a:moveTo>
                      <a:pt x="24" y="0"/>
                    </a:moveTo>
                    <a:cubicBezTo>
                      <a:pt x="30" y="0"/>
                      <a:pt x="35" y="0"/>
                      <a:pt x="41" y="0"/>
                    </a:cubicBezTo>
                    <a:cubicBezTo>
                      <a:pt x="45" y="0"/>
                      <a:pt x="48" y="2"/>
                      <a:pt x="45" y="7"/>
                    </a:cubicBezTo>
                    <a:cubicBezTo>
                      <a:pt x="42" y="13"/>
                      <a:pt x="39" y="19"/>
                      <a:pt x="35" y="25"/>
                    </a:cubicBezTo>
                    <a:cubicBezTo>
                      <a:pt x="33" y="30"/>
                      <a:pt x="30" y="36"/>
                      <a:pt x="27" y="41"/>
                    </a:cubicBezTo>
                    <a:cubicBezTo>
                      <a:pt x="26" y="43"/>
                      <a:pt x="25" y="44"/>
                      <a:pt x="24" y="45"/>
                    </a:cubicBezTo>
                    <a:cubicBezTo>
                      <a:pt x="23" y="45"/>
                      <a:pt x="21" y="43"/>
                      <a:pt x="21" y="43"/>
                    </a:cubicBezTo>
                    <a:cubicBezTo>
                      <a:pt x="20" y="32"/>
                      <a:pt x="12" y="26"/>
                      <a:pt x="7" y="18"/>
                    </a:cubicBezTo>
                    <a:cubicBezTo>
                      <a:pt x="5" y="14"/>
                      <a:pt x="4" y="10"/>
                      <a:pt x="2" y="7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12" y="0"/>
                      <a:pt x="18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87" name="Прямоугольник 86"/>
          <p:cNvSpPr/>
          <p:nvPr/>
        </p:nvSpPr>
        <p:spPr>
          <a:xfrm>
            <a:off x="1372337" y="4702425"/>
            <a:ext cx="2270260" cy="3766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06"/>
            <a:r>
              <a:rPr lang="ru-RU" sz="12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en-US" sz="12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ru-RU" sz="12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МЕСЯЦЕВ</a:t>
            </a:r>
            <a:endParaRPr lang="ru-RU" sz="1200" b="1" dirty="0">
              <a:solidFill>
                <a:srgbClr val="2B60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52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Прямоугольный треугольник 70"/>
          <p:cNvSpPr/>
          <p:nvPr/>
        </p:nvSpPr>
        <p:spPr>
          <a:xfrm rot="17524258">
            <a:off x="2756554" y="2588206"/>
            <a:ext cx="2621332" cy="1138253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0" y="6394028"/>
            <a:ext cx="8316416" cy="5460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41"/>
          <p:cNvSpPr>
            <a:spLocks noChangeArrowheads="1"/>
          </p:cNvSpPr>
          <p:nvPr/>
        </p:nvSpPr>
        <p:spPr bwMode="auto">
          <a:xfrm>
            <a:off x="348598" y="285097"/>
            <a:ext cx="59249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Приоритетная</a:t>
            </a:r>
            <a:b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поддержка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фермерства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z="1000" smtClean="0"/>
              <a:pPr/>
              <a:t>3</a:t>
            </a:fld>
            <a:endParaRPr lang="en-US" sz="1000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0" y="1949599"/>
            <a:ext cx="4788024" cy="936104"/>
          </a:xfrm>
          <a:prstGeom prst="homePlate">
            <a:avLst/>
          </a:prstGeom>
          <a:solidFill>
            <a:srgbClr val="2B6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ятиугольник 21"/>
          <p:cNvSpPr/>
          <p:nvPr/>
        </p:nvSpPr>
        <p:spPr>
          <a:xfrm flipH="1">
            <a:off x="4427984" y="2448124"/>
            <a:ext cx="4788024" cy="936104"/>
          </a:xfrm>
          <a:prstGeom prst="homePlate">
            <a:avLst/>
          </a:prstGeom>
          <a:solidFill>
            <a:srgbClr val="F8D3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-4762" y="1172371"/>
            <a:ext cx="127856" cy="3024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9100852" y="1858579"/>
            <a:ext cx="127856" cy="3024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59433" y="1538734"/>
            <a:ext cx="864096" cy="86409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917" y="1442333"/>
            <a:ext cx="829117" cy="966996"/>
          </a:xfrm>
          <a:prstGeom prst="rect">
            <a:avLst/>
          </a:prstGeom>
        </p:spPr>
      </p:pic>
      <p:sp>
        <p:nvSpPr>
          <p:cNvPr id="32" name="Freeform 50"/>
          <p:cNvSpPr>
            <a:spLocks noEditPoints="1"/>
          </p:cNvSpPr>
          <p:nvPr/>
        </p:nvSpPr>
        <p:spPr bwMode="auto">
          <a:xfrm>
            <a:off x="5018157" y="2563996"/>
            <a:ext cx="528160" cy="527184"/>
          </a:xfrm>
          <a:custGeom>
            <a:avLst/>
            <a:gdLst>
              <a:gd name="T0" fmla="*/ 4593 w 5497"/>
              <a:gd name="T1" fmla="*/ 1614 h 5487"/>
              <a:gd name="T2" fmla="*/ 5457 w 5497"/>
              <a:gd name="T3" fmla="*/ 750 h 5487"/>
              <a:gd name="T4" fmla="*/ 5458 w 5497"/>
              <a:gd name="T5" fmla="*/ 608 h 5487"/>
              <a:gd name="T6" fmla="*/ 5390 w 5497"/>
              <a:gd name="T7" fmla="*/ 579 h 5487"/>
              <a:gd name="T8" fmla="*/ 5393 w 5497"/>
              <a:gd name="T9" fmla="*/ 585 h 5487"/>
              <a:gd name="T10" fmla="*/ 4923 w 5497"/>
              <a:gd name="T11" fmla="*/ 569 h 5487"/>
              <a:gd name="T12" fmla="*/ 4907 w 5497"/>
              <a:gd name="T13" fmla="*/ 99 h 5487"/>
              <a:gd name="T14" fmla="*/ 4804 w 5497"/>
              <a:gd name="T15" fmla="*/ 2 h 5487"/>
              <a:gd name="T16" fmla="*/ 4736 w 5497"/>
              <a:gd name="T17" fmla="*/ 32 h 5487"/>
              <a:gd name="T18" fmla="*/ 3873 w 5497"/>
              <a:gd name="T19" fmla="*/ 891 h 5487"/>
              <a:gd name="T20" fmla="*/ 3844 w 5497"/>
              <a:gd name="T21" fmla="*/ 965 h 5487"/>
              <a:gd name="T22" fmla="*/ 3844 w 5497"/>
              <a:gd name="T23" fmla="*/ 1065 h 5487"/>
              <a:gd name="T24" fmla="*/ 706 w 5497"/>
              <a:gd name="T25" fmla="*/ 1643 h 5487"/>
              <a:gd name="T26" fmla="*/ 1284 w 5497"/>
              <a:gd name="T27" fmla="*/ 4780 h 5487"/>
              <a:gd name="T28" fmla="*/ 4422 w 5497"/>
              <a:gd name="T29" fmla="*/ 4202 h 5487"/>
              <a:gd name="T30" fmla="*/ 4422 w 5497"/>
              <a:gd name="T31" fmla="*/ 1643 h 5487"/>
              <a:gd name="T32" fmla="*/ 4522 w 5497"/>
              <a:gd name="T33" fmla="*/ 1643 h 5487"/>
              <a:gd name="T34" fmla="*/ 4593 w 5497"/>
              <a:gd name="T35" fmla="*/ 1614 h 5487"/>
              <a:gd name="T36" fmla="*/ 4623 w 5497"/>
              <a:gd name="T37" fmla="*/ 2924 h 5487"/>
              <a:gd name="T38" fmla="*/ 2568 w 5497"/>
              <a:gd name="T39" fmla="*/ 4984 h 5487"/>
              <a:gd name="T40" fmla="*/ 507 w 5497"/>
              <a:gd name="T41" fmla="*/ 2929 h 5487"/>
              <a:gd name="T42" fmla="*/ 2562 w 5497"/>
              <a:gd name="T43" fmla="*/ 868 h 5487"/>
              <a:gd name="T44" fmla="*/ 3856 w 5497"/>
              <a:gd name="T45" fmla="*/ 1324 h 5487"/>
              <a:gd name="T46" fmla="*/ 3861 w 5497"/>
              <a:gd name="T47" fmla="*/ 1491 h 5487"/>
              <a:gd name="T48" fmla="*/ 3461 w 5497"/>
              <a:gd name="T49" fmla="*/ 1891 h 5487"/>
              <a:gd name="T50" fmla="*/ 1528 w 5497"/>
              <a:gd name="T51" fmla="*/ 2018 h 5487"/>
              <a:gd name="T52" fmla="*/ 1655 w 5497"/>
              <a:gd name="T53" fmla="*/ 3951 h 5487"/>
              <a:gd name="T54" fmla="*/ 3588 w 5497"/>
              <a:gd name="T55" fmla="*/ 3824 h 5487"/>
              <a:gd name="T56" fmla="*/ 3601 w 5497"/>
              <a:gd name="T57" fmla="*/ 2033 h 5487"/>
              <a:gd name="T58" fmla="*/ 4001 w 5497"/>
              <a:gd name="T59" fmla="*/ 1633 h 5487"/>
              <a:gd name="T60" fmla="*/ 4166 w 5497"/>
              <a:gd name="T61" fmla="*/ 1639 h 5487"/>
              <a:gd name="T62" fmla="*/ 4623 w 5497"/>
              <a:gd name="T63" fmla="*/ 2924 h 5487"/>
              <a:gd name="T64" fmla="*/ 2501 w 5497"/>
              <a:gd name="T65" fmla="*/ 2991 h 5487"/>
              <a:gd name="T66" fmla="*/ 2642 w 5497"/>
              <a:gd name="T67" fmla="*/ 2991 h 5487"/>
              <a:gd name="T68" fmla="*/ 2842 w 5497"/>
              <a:gd name="T69" fmla="*/ 2791 h 5487"/>
              <a:gd name="T70" fmla="*/ 2872 w 5497"/>
              <a:gd name="T71" fmla="*/ 2920 h 5487"/>
              <a:gd name="T72" fmla="*/ 2572 w 5497"/>
              <a:gd name="T73" fmla="*/ 3220 h 5487"/>
              <a:gd name="T74" fmla="*/ 2272 w 5497"/>
              <a:gd name="T75" fmla="*/ 2920 h 5487"/>
              <a:gd name="T76" fmla="*/ 2572 w 5497"/>
              <a:gd name="T77" fmla="*/ 2620 h 5487"/>
              <a:gd name="T78" fmla="*/ 2701 w 5497"/>
              <a:gd name="T79" fmla="*/ 2650 h 5487"/>
              <a:gd name="T80" fmla="*/ 2501 w 5497"/>
              <a:gd name="T81" fmla="*/ 2850 h 5487"/>
              <a:gd name="T82" fmla="*/ 2501 w 5497"/>
              <a:gd name="T83" fmla="*/ 2991 h 5487"/>
              <a:gd name="T84" fmla="*/ 2847 w 5497"/>
              <a:gd name="T85" fmla="*/ 2503 h 5487"/>
              <a:gd name="T86" fmla="*/ 2154 w 5497"/>
              <a:gd name="T87" fmla="*/ 2644 h 5487"/>
              <a:gd name="T88" fmla="*/ 2295 w 5497"/>
              <a:gd name="T89" fmla="*/ 3337 h 5487"/>
              <a:gd name="T90" fmla="*/ 2988 w 5497"/>
              <a:gd name="T91" fmla="*/ 3196 h 5487"/>
              <a:gd name="T92" fmla="*/ 2988 w 5497"/>
              <a:gd name="T93" fmla="*/ 2644 h 5487"/>
              <a:gd name="T94" fmla="*/ 3462 w 5497"/>
              <a:gd name="T95" fmla="*/ 2170 h 5487"/>
              <a:gd name="T96" fmla="*/ 3321 w 5497"/>
              <a:gd name="T97" fmla="*/ 3815 h 5487"/>
              <a:gd name="T98" fmla="*/ 1675 w 5497"/>
              <a:gd name="T99" fmla="*/ 3674 h 5487"/>
              <a:gd name="T100" fmla="*/ 1816 w 5497"/>
              <a:gd name="T101" fmla="*/ 2029 h 5487"/>
              <a:gd name="T102" fmla="*/ 3321 w 5497"/>
              <a:gd name="T103" fmla="*/ 2029 h 5487"/>
              <a:gd name="T104" fmla="*/ 2847 w 5497"/>
              <a:gd name="T105" fmla="*/ 2503 h 5487"/>
              <a:gd name="T106" fmla="*/ 4063 w 5497"/>
              <a:gd name="T107" fmla="*/ 1429 h 5487"/>
              <a:gd name="T108" fmla="*/ 4049 w 5497"/>
              <a:gd name="T109" fmla="*/ 1003 h 5487"/>
              <a:gd name="T110" fmla="*/ 4719 w 5497"/>
              <a:gd name="T111" fmla="*/ 333 h 5487"/>
              <a:gd name="T112" fmla="*/ 4730 w 5497"/>
              <a:gd name="T113" fmla="*/ 666 h 5487"/>
              <a:gd name="T114" fmla="*/ 4830 w 5497"/>
              <a:gd name="T115" fmla="*/ 766 h 5487"/>
              <a:gd name="T116" fmla="*/ 5163 w 5497"/>
              <a:gd name="T117" fmla="*/ 777 h 5487"/>
              <a:gd name="T118" fmla="*/ 4489 w 5497"/>
              <a:gd name="T119" fmla="*/ 1443 h 5487"/>
              <a:gd name="T120" fmla="*/ 4063 w 5497"/>
              <a:gd name="T121" fmla="*/ 1429 h 5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97" h="5487">
                <a:moveTo>
                  <a:pt x="4593" y="1614"/>
                </a:moveTo>
                <a:lnTo>
                  <a:pt x="5457" y="750"/>
                </a:lnTo>
                <a:cubicBezTo>
                  <a:pt x="5496" y="711"/>
                  <a:pt x="5497" y="647"/>
                  <a:pt x="5458" y="608"/>
                </a:cubicBezTo>
                <a:cubicBezTo>
                  <a:pt x="5440" y="590"/>
                  <a:pt x="5416" y="579"/>
                  <a:pt x="5390" y="579"/>
                </a:cubicBezTo>
                <a:lnTo>
                  <a:pt x="5393" y="585"/>
                </a:lnTo>
                <a:lnTo>
                  <a:pt x="4923" y="569"/>
                </a:lnTo>
                <a:lnTo>
                  <a:pt x="4907" y="99"/>
                </a:lnTo>
                <a:cubicBezTo>
                  <a:pt x="4905" y="43"/>
                  <a:pt x="4859" y="0"/>
                  <a:pt x="4804" y="2"/>
                </a:cubicBezTo>
                <a:cubicBezTo>
                  <a:pt x="4778" y="3"/>
                  <a:pt x="4754" y="13"/>
                  <a:pt x="4736" y="32"/>
                </a:cubicBezTo>
                <a:lnTo>
                  <a:pt x="3873" y="891"/>
                </a:lnTo>
                <a:cubicBezTo>
                  <a:pt x="3854" y="910"/>
                  <a:pt x="3843" y="937"/>
                  <a:pt x="3844" y="965"/>
                </a:cubicBezTo>
                <a:lnTo>
                  <a:pt x="3844" y="1065"/>
                </a:lnTo>
                <a:cubicBezTo>
                  <a:pt x="2818" y="358"/>
                  <a:pt x="1413" y="617"/>
                  <a:pt x="706" y="1643"/>
                </a:cubicBezTo>
                <a:cubicBezTo>
                  <a:pt x="0" y="2669"/>
                  <a:pt x="258" y="4073"/>
                  <a:pt x="1284" y="4780"/>
                </a:cubicBezTo>
                <a:cubicBezTo>
                  <a:pt x="2310" y="5487"/>
                  <a:pt x="3715" y="5228"/>
                  <a:pt x="4422" y="4202"/>
                </a:cubicBezTo>
                <a:cubicBezTo>
                  <a:pt x="4953" y="3432"/>
                  <a:pt x="4953" y="2413"/>
                  <a:pt x="4422" y="1643"/>
                </a:cubicBezTo>
                <a:lnTo>
                  <a:pt x="4522" y="1643"/>
                </a:lnTo>
                <a:cubicBezTo>
                  <a:pt x="4549" y="1643"/>
                  <a:pt x="4574" y="1632"/>
                  <a:pt x="4593" y="1614"/>
                </a:cubicBezTo>
                <a:close/>
                <a:moveTo>
                  <a:pt x="4623" y="2924"/>
                </a:moveTo>
                <a:cubicBezTo>
                  <a:pt x="4625" y="4060"/>
                  <a:pt x="3704" y="4983"/>
                  <a:pt x="2568" y="4984"/>
                </a:cubicBezTo>
                <a:cubicBezTo>
                  <a:pt x="1431" y="4986"/>
                  <a:pt x="509" y="4066"/>
                  <a:pt x="507" y="2929"/>
                </a:cubicBezTo>
                <a:cubicBezTo>
                  <a:pt x="506" y="1792"/>
                  <a:pt x="1426" y="870"/>
                  <a:pt x="2562" y="868"/>
                </a:cubicBezTo>
                <a:cubicBezTo>
                  <a:pt x="3033" y="868"/>
                  <a:pt x="3490" y="1028"/>
                  <a:pt x="3856" y="1324"/>
                </a:cubicBezTo>
                <a:lnTo>
                  <a:pt x="3861" y="1491"/>
                </a:lnTo>
                <a:lnTo>
                  <a:pt x="3461" y="1891"/>
                </a:lnTo>
                <a:cubicBezTo>
                  <a:pt x="2892" y="1392"/>
                  <a:pt x="2026" y="1449"/>
                  <a:pt x="1528" y="2018"/>
                </a:cubicBezTo>
                <a:cubicBezTo>
                  <a:pt x="1029" y="2587"/>
                  <a:pt x="1086" y="3453"/>
                  <a:pt x="1655" y="3951"/>
                </a:cubicBezTo>
                <a:cubicBezTo>
                  <a:pt x="2224" y="4450"/>
                  <a:pt x="3090" y="4393"/>
                  <a:pt x="3588" y="3824"/>
                </a:cubicBezTo>
                <a:cubicBezTo>
                  <a:pt x="4036" y="3313"/>
                  <a:pt x="4042" y="2550"/>
                  <a:pt x="3601" y="2033"/>
                </a:cubicBezTo>
                <a:lnTo>
                  <a:pt x="4001" y="1633"/>
                </a:lnTo>
                <a:lnTo>
                  <a:pt x="4166" y="1639"/>
                </a:lnTo>
                <a:cubicBezTo>
                  <a:pt x="4460" y="2003"/>
                  <a:pt x="4621" y="2456"/>
                  <a:pt x="4623" y="2924"/>
                </a:cubicBezTo>
                <a:close/>
                <a:moveTo>
                  <a:pt x="2501" y="2991"/>
                </a:moveTo>
                <a:cubicBezTo>
                  <a:pt x="2540" y="3029"/>
                  <a:pt x="2603" y="3029"/>
                  <a:pt x="2642" y="2991"/>
                </a:cubicBezTo>
                <a:lnTo>
                  <a:pt x="2842" y="2791"/>
                </a:lnTo>
                <a:cubicBezTo>
                  <a:pt x="2862" y="2831"/>
                  <a:pt x="2872" y="2875"/>
                  <a:pt x="2872" y="2920"/>
                </a:cubicBezTo>
                <a:cubicBezTo>
                  <a:pt x="2872" y="3085"/>
                  <a:pt x="2738" y="3220"/>
                  <a:pt x="2572" y="3220"/>
                </a:cubicBezTo>
                <a:cubicBezTo>
                  <a:pt x="2406" y="3220"/>
                  <a:pt x="2272" y="3085"/>
                  <a:pt x="2272" y="2920"/>
                </a:cubicBezTo>
                <a:cubicBezTo>
                  <a:pt x="2272" y="2754"/>
                  <a:pt x="2406" y="2620"/>
                  <a:pt x="2572" y="2620"/>
                </a:cubicBezTo>
                <a:cubicBezTo>
                  <a:pt x="2617" y="2620"/>
                  <a:pt x="2661" y="2630"/>
                  <a:pt x="2701" y="2650"/>
                </a:cubicBezTo>
                <a:lnTo>
                  <a:pt x="2501" y="2850"/>
                </a:lnTo>
                <a:cubicBezTo>
                  <a:pt x="2462" y="2889"/>
                  <a:pt x="2462" y="2952"/>
                  <a:pt x="2501" y="2991"/>
                </a:cubicBezTo>
                <a:close/>
                <a:moveTo>
                  <a:pt x="2847" y="2503"/>
                </a:moveTo>
                <a:cubicBezTo>
                  <a:pt x="2617" y="2350"/>
                  <a:pt x="2307" y="2413"/>
                  <a:pt x="2154" y="2644"/>
                </a:cubicBezTo>
                <a:cubicBezTo>
                  <a:pt x="2002" y="2874"/>
                  <a:pt x="2065" y="3184"/>
                  <a:pt x="2295" y="3337"/>
                </a:cubicBezTo>
                <a:cubicBezTo>
                  <a:pt x="2525" y="3489"/>
                  <a:pt x="2836" y="3426"/>
                  <a:pt x="2988" y="3196"/>
                </a:cubicBezTo>
                <a:cubicBezTo>
                  <a:pt x="3099" y="3028"/>
                  <a:pt x="3099" y="2811"/>
                  <a:pt x="2988" y="2644"/>
                </a:cubicBezTo>
                <a:lnTo>
                  <a:pt x="3462" y="2170"/>
                </a:lnTo>
                <a:cubicBezTo>
                  <a:pt x="3878" y="2663"/>
                  <a:pt x="3814" y="3400"/>
                  <a:pt x="3321" y="3815"/>
                </a:cubicBezTo>
                <a:cubicBezTo>
                  <a:pt x="2828" y="4231"/>
                  <a:pt x="2091" y="4168"/>
                  <a:pt x="1675" y="3674"/>
                </a:cubicBezTo>
                <a:cubicBezTo>
                  <a:pt x="1260" y="3181"/>
                  <a:pt x="1323" y="2444"/>
                  <a:pt x="1816" y="2029"/>
                </a:cubicBezTo>
                <a:cubicBezTo>
                  <a:pt x="2251" y="1662"/>
                  <a:pt x="2886" y="1662"/>
                  <a:pt x="3321" y="2029"/>
                </a:cubicBezTo>
                <a:lnTo>
                  <a:pt x="2847" y="2503"/>
                </a:lnTo>
                <a:close/>
                <a:moveTo>
                  <a:pt x="4063" y="1429"/>
                </a:moveTo>
                <a:lnTo>
                  <a:pt x="4049" y="1003"/>
                </a:lnTo>
                <a:lnTo>
                  <a:pt x="4719" y="333"/>
                </a:lnTo>
                <a:lnTo>
                  <a:pt x="4730" y="666"/>
                </a:lnTo>
                <a:cubicBezTo>
                  <a:pt x="4730" y="721"/>
                  <a:pt x="4775" y="766"/>
                  <a:pt x="4830" y="766"/>
                </a:cubicBezTo>
                <a:lnTo>
                  <a:pt x="5163" y="777"/>
                </a:lnTo>
                <a:lnTo>
                  <a:pt x="4489" y="1443"/>
                </a:lnTo>
                <a:lnTo>
                  <a:pt x="4063" y="1429"/>
                </a:lnTo>
                <a:close/>
              </a:path>
            </a:pathLst>
          </a:custGeom>
          <a:solidFill>
            <a:schemeClr val="tx1"/>
          </a:solidFill>
          <a:ln w="12700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890431" y="3068960"/>
            <a:ext cx="7836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9" name="Picture 6" descr="http://irkobl.ru/sites/agroline/legal_base/norma%20exp/msh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861" y="1619641"/>
            <a:ext cx="668635" cy="6917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рямоугольник 47"/>
          <p:cNvSpPr/>
          <p:nvPr/>
        </p:nvSpPr>
        <p:spPr>
          <a:xfrm>
            <a:off x="265530" y="29417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Кредитное решение</a:t>
            </a:r>
            <a:b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для фермеров «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АПК_Инвест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652120" y="2498779"/>
            <a:ext cx="3312368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Инвестиционное финансирование на приобретение техники, оборудования, молодняка с/х животных и земельных участков с/х назначения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322649" y="1987331"/>
            <a:ext cx="2999532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Концепция внедрения целевого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продуктового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ряда и оптимизация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кредитного процесса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продуктам для </a:t>
            </a:r>
            <a:r>
              <a:rPr lang="ru-RU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микробизнеса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601996" y="3573016"/>
            <a:ext cx="817227" cy="475253"/>
            <a:chOff x="633703" y="4595227"/>
            <a:chExt cx="817227" cy="475253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791277" y="4595227"/>
              <a:ext cx="475253" cy="475253"/>
              <a:chOff x="-588233" y="5080746"/>
              <a:chExt cx="475253" cy="475253"/>
            </a:xfrm>
          </p:grpSpPr>
          <p:sp>
            <p:nvSpPr>
              <p:cNvPr id="20" name="Овал 19"/>
              <p:cNvSpPr/>
              <p:nvPr/>
            </p:nvSpPr>
            <p:spPr>
              <a:xfrm>
                <a:off x="-588233" y="5080746"/>
                <a:ext cx="475253" cy="475253"/>
              </a:xfrm>
              <a:prstGeom prst="ellipse">
                <a:avLst/>
              </a:prstGeom>
              <a:solidFill>
                <a:srgbClr val="2B60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21" name="Group 411"/>
              <p:cNvGrpSpPr/>
              <p:nvPr/>
            </p:nvGrpSpPr>
            <p:grpSpPr>
              <a:xfrm>
                <a:off x="-470367" y="5183446"/>
                <a:ext cx="239520" cy="183160"/>
                <a:chOff x="3725863" y="1755775"/>
                <a:chExt cx="674688" cy="476251"/>
              </a:xfrm>
              <a:solidFill>
                <a:schemeClr val="bg1"/>
              </a:solidFill>
            </p:grpSpPr>
            <p:sp>
              <p:nvSpPr>
                <p:cNvPr id="23" name="Freeform 277"/>
                <p:cNvSpPr>
                  <a:spLocks noEditPoints="1"/>
                </p:cNvSpPr>
                <p:nvPr/>
              </p:nvSpPr>
              <p:spPr bwMode="auto">
                <a:xfrm>
                  <a:off x="3844926" y="1755775"/>
                  <a:ext cx="225425" cy="319088"/>
                </a:xfrm>
                <a:custGeom>
                  <a:avLst/>
                  <a:gdLst>
                    <a:gd name="T0" fmla="*/ 42 w 77"/>
                    <a:gd name="T1" fmla="*/ 109 h 109"/>
                    <a:gd name="T2" fmla="*/ 35 w 77"/>
                    <a:gd name="T3" fmla="*/ 109 h 109"/>
                    <a:gd name="T4" fmla="*/ 0 w 77"/>
                    <a:gd name="T5" fmla="*/ 74 h 109"/>
                    <a:gd name="T6" fmla="*/ 0 w 77"/>
                    <a:gd name="T7" fmla="*/ 36 h 109"/>
                    <a:gd name="T8" fmla="*/ 35 w 77"/>
                    <a:gd name="T9" fmla="*/ 0 h 109"/>
                    <a:gd name="T10" fmla="*/ 42 w 77"/>
                    <a:gd name="T11" fmla="*/ 0 h 109"/>
                    <a:gd name="T12" fmla="*/ 77 w 77"/>
                    <a:gd name="T13" fmla="*/ 36 h 109"/>
                    <a:gd name="T14" fmla="*/ 77 w 77"/>
                    <a:gd name="T15" fmla="*/ 74 h 109"/>
                    <a:gd name="T16" fmla="*/ 42 w 77"/>
                    <a:gd name="T17" fmla="*/ 109 h 109"/>
                    <a:gd name="T18" fmla="*/ 35 w 77"/>
                    <a:gd name="T19" fmla="*/ 12 h 109"/>
                    <a:gd name="T20" fmla="*/ 12 w 77"/>
                    <a:gd name="T21" fmla="*/ 36 h 109"/>
                    <a:gd name="T22" fmla="*/ 12 w 77"/>
                    <a:gd name="T23" fmla="*/ 74 h 109"/>
                    <a:gd name="T24" fmla="*/ 35 w 77"/>
                    <a:gd name="T25" fmla="*/ 97 h 109"/>
                    <a:gd name="T26" fmla="*/ 42 w 77"/>
                    <a:gd name="T27" fmla="*/ 97 h 109"/>
                    <a:gd name="T28" fmla="*/ 65 w 77"/>
                    <a:gd name="T29" fmla="*/ 74 h 109"/>
                    <a:gd name="T30" fmla="*/ 65 w 77"/>
                    <a:gd name="T31" fmla="*/ 36 h 109"/>
                    <a:gd name="T32" fmla="*/ 42 w 77"/>
                    <a:gd name="T33" fmla="*/ 12 h 109"/>
                    <a:gd name="T34" fmla="*/ 35 w 77"/>
                    <a:gd name="T35" fmla="*/ 12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7" h="109">
                      <a:moveTo>
                        <a:pt x="42" y="109"/>
                      </a:moveTo>
                      <a:cubicBezTo>
                        <a:pt x="35" y="109"/>
                        <a:pt x="35" y="109"/>
                        <a:pt x="35" y="109"/>
                      </a:cubicBezTo>
                      <a:cubicBezTo>
                        <a:pt x="16" y="109"/>
                        <a:pt x="0" y="93"/>
                        <a:pt x="0" y="74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16"/>
                        <a:pt x="16" y="0"/>
                        <a:pt x="35" y="0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61" y="0"/>
                        <a:pt x="77" y="16"/>
                        <a:pt x="77" y="36"/>
                      </a:cubicBezTo>
                      <a:cubicBezTo>
                        <a:pt x="77" y="74"/>
                        <a:pt x="77" y="74"/>
                        <a:pt x="77" y="74"/>
                      </a:cubicBezTo>
                      <a:cubicBezTo>
                        <a:pt x="77" y="93"/>
                        <a:pt x="61" y="109"/>
                        <a:pt x="42" y="109"/>
                      </a:cubicBezTo>
                      <a:close/>
                      <a:moveTo>
                        <a:pt x="35" y="12"/>
                      </a:moveTo>
                      <a:cubicBezTo>
                        <a:pt x="22" y="12"/>
                        <a:pt x="12" y="23"/>
                        <a:pt x="12" y="36"/>
                      </a:cubicBezTo>
                      <a:cubicBezTo>
                        <a:pt x="12" y="74"/>
                        <a:pt x="12" y="74"/>
                        <a:pt x="12" y="74"/>
                      </a:cubicBezTo>
                      <a:cubicBezTo>
                        <a:pt x="12" y="86"/>
                        <a:pt x="22" y="97"/>
                        <a:pt x="35" y="97"/>
                      </a:cubicBezTo>
                      <a:cubicBezTo>
                        <a:pt x="42" y="97"/>
                        <a:pt x="42" y="97"/>
                        <a:pt x="42" y="97"/>
                      </a:cubicBezTo>
                      <a:cubicBezTo>
                        <a:pt x="55" y="97"/>
                        <a:pt x="65" y="86"/>
                        <a:pt x="65" y="74"/>
                      </a:cubicBezTo>
                      <a:cubicBezTo>
                        <a:pt x="65" y="36"/>
                        <a:pt x="65" y="36"/>
                        <a:pt x="65" y="36"/>
                      </a:cubicBezTo>
                      <a:cubicBezTo>
                        <a:pt x="65" y="23"/>
                        <a:pt x="55" y="12"/>
                        <a:pt x="42" y="12"/>
                      </a:cubicBezTo>
                      <a:lnTo>
                        <a:pt x="35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6" name="Freeform 278"/>
                <p:cNvSpPr>
                  <a:spLocks/>
                </p:cNvSpPr>
                <p:nvPr/>
              </p:nvSpPr>
              <p:spPr bwMode="auto">
                <a:xfrm>
                  <a:off x="3725863" y="2044700"/>
                  <a:ext cx="461963" cy="187325"/>
                </a:xfrm>
                <a:custGeom>
                  <a:avLst/>
                  <a:gdLst>
                    <a:gd name="T0" fmla="*/ 152 w 158"/>
                    <a:gd name="T1" fmla="*/ 64 h 64"/>
                    <a:gd name="T2" fmla="*/ 7 w 158"/>
                    <a:gd name="T3" fmla="*/ 64 h 64"/>
                    <a:gd name="T4" fmla="*/ 1 w 158"/>
                    <a:gd name="T5" fmla="*/ 58 h 64"/>
                    <a:gd name="T6" fmla="*/ 1 w 158"/>
                    <a:gd name="T7" fmla="*/ 45 h 64"/>
                    <a:gd name="T8" fmla="*/ 60 w 158"/>
                    <a:gd name="T9" fmla="*/ 14 h 64"/>
                    <a:gd name="T10" fmla="*/ 60 w 158"/>
                    <a:gd name="T11" fmla="*/ 6 h 64"/>
                    <a:gd name="T12" fmla="*/ 66 w 158"/>
                    <a:gd name="T13" fmla="*/ 0 h 64"/>
                    <a:gd name="T14" fmla="*/ 72 w 158"/>
                    <a:gd name="T15" fmla="*/ 6 h 64"/>
                    <a:gd name="T16" fmla="*/ 72 w 158"/>
                    <a:gd name="T17" fmla="*/ 19 h 64"/>
                    <a:gd name="T18" fmla="*/ 67 w 158"/>
                    <a:gd name="T19" fmla="*/ 25 h 64"/>
                    <a:gd name="T20" fmla="*/ 13 w 158"/>
                    <a:gd name="T21" fmla="*/ 45 h 64"/>
                    <a:gd name="T22" fmla="*/ 13 w 158"/>
                    <a:gd name="T23" fmla="*/ 52 h 64"/>
                    <a:gd name="T24" fmla="*/ 152 w 158"/>
                    <a:gd name="T25" fmla="*/ 52 h 64"/>
                    <a:gd name="T26" fmla="*/ 158 w 158"/>
                    <a:gd name="T27" fmla="*/ 58 h 64"/>
                    <a:gd name="T28" fmla="*/ 152 w 158"/>
                    <a:gd name="T29" fmla="*/ 64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8" h="64">
                      <a:moveTo>
                        <a:pt x="152" y="64"/>
                      </a:moveTo>
                      <a:cubicBezTo>
                        <a:pt x="7" y="64"/>
                        <a:pt x="7" y="64"/>
                        <a:pt x="7" y="64"/>
                      </a:cubicBezTo>
                      <a:cubicBezTo>
                        <a:pt x="3" y="64"/>
                        <a:pt x="1" y="62"/>
                        <a:pt x="1" y="58"/>
                      </a:cubicBezTo>
                      <a:cubicBezTo>
                        <a:pt x="1" y="45"/>
                        <a:pt x="1" y="45"/>
                        <a:pt x="1" y="45"/>
                      </a:cubicBezTo>
                      <a:cubicBezTo>
                        <a:pt x="0" y="31"/>
                        <a:pt x="32" y="21"/>
                        <a:pt x="60" y="14"/>
                      </a:cubicBezTo>
                      <a:cubicBezTo>
                        <a:pt x="60" y="6"/>
                        <a:pt x="60" y="6"/>
                        <a:pt x="60" y="6"/>
                      </a:cubicBezTo>
                      <a:cubicBezTo>
                        <a:pt x="60" y="2"/>
                        <a:pt x="63" y="0"/>
                        <a:pt x="66" y="0"/>
                      </a:cubicBezTo>
                      <a:cubicBezTo>
                        <a:pt x="69" y="0"/>
                        <a:pt x="72" y="2"/>
                        <a:pt x="72" y="6"/>
                      </a:cubicBezTo>
                      <a:cubicBezTo>
                        <a:pt x="72" y="19"/>
                        <a:pt x="72" y="19"/>
                        <a:pt x="72" y="19"/>
                      </a:cubicBezTo>
                      <a:cubicBezTo>
                        <a:pt x="72" y="22"/>
                        <a:pt x="70" y="24"/>
                        <a:pt x="67" y="25"/>
                      </a:cubicBezTo>
                      <a:cubicBezTo>
                        <a:pt x="41" y="31"/>
                        <a:pt x="15" y="40"/>
                        <a:pt x="13" y="45"/>
                      </a:cubicBezTo>
                      <a:cubicBezTo>
                        <a:pt x="13" y="52"/>
                        <a:pt x="13" y="52"/>
                        <a:pt x="13" y="52"/>
                      </a:cubicBezTo>
                      <a:cubicBezTo>
                        <a:pt x="152" y="52"/>
                        <a:pt x="152" y="52"/>
                        <a:pt x="152" y="52"/>
                      </a:cubicBezTo>
                      <a:cubicBezTo>
                        <a:pt x="156" y="52"/>
                        <a:pt x="158" y="55"/>
                        <a:pt x="158" y="58"/>
                      </a:cubicBezTo>
                      <a:cubicBezTo>
                        <a:pt x="158" y="62"/>
                        <a:pt x="156" y="64"/>
                        <a:pt x="152" y="6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7" name="Freeform 279"/>
                <p:cNvSpPr>
                  <a:spLocks/>
                </p:cNvSpPr>
                <p:nvPr/>
              </p:nvSpPr>
              <p:spPr bwMode="auto">
                <a:xfrm>
                  <a:off x="3979863" y="2041525"/>
                  <a:ext cx="209550" cy="190500"/>
                </a:xfrm>
                <a:custGeom>
                  <a:avLst/>
                  <a:gdLst>
                    <a:gd name="T0" fmla="*/ 65 w 72"/>
                    <a:gd name="T1" fmla="*/ 65 h 65"/>
                    <a:gd name="T2" fmla="*/ 59 w 72"/>
                    <a:gd name="T3" fmla="*/ 59 h 65"/>
                    <a:gd name="T4" fmla="*/ 59 w 72"/>
                    <a:gd name="T5" fmla="*/ 46 h 65"/>
                    <a:gd name="T6" fmla="*/ 5 w 72"/>
                    <a:gd name="T7" fmla="*/ 26 h 65"/>
                    <a:gd name="T8" fmla="*/ 0 w 72"/>
                    <a:gd name="T9" fmla="*/ 20 h 65"/>
                    <a:gd name="T10" fmla="*/ 0 w 72"/>
                    <a:gd name="T11" fmla="*/ 6 h 65"/>
                    <a:gd name="T12" fmla="*/ 6 w 72"/>
                    <a:gd name="T13" fmla="*/ 0 h 65"/>
                    <a:gd name="T14" fmla="*/ 12 w 72"/>
                    <a:gd name="T15" fmla="*/ 6 h 65"/>
                    <a:gd name="T16" fmla="*/ 12 w 72"/>
                    <a:gd name="T17" fmla="*/ 15 h 65"/>
                    <a:gd name="T18" fmla="*/ 71 w 72"/>
                    <a:gd name="T19" fmla="*/ 47 h 65"/>
                    <a:gd name="T20" fmla="*/ 71 w 72"/>
                    <a:gd name="T21" fmla="*/ 59 h 65"/>
                    <a:gd name="T22" fmla="*/ 65 w 72"/>
                    <a:gd name="T23" fmla="*/ 6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2" h="65">
                      <a:moveTo>
                        <a:pt x="65" y="65"/>
                      </a:moveTo>
                      <a:cubicBezTo>
                        <a:pt x="62" y="65"/>
                        <a:pt x="59" y="63"/>
                        <a:pt x="59" y="59"/>
                      </a:cubicBezTo>
                      <a:cubicBezTo>
                        <a:pt x="59" y="46"/>
                        <a:pt x="59" y="46"/>
                        <a:pt x="59" y="46"/>
                      </a:cubicBezTo>
                      <a:cubicBezTo>
                        <a:pt x="57" y="41"/>
                        <a:pt x="31" y="32"/>
                        <a:pt x="5" y="26"/>
                      </a:cubicBezTo>
                      <a:cubicBezTo>
                        <a:pt x="2" y="25"/>
                        <a:pt x="0" y="23"/>
                        <a:pt x="0" y="20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" y="0"/>
                        <a:pt x="12" y="3"/>
                        <a:pt x="12" y="6"/>
                      </a:cubicBezTo>
                      <a:cubicBezTo>
                        <a:pt x="12" y="15"/>
                        <a:pt x="12" y="15"/>
                        <a:pt x="12" y="15"/>
                      </a:cubicBezTo>
                      <a:cubicBezTo>
                        <a:pt x="40" y="22"/>
                        <a:pt x="72" y="32"/>
                        <a:pt x="71" y="47"/>
                      </a:cubicBezTo>
                      <a:cubicBezTo>
                        <a:pt x="71" y="59"/>
                        <a:pt x="71" y="59"/>
                        <a:pt x="71" y="59"/>
                      </a:cubicBezTo>
                      <a:cubicBezTo>
                        <a:pt x="71" y="63"/>
                        <a:pt x="69" y="65"/>
                        <a:pt x="65" y="6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8" name="Freeform 280"/>
                <p:cNvSpPr>
                  <a:spLocks noEditPoints="1"/>
                </p:cNvSpPr>
                <p:nvPr/>
              </p:nvSpPr>
              <p:spPr bwMode="auto">
                <a:xfrm>
                  <a:off x="4116388" y="1843088"/>
                  <a:ext cx="187325" cy="263525"/>
                </a:xfrm>
                <a:custGeom>
                  <a:avLst/>
                  <a:gdLst>
                    <a:gd name="T0" fmla="*/ 35 w 64"/>
                    <a:gd name="T1" fmla="*/ 90 h 90"/>
                    <a:gd name="T2" fmla="*/ 30 w 64"/>
                    <a:gd name="T3" fmla="*/ 90 h 90"/>
                    <a:gd name="T4" fmla="*/ 0 w 64"/>
                    <a:gd name="T5" fmla="*/ 60 h 90"/>
                    <a:gd name="T6" fmla="*/ 0 w 64"/>
                    <a:gd name="T7" fmla="*/ 30 h 90"/>
                    <a:gd name="T8" fmla="*/ 30 w 64"/>
                    <a:gd name="T9" fmla="*/ 0 h 90"/>
                    <a:gd name="T10" fmla="*/ 35 w 64"/>
                    <a:gd name="T11" fmla="*/ 0 h 90"/>
                    <a:gd name="T12" fmla="*/ 64 w 64"/>
                    <a:gd name="T13" fmla="*/ 30 h 90"/>
                    <a:gd name="T14" fmla="*/ 64 w 64"/>
                    <a:gd name="T15" fmla="*/ 60 h 90"/>
                    <a:gd name="T16" fmla="*/ 35 w 64"/>
                    <a:gd name="T17" fmla="*/ 90 h 90"/>
                    <a:gd name="T18" fmla="*/ 30 w 64"/>
                    <a:gd name="T19" fmla="*/ 12 h 90"/>
                    <a:gd name="T20" fmla="*/ 12 w 64"/>
                    <a:gd name="T21" fmla="*/ 30 h 90"/>
                    <a:gd name="T22" fmla="*/ 12 w 64"/>
                    <a:gd name="T23" fmla="*/ 60 h 90"/>
                    <a:gd name="T24" fmla="*/ 30 w 64"/>
                    <a:gd name="T25" fmla="*/ 78 h 90"/>
                    <a:gd name="T26" fmla="*/ 35 w 64"/>
                    <a:gd name="T27" fmla="*/ 78 h 90"/>
                    <a:gd name="T28" fmla="*/ 52 w 64"/>
                    <a:gd name="T29" fmla="*/ 60 h 90"/>
                    <a:gd name="T30" fmla="*/ 52 w 64"/>
                    <a:gd name="T31" fmla="*/ 30 h 90"/>
                    <a:gd name="T32" fmla="*/ 35 w 64"/>
                    <a:gd name="T33" fmla="*/ 12 h 90"/>
                    <a:gd name="T34" fmla="*/ 30 w 64"/>
                    <a:gd name="T35" fmla="*/ 12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4" h="90">
                      <a:moveTo>
                        <a:pt x="35" y="90"/>
                      </a:moveTo>
                      <a:cubicBezTo>
                        <a:pt x="30" y="90"/>
                        <a:pt x="30" y="90"/>
                        <a:pt x="30" y="90"/>
                      </a:cubicBezTo>
                      <a:cubicBezTo>
                        <a:pt x="13" y="90"/>
                        <a:pt x="0" y="76"/>
                        <a:pt x="0" y="60"/>
                      </a:cubicBezTo>
                      <a:cubicBezTo>
                        <a:pt x="0" y="30"/>
                        <a:pt x="0" y="30"/>
                        <a:pt x="0" y="30"/>
                      </a:cubicBezTo>
                      <a:cubicBezTo>
                        <a:pt x="0" y="14"/>
                        <a:pt x="13" y="0"/>
                        <a:pt x="30" y="0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51" y="0"/>
                        <a:pt x="64" y="14"/>
                        <a:pt x="64" y="30"/>
                      </a:cubicBezTo>
                      <a:cubicBezTo>
                        <a:pt x="64" y="60"/>
                        <a:pt x="64" y="60"/>
                        <a:pt x="64" y="60"/>
                      </a:cubicBezTo>
                      <a:cubicBezTo>
                        <a:pt x="64" y="76"/>
                        <a:pt x="51" y="90"/>
                        <a:pt x="35" y="90"/>
                      </a:cubicBezTo>
                      <a:close/>
                      <a:moveTo>
                        <a:pt x="30" y="12"/>
                      </a:moveTo>
                      <a:cubicBezTo>
                        <a:pt x="20" y="12"/>
                        <a:pt x="12" y="20"/>
                        <a:pt x="12" y="30"/>
                      </a:cubicBezTo>
                      <a:cubicBezTo>
                        <a:pt x="12" y="60"/>
                        <a:pt x="12" y="60"/>
                        <a:pt x="12" y="60"/>
                      </a:cubicBezTo>
                      <a:cubicBezTo>
                        <a:pt x="12" y="70"/>
                        <a:pt x="20" y="78"/>
                        <a:pt x="30" y="78"/>
                      </a:cubicBezTo>
                      <a:cubicBezTo>
                        <a:pt x="35" y="78"/>
                        <a:pt x="35" y="78"/>
                        <a:pt x="35" y="78"/>
                      </a:cubicBezTo>
                      <a:cubicBezTo>
                        <a:pt x="45" y="78"/>
                        <a:pt x="52" y="70"/>
                        <a:pt x="52" y="60"/>
                      </a:cubicBezTo>
                      <a:cubicBezTo>
                        <a:pt x="52" y="30"/>
                        <a:pt x="52" y="30"/>
                        <a:pt x="52" y="30"/>
                      </a:cubicBezTo>
                      <a:cubicBezTo>
                        <a:pt x="52" y="20"/>
                        <a:pt x="45" y="12"/>
                        <a:pt x="35" y="12"/>
                      </a:cubicBezTo>
                      <a:lnTo>
                        <a:pt x="30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9" name="Freeform 281"/>
                <p:cNvSpPr>
                  <a:spLocks/>
                </p:cNvSpPr>
                <p:nvPr/>
              </p:nvSpPr>
              <p:spPr bwMode="auto">
                <a:xfrm>
                  <a:off x="4164013" y="2074863"/>
                  <a:ext cx="34925" cy="66675"/>
                </a:xfrm>
                <a:custGeom>
                  <a:avLst/>
                  <a:gdLst>
                    <a:gd name="T0" fmla="*/ 6 w 12"/>
                    <a:gd name="T1" fmla="*/ 23 h 23"/>
                    <a:gd name="T2" fmla="*/ 0 w 12"/>
                    <a:gd name="T3" fmla="*/ 17 h 23"/>
                    <a:gd name="T4" fmla="*/ 0 w 12"/>
                    <a:gd name="T5" fmla="*/ 6 h 23"/>
                    <a:gd name="T6" fmla="*/ 6 w 12"/>
                    <a:gd name="T7" fmla="*/ 0 h 23"/>
                    <a:gd name="T8" fmla="*/ 12 w 12"/>
                    <a:gd name="T9" fmla="*/ 6 h 23"/>
                    <a:gd name="T10" fmla="*/ 12 w 12"/>
                    <a:gd name="T11" fmla="*/ 17 h 23"/>
                    <a:gd name="T12" fmla="*/ 6 w 12"/>
                    <a:gd name="T13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23">
                      <a:moveTo>
                        <a:pt x="6" y="23"/>
                      </a:moveTo>
                      <a:cubicBezTo>
                        <a:pt x="2" y="23"/>
                        <a:pt x="0" y="20"/>
                        <a:pt x="0" y="17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2" y="0"/>
                        <a:pt x="6" y="0"/>
                      </a:cubicBezTo>
                      <a:cubicBezTo>
                        <a:pt x="9" y="0"/>
                        <a:pt x="12" y="3"/>
                        <a:pt x="12" y="6"/>
                      </a:cubicBezTo>
                      <a:cubicBezTo>
                        <a:pt x="12" y="17"/>
                        <a:pt x="12" y="17"/>
                        <a:pt x="12" y="17"/>
                      </a:cubicBezTo>
                      <a:cubicBezTo>
                        <a:pt x="12" y="20"/>
                        <a:pt x="9" y="23"/>
                        <a:pt x="6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0" name="Freeform 282"/>
                <p:cNvSpPr>
                  <a:spLocks/>
                </p:cNvSpPr>
                <p:nvPr/>
              </p:nvSpPr>
              <p:spPr bwMode="auto">
                <a:xfrm>
                  <a:off x="4227513" y="2197100"/>
                  <a:ext cx="173038" cy="34925"/>
                </a:xfrm>
                <a:custGeom>
                  <a:avLst/>
                  <a:gdLst>
                    <a:gd name="T0" fmla="*/ 53 w 59"/>
                    <a:gd name="T1" fmla="*/ 12 h 12"/>
                    <a:gd name="T2" fmla="*/ 6 w 59"/>
                    <a:gd name="T3" fmla="*/ 12 h 12"/>
                    <a:gd name="T4" fmla="*/ 0 w 59"/>
                    <a:gd name="T5" fmla="*/ 6 h 12"/>
                    <a:gd name="T6" fmla="*/ 6 w 59"/>
                    <a:gd name="T7" fmla="*/ 0 h 12"/>
                    <a:gd name="T8" fmla="*/ 53 w 59"/>
                    <a:gd name="T9" fmla="*/ 0 h 12"/>
                    <a:gd name="T10" fmla="*/ 59 w 59"/>
                    <a:gd name="T11" fmla="*/ 6 h 12"/>
                    <a:gd name="T12" fmla="*/ 53 w 59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12">
                      <a:moveTo>
                        <a:pt x="53" y="12"/>
                      </a:move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3" y="12"/>
                        <a:pt x="0" y="10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6" y="0"/>
                        <a:pt x="59" y="3"/>
                        <a:pt x="59" y="6"/>
                      </a:cubicBezTo>
                      <a:cubicBezTo>
                        <a:pt x="59" y="10"/>
                        <a:pt x="56" y="12"/>
                        <a:pt x="53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1" name="Freeform 283"/>
                <p:cNvSpPr>
                  <a:spLocks/>
                </p:cNvSpPr>
                <p:nvPr/>
              </p:nvSpPr>
              <p:spPr bwMode="auto">
                <a:xfrm>
                  <a:off x="4225926" y="2074863"/>
                  <a:ext cx="174625" cy="157163"/>
                </a:xfrm>
                <a:custGeom>
                  <a:avLst/>
                  <a:gdLst>
                    <a:gd name="T0" fmla="*/ 54 w 60"/>
                    <a:gd name="T1" fmla="*/ 54 h 54"/>
                    <a:gd name="T2" fmla="*/ 48 w 60"/>
                    <a:gd name="T3" fmla="*/ 48 h 54"/>
                    <a:gd name="T4" fmla="*/ 48 w 60"/>
                    <a:gd name="T5" fmla="*/ 38 h 54"/>
                    <a:gd name="T6" fmla="*/ 5 w 60"/>
                    <a:gd name="T7" fmla="*/ 23 h 54"/>
                    <a:gd name="T8" fmla="*/ 0 w 60"/>
                    <a:gd name="T9" fmla="*/ 17 h 54"/>
                    <a:gd name="T10" fmla="*/ 0 w 60"/>
                    <a:gd name="T11" fmla="*/ 6 h 54"/>
                    <a:gd name="T12" fmla="*/ 6 w 60"/>
                    <a:gd name="T13" fmla="*/ 0 h 54"/>
                    <a:gd name="T14" fmla="*/ 12 w 60"/>
                    <a:gd name="T15" fmla="*/ 6 h 54"/>
                    <a:gd name="T16" fmla="*/ 12 w 60"/>
                    <a:gd name="T17" fmla="*/ 12 h 54"/>
                    <a:gd name="T18" fmla="*/ 60 w 60"/>
                    <a:gd name="T19" fmla="*/ 38 h 54"/>
                    <a:gd name="T20" fmla="*/ 60 w 60"/>
                    <a:gd name="T21" fmla="*/ 48 h 54"/>
                    <a:gd name="T22" fmla="*/ 54 w 60"/>
                    <a:gd name="T23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0" h="54">
                      <a:moveTo>
                        <a:pt x="54" y="54"/>
                      </a:moveTo>
                      <a:cubicBezTo>
                        <a:pt x="50" y="54"/>
                        <a:pt x="48" y="52"/>
                        <a:pt x="48" y="48"/>
                      </a:cubicBezTo>
                      <a:cubicBezTo>
                        <a:pt x="48" y="38"/>
                        <a:pt x="48" y="38"/>
                        <a:pt x="48" y="38"/>
                      </a:cubicBezTo>
                      <a:cubicBezTo>
                        <a:pt x="45" y="34"/>
                        <a:pt x="25" y="27"/>
                        <a:pt x="5" y="23"/>
                      </a:cubicBezTo>
                      <a:cubicBezTo>
                        <a:pt x="2" y="22"/>
                        <a:pt x="0" y="20"/>
                        <a:pt x="0" y="17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2"/>
                        <a:pt x="3" y="0"/>
                        <a:pt x="6" y="0"/>
                      </a:cubicBezTo>
                      <a:cubicBezTo>
                        <a:pt x="9" y="0"/>
                        <a:pt x="12" y="2"/>
                        <a:pt x="12" y="6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44" y="20"/>
                        <a:pt x="60" y="28"/>
                        <a:pt x="60" y="38"/>
                      </a:cubicBezTo>
                      <a:cubicBezTo>
                        <a:pt x="60" y="48"/>
                        <a:pt x="60" y="48"/>
                        <a:pt x="60" y="48"/>
                      </a:cubicBezTo>
                      <a:cubicBezTo>
                        <a:pt x="60" y="52"/>
                        <a:pt x="57" y="54"/>
                        <a:pt x="54" y="5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19" name="Прямоугольник 18"/>
            <p:cNvSpPr/>
            <p:nvPr/>
          </p:nvSpPr>
          <p:spPr>
            <a:xfrm>
              <a:off x="633703" y="4819920"/>
              <a:ext cx="817227" cy="2443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</a:t>
              </a:r>
              <a:r>
                <a:rPr lang="ru-RU" sz="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лиент</a:t>
              </a:r>
              <a:endPara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601996" y="4054641"/>
            <a:ext cx="817227" cy="475253"/>
            <a:chOff x="-792725" y="4047737"/>
            <a:chExt cx="817227" cy="475253"/>
          </a:xfrm>
        </p:grpSpPr>
        <p:sp>
          <p:nvSpPr>
            <p:cNvPr id="34" name="Овал 33"/>
            <p:cNvSpPr/>
            <p:nvPr/>
          </p:nvSpPr>
          <p:spPr>
            <a:xfrm>
              <a:off x="-624029" y="4047737"/>
              <a:ext cx="475253" cy="475253"/>
            </a:xfrm>
            <a:prstGeom prst="ellipse">
              <a:avLst/>
            </a:prstGeom>
            <a:solidFill>
              <a:srgbClr val="2B60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-792725" y="4253256"/>
              <a:ext cx="817227" cy="2443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сумма</a:t>
              </a:r>
              <a:endPara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Freeform 9"/>
            <p:cNvSpPr>
              <a:spLocks noEditPoints="1"/>
            </p:cNvSpPr>
            <p:nvPr/>
          </p:nvSpPr>
          <p:spPr bwMode="auto">
            <a:xfrm>
              <a:off x="-463612" y="4124529"/>
              <a:ext cx="164566" cy="173904"/>
            </a:xfrm>
            <a:custGeom>
              <a:avLst/>
              <a:gdLst>
                <a:gd name="T0" fmla="*/ 240 w 1477"/>
                <a:gd name="T1" fmla="*/ 188 h 1850"/>
                <a:gd name="T2" fmla="*/ 77 w 1477"/>
                <a:gd name="T3" fmla="*/ 577 h 1850"/>
                <a:gd name="T4" fmla="*/ 169 w 1477"/>
                <a:gd name="T5" fmla="*/ 970 h 1850"/>
                <a:gd name="T6" fmla="*/ 162 w 1477"/>
                <a:gd name="T7" fmla="*/ 1240 h 1850"/>
                <a:gd name="T8" fmla="*/ 0 w 1477"/>
                <a:gd name="T9" fmla="*/ 1631 h 1850"/>
                <a:gd name="T10" fmla="*/ 1243 w 1477"/>
                <a:gd name="T11" fmla="*/ 1396 h 1850"/>
                <a:gd name="T12" fmla="*/ 1399 w 1477"/>
                <a:gd name="T13" fmla="*/ 973 h 1850"/>
                <a:gd name="T14" fmla="*/ 1315 w 1477"/>
                <a:gd name="T15" fmla="*/ 611 h 1850"/>
                <a:gd name="T16" fmla="*/ 1472 w 1477"/>
                <a:gd name="T17" fmla="*/ 188 h 1850"/>
                <a:gd name="T18" fmla="*/ 386 w 1477"/>
                <a:gd name="T19" fmla="*/ 508 h 1850"/>
                <a:gd name="T20" fmla="*/ 271 w 1477"/>
                <a:gd name="T21" fmla="*/ 538 h 1850"/>
                <a:gd name="T22" fmla="*/ 693 w 1477"/>
                <a:gd name="T23" fmla="*/ 736 h 1850"/>
                <a:gd name="T24" fmla="*/ 477 w 1477"/>
                <a:gd name="T25" fmla="*/ 541 h 1850"/>
                <a:gd name="T26" fmla="*/ 598 w 1477"/>
                <a:gd name="T27" fmla="*/ 567 h 1850"/>
                <a:gd name="T28" fmla="*/ 689 w 1477"/>
                <a:gd name="T29" fmla="*/ 431 h 1850"/>
                <a:gd name="T30" fmla="*/ 689 w 1477"/>
                <a:gd name="T31" fmla="*/ 579 h 1850"/>
                <a:gd name="T32" fmla="*/ 1023 w 1477"/>
                <a:gd name="T33" fmla="*/ 431 h 1850"/>
                <a:gd name="T34" fmla="*/ 1163 w 1477"/>
                <a:gd name="T35" fmla="*/ 897 h 1850"/>
                <a:gd name="T36" fmla="*/ 1224 w 1477"/>
                <a:gd name="T37" fmla="*/ 846 h 1850"/>
                <a:gd name="T38" fmla="*/ 1113 w 1477"/>
                <a:gd name="T39" fmla="*/ 567 h 1850"/>
                <a:gd name="T40" fmla="*/ 1235 w 1477"/>
                <a:gd name="T41" fmla="*/ 541 h 1850"/>
                <a:gd name="T42" fmla="*/ 951 w 1477"/>
                <a:gd name="T43" fmla="*/ 956 h 1850"/>
                <a:gd name="T44" fmla="*/ 860 w 1477"/>
                <a:gd name="T45" fmla="*/ 820 h 1850"/>
                <a:gd name="T46" fmla="*/ 739 w 1477"/>
                <a:gd name="T47" fmla="*/ 826 h 1850"/>
                <a:gd name="T48" fmla="*/ 648 w 1477"/>
                <a:gd name="T49" fmla="*/ 974 h 1850"/>
                <a:gd name="T50" fmla="*/ 648 w 1477"/>
                <a:gd name="T51" fmla="*/ 826 h 1850"/>
                <a:gd name="T52" fmla="*/ 314 w 1477"/>
                <a:gd name="T53" fmla="*/ 930 h 1850"/>
                <a:gd name="T54" fmla="*/ 163 w 1477"/>
                <a:gd name="T55" fmla="*/ 729 h 1850"/>
                <a:gd name="T56" fmla="*/ 163 w 1477"/>
                <a:gd name="T57" fmla="*/ 846 h 1850"/>
                <a:gd name="T58" fmla="*/ 314 w 1477"/>
                <a:gd name="T59" fmla="*/ 1154 h 1850"/>
                <a:gd name="T60" fmla="*/ 253 w 1477"/>
                <a:gd name="T61" fmla="*/ 1126 h 1850"/>
                <a:gd name="T62" fmla="*/ 91 w 1477"/>
                <a:gd name="T63" fmla="*/ 1514 h 1850"/>
                <a:gd name="T64" fmla="*/ 364 w 1477"/>
                <a:gd name="T65" fmla="*/ 1741 h 1850"/>
                <a:gd name="T66" fmla="*/ 364 w 1477"/>
                <a:gd name="T67" fmla="*/ 1594 h 1850"/>
                <a:gd name="T68" fmla="*/ 454 w 1477"/>
                <a:gd name="T69" fmla="*/ 1752 h 1850"/>
                <a:gd name="T70" fmla="*/ 576 w 1477"/>
                <a:gd name="T71" fmla="*/ 1759 h 1850"/>
                <a:gd name="T72" fmla="*/ 784 w 1477"/>
                <a:gd name="T73" fmla="*/ 1462 h 1850"/>
                <a:gd name="T74" fmla="*/ 91 w 1477"/>
                <a:gd name="T75" fmla="*/ 1393 h 1850"/>
                <a:gd name="T76" fmla="*/ 526 w 1477"/>
                <a:gd name="T77" fmla="*/ 1206 h 1850"/>
                <a:gd name="T78" fmla="*/ 617 w 1477"/>
                <a:gd name="T79" fmla="*/ 1364 h 1850"/>
                <a:gd name="T80" fmla="*/ 738 w 1477"/>
                <a:gd name="T81" fmla="*/ 1370 h 1850"/>
                <a:gd name="T82" fmla="*/ 829 w 1477"/>
                <a:gd name="T83" fmla="*/ 1223 h 1850"/>
                <a:gd name="T84" fmla="*/ 829 w 1477"/>
                <a:gd name="T85" fmla="*/ 1370 h 1850"/>
                <a:gd name="T86" fmla="*/ 667 w 1477"/>
                <a:gd name="T87" fmla="*/ 1611 h 1850"/>
                <a:gd name="T88" fmla="*/ 1000 w 1477"/>
                <a:gd name="T89" fmla="*/ 1715 h 1850"/>
                <a:gd name="T90" fmla="*/ 1000 w 1477"/>
                <a:gd name="T91" fmla="*/ 1571 h 1850"/>
                <a:gd name="T92" fmla="*/ 1091 w 1477"/>
                <a:gd name="T93" fmla="*/ 1682 h 1850"/>
                <a:gd name="T94" fmla="*/ 1152 w 1477"/>
                <a:gd name="T95" fmla="*/ 1631 h 1850"/>
                <a:gd name="T96" fmla="*/ 1041 w 1477"/>
                <a:gd name="T97" fmla="*/ 1206 h 1850"/>
                <a:gd name="T98" fmla="*/ 1314 w 1477"/>
                <a:gd name="T99" fmla="*/ 1243 h 1850"/>
                <a:gd name="T100" fmla="*/ 1314 w 1477"/>
                <a:gd name="T101" fmla="*/ 1126 h 1850"/>
                <a:gd name="T102" fmla="*/ 254 w 1477"/>
                <a:gd name="T103" fmla="*/ 1006 h 1850"/>
                <a:gd name="T104" fmla="*/ 1314 w 1477"/>
                <a:gd name="T105" fmla="*/ 1005 h 1850"/>
                <a:gd name="T106" fmla="*/ 1326 w 1477"/>
                <a:gd name="T107" fmla="*/ 508 h 1850"/>
                <a:gd name="T108" fmla="*/ 1386 w 1477"/>
                <a:gd name="T109" fmla="*/ 458 h 1850"/>
                <a:gd name="T110" fmla="*/ 856 w 1477"/>
                <a:gd name="T111" fmla="*/ 91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77" h="1850">
                  <a:moveTo>
                    <a:pt x="1472" y="188"/>
                  </a:moveTo>
                  <a:cubicBezTo>
                    <a:pt x="1430" y="59"/>
                    <a:pt x="1133" y="0"/>
                    <a:pt x="856" y="0"/>
                  </a:cubicBezTo>
                  <a:cubicBezTo>
                    <a:pt x="578" y="0"/>
                    <a:pt x="282" y="59"/>
                    <a:pt x="240" y="188"/>
                  </a:cubicBezTo>
                  <a:cubicBezTo>
                    <a:pt x="237" y="194"/>
                    <a:pt x="234" y="201"/>
                    <a:pt x="234" y="208"/>
                  </a:cubicBezTo>
                  <a:cubicBezTo>
                    <a:pt x="234" y="455"/>
                    <a:pt x="234" y="455"/>
                    <a:pt x="234" y="455"/>
                  </a:cubicBezTo>
                  <a:cubicBezTo>
                    <a:pt x="131" y="493"/>
                    <a:pt x="90" y="538"/>
                    <a:pt x="77" y="577"/>
                  </a:cubicBezTo>
                  <a:cubicBezTo>
                    <a:pt x="74" y="583"/>
                    <a:pt x="72" y="590"/>
                    <a:pt x="72" y="597"/>
                  </a:cubicBezTo>
                  <a:cubicBezTo>
                    <a:pt x="72" y="846"/>
                    <a:pt x="72" y="846"/>
                    <a:pt x="72" y="846"/>
                  </a:cubicBezTo>
                  <a:cubicBezTo>
                    <a:pt x="72" y="897"/>
                    <a:pt x="109" y="938"/>
                    <a:pt x="169" y="970"/>
                  </a:cubicBezTo>
                  <a:cubicBezTo>
                    <a:pt x="168" y="971"/>
                    <a:pt x="168" y="972"/>
                    <a:pt x="168" y="973"/>
                  </a:cubicBezTo>
                  <a:cubicBezTo>
                    <a:pt x="164" y="980"/>
                    <a:pt x="162" y="986"/>
                    <a:pt x="162" y="993"/>
                  </a:cubicBezTo>
                  <a:cubicBezTo>
                    <a:pt x="162" y="1240"/>
                    <a:pt x="162" y="1240"/>
                    <a:pt x="162" y="1240"/>
                  </a:cubicBezTo>
                  <a:cubicBezTo>
                    <a:pt x="59" y="1278"/>
                    <a:pt x="18" y="1323"/>
                    <a:pt x="5" y="1362"/>
                  </a:cubicBezTo>
                  <a:cubicBezTo>
                    <a:pt x="2" y="1368"/>
                    <a:pt x="0" y="1375"/>
                    <a:pt x="0" y="1382"/>
                  </a:cubicBezTo>
                  <a:cubicBezTo>
                    <a:pt x="0" y="1631"/>
                    <a:pt x="0" y="1631"/>
                    <a:pt x="0" y="1631"/>
                  </a:cubicBezTo>
                  <a:cubicBezTo>
                    <a:pt x="0" y="1782"/>
                    <a:pt x="322" y="1850"/>
                    <a:pt x="621" y="1850"/>
                  </a:cubicBezTo>
                  <a:cubicBezTo>
                    <a:pt x="920" y="1850"/>
                    <a:pt x="1243" y="1782"/>
                    <a:pt x="1243" y="1631"/>
                  </a:cubicBezTo>
                  <a:cubicBezTo>
                    <a:pt x="1243" y="1396"/>
                    <a:pt x="1243" y="1396"/>
                    <a:pt x="1243" y="1396"/>
                  </a:cubicBezTo>
                  <a:cubicBezTo>
                    <a:pt x="1340" y="1361"/>
                    <a:pt x="1405" y="1310"/>
                    <a:pt x="1405" y="1243"/>
                  </a:cubicBezTo>
                  <a:cubicBezTo>
                    <a:pt x="1405" y="993"/>
                    <a:pt x="1405" y="993"/>
                    <a:pt x="1405" y="993"/>
                  </a:cubicBezTo>
                  <a:cubicBezTo>
                    <a:pt x="1405" y="986"/>
                    <a:pt x="1403" y="979"/>
                    <a:pt x="1399" y="973"/>
                  </a:cubicBezTo>
                  <a:cubicBezTo>
                    <a:pt x="1388" y="938"/>
                    <a:pt x="1358" y="907"/>
                    <a:pt x="1308" y="880"/>
                  </a:cubicBezTo>
                  <a:cubicBezTo>
                    <a:pt x="1312" y="869"/>
                    <a:pt x="1315" y="858"/>
                    <a:pt x="1315" y="846"/>
                  </a:cubicBezTo>
                  <a:cubicBezTo>
                    <a:pt x="1315" y="611"/>
                    <a:pt x="1315" y="611"/>
                    <a:pt x="1315" y="611"/>
                  </a:cubicBezTo>
                  <a:cubicBezTo>
                    <a:pt x="1413" y="576"/>
                    <a:pt x="1477" y="525"/>
                    <a:pt x="1477" y="458"/>
                  </a:cubicBezTo>
                  <a:cubicBezTo>
                    <a:pt x="1477" y="208"/>
                    <a:pt x="1477" y="208"/>
                    <a:pt x="1477" y="208"/>
                  </a:cubicBezTo>
                  <a:cubicBezTo>
                    <a:pt x="1477" y="201"/>
                    <a:pt x="1475" y="194"/>
                    <a:pt x="1472" y="188"/>
                  </a:cubicBezTo>
                  <a:close/>
                  <a:moveTo>
                    <a:pt x="325" y="341"/>
                  </a:moveTo>
                  <a:cubicBezTo>
                    <a:pt x="343" y="351"/>
                    <a:pt x="364" y="361"/>
                    <a:pt x="386" y="369"/>
                  </a:cubicBezTo>
                  <a:cubicBezTo>
                    <a:pt x="386" y="508"/>
                    <a:pt x="386" y="508"/>
                    <a:pt x="386" y="508"/>
                  </a:cubicBezTo>
                  <a:cubicBezTo>
                    <a:pt x="346" y="489"/>
                    <a:pt x="325" y="471"/>
                    <a:pt x="325" y="458"/>
                  </a:cubicBezTo>
                  <a:lnTo>
                    <a:pt x="325" y="341"/>
                  </a:lnTo>
                  <a:close/>
                  <a:moveTo>
                    <a:pt x="271" y="538"/>
                  </a:moveTo>
                  <a:cubicBezTo>
                    <a:pt x="363" y="633"/>
                    <a:pt x="616" y="677"/>
                    <a:pt x="856" y="677"/>
                  </a:cubicBezTo>
                  <a:cubicBezTo>
                    <a:pt x="969" y="677"/>
                    <a:pt x="1085" y="667"/>
                    <a:pt x="1186" y="647"/>
                  </a:cubicBezTo>
                  <a:cubicBezTo>
                    <a:pt x="1116" y="688"/>
                    <a:pt x="951" y="736"/>
                    <a:pt x="693" y="736"/>
                  </a:cubicBezTo>
                  <a:cubicBezTo>
                    <a:pt x="343" y="736"/>
                    <a:pt x="163" y="646"/>
                    <a:pt x="163" y="608"/>
                  </a:cubicBezTo>
                  <a:cubicBezTo>
                    <a:pt x="163" y="599"/>
                    <a:pt x="184" y="569"/>
                    <a:pt x="271" y="538"/>
                  </a:cubicBezTo>
                  <a:close/>
                  <a:moveTo>
                    <a:pt x="477" y="541"/>
                  </a:moveTo>
                  <a:cubicBezTo>
                    <a:pt x="477" y="397"/>
                    <a:pt x="477" y="397"/>
                    <a:pt x="477" y="397"/>
                  </a:cubicBezTo>
                  <a:cubicBezTo>
                    <a:pt x="515" y="407"/>
                    <a:pt x="556" y="415"/>
                    <a:pt x="598" y="421"/>
                  </a:cubicBezTo>
                  <a:cubicBezTo>
                    <a:pt x="598" y="567"/>
                    <a:pt x="598" y="567"/>
                    <a:pt x="598" y="567"/>
                  </a:cubicBezTo>
                  <a:cubicBezTo>
                    <a:pt x="552" y="560"/>
                    <a:pt x="511" y="551"/>
                    <a:pt x="477" y="541"/>
                  </a:cubicBezTo>
                  <a:close/>
                  <a:moveTo>
                    <a:pt x="689" y="579"/>
                  </a:moveTo>
                  <a:cubicBezTo>
                    <a:pt x="689" y="431"/>
                    <a:pt x="689" y="431"/>
                    <a:pt x="689" y="431"/>
                  </a:cubicBezTo>
                  <a:cubicBezTo>
                    <a:pt x="729" y="435"/>
                    <a:pt x="770" y="437"/>
                    <a:pt x="811" y="438"/>
                  </a:cubicBezTo>
                  <a:cubicBezTo>
                    <a:pt x="811" y="585"/>
                    <a:pt x="811" y="585"/>
                    <a:pt x="811" y="585"/>
                  </a:cubicBezTo>
                  <a:cubicBezTo>
                    <a:pt x="767" y="584"/>
                    <a:pt x="726" y="582"/>
                    <a:pt x="689" y="579"/>
                  </a:cubicBezTo>
                  <a:close/>
                  <a:moveTo>
                    <a:pt x="901" y="585"/>
                  </a:moveTo>
                  <a:cubicBezTo>
                    <a:pt x="901" y="438"/>
                    <a:pt x="901" y="438"/>
                    <a:pt x="901" y="438"/>
                  </a:cubicBezTo>
                  <a:cubicBezTo>
                    <a:pt x="942" y="437"/>
                    <a:pt x="983" y="435"/>
                    <a:pt x="1023" y="431"/>
                  </a:cubicBezTo>
                  <a:cubicBezTo>
                    <a:pt x="1023" y="579"/>
                    <a:pt x="1023" y="579"/>
                    <a:pt x="1023" y="579"/>
                  </a:cubicBezTo>
                  <a:cubicBezTo>
                    <a:pt x="985" y="582"/>
                    <a:pt x="945" y="584"/>
                    <a:pt x="901" y="585"/>
                  </a:cubicBezTo>
                  <a:close/>
                  <a:moveTo>
                    <a:pt x="1163" y="897"/>
                  </a:moveTo>
                  <a:cubicBezTo>
                    <a:pt x="1163" y="758"/>
                    <a:pt x="1163" y="758"/>
                    <a:pt x="1163" y="758"/>
                  </a:cubicBezTo>
                  <a:cubicBezTo>
                    <a:pt x="1186" y="749"/>
                    <a:pt x="1206" y="739"/>
                    <a:pt x="1224" y="729"/>
                  </a:cubicBezTo>
                  <a:cubicBezTo>
                    <a:pt x="1224" y="846"/>
                    <a:pt x="1224" y="846"/>
                    <a:pt x="1224" y="846"/>
                  </a:cubicBezTo>
                  <a:cubicBezTo>
                    <a:pt x="1224" y="859"/>
                    <a:pt x="1203" y="878"/>
                    <a:pt x="1163" y="897"/>
                  </a:cubicBezTo>
                  <a:close/>
                  <a:moveTo>
                    <a:pt x="1235" y="541"/>
                  </a:moveTo>
                  <a:cubicBezTo>
                    <a:pt x="1200" y="551"/>
                    <a:pt x="1160" y="560"/>
                    <a:pt x="1113" y="567"/>
                  </a:cubicBezTo>
                  <a:cubicBezTo>
                    <a:pt x="1113" y="421"/>
                    <a:pt x="1113" y="421"/>
                    <a:pt x="1113" y="421"/>
                  </a:cubicBezTo>
                  <a:cubicBezTo>
                    <a:pt x="1156" y="415"/>
                    <a:pt x="1197" y="407"/>
                    <a:pt x="1235" y="397"/>
                  </a:cubicBezTo>
                  <a:lnTo>
                    <a:pt x="1235" y="541"/>
                  </a:lnTo>
                  <a:close/>
                  <a:moveTo>
                    <a:pt x="1073" y="786"/>
                  </a:moveTo>
                  <a:cubicBezTo>
                    <a:pt x="1073" y="930"/>
                    <a:pt x="1073" y="930"/>
                    <a:pt x="1073" y="930"/>
                  </a:cubicBezTo>
                  <a:cubicBezTo>
                    <a:pt x="1038" y="939"/>
                    <a:pt x="997" y="948"/>
                    <a:pt x="951" y="956"/>
                  </a:cubicBezTo>
                  <a:cubicBezTo>
                    <a:pt x="951" y="809"/>
                    <a:pt x="951" y="809"/>
                    <a:pt x="951" y="809"/>
                  </a:cubicBezTo>
                  <a:cubicBezTo>
                    <a:pt x="994" y="803"/>
                    <a:pt x="1035" y="795"/>
                    <a:pt x="1073" y="786"/>
                  </a:cubicBezTo>
                  <a:close/>
                  <a:moveTo>
                    <a:pt x="860" y="820"/>
                  </a:moveTo>
                  <a:cubicBezTo>
                    <a:pt x="860" y="967"/>
                    <a:pt x="860" y="967"/>
                    <a:pt x="860" y="967"/>
                  </a:cubicBezTo>
                  <a:cubicBezTo>
                    <a:pt x="823" y="971"/>
                    <a:pt x="782" y="973"/>
                    <a:pt x="739" y="974"/>
                  </a:cubicBezTo>
                  <a:cubicBezTo>
                    <a:pt x="739" y="826"/>
                    <a:pt x="739" y="826"/>
                    <a:pt x="739" y="826"/>
                  </a:cubicBezTo>
                  <a:cubicBezTo>
                    <a:pt x="779" y="825"/>
                    <a:pt x="820" y="823"/>
                    <a:pt x="860" y="820"/>
                  </a:cubicBezTo>
                  <a:close/>
                  <a:moveTo>
                    <a:pt x="648" y="826"/>
                  </a:moveTo>
                  <a:cubicBezTo>
                    <a:pt x="648" y="974"/>
                    <a:pt x="648" y="974"/>
                    <a:pt x="648" y="974"/>
                  </a:cubicBezTo>
                  <a:cubicBezTo>
                    <a:pt x="605" y="973"/>
                    <a:pt x="564" y="971"/>
                    <a:pt x="526" y="967"/>
                  </a:cubicBezTo>
                  <a:cubicBezTo>
                    <a:pt x="526" y="820"/>
                    <a:pt x="526" y="820"/>
                    <a:pt x="526" y="820"/>
                  </a:cubicBezTo>
                  <a:cubicBezTo>
                    <a:pt x="566" y="823"/>
                    <a:pt x="607" y="825"/>
                    <a:pt x="648" y="826"/>
                  </a:cubicBezTo>
                  <a:close/>
                  <a:moveTo>
                    <a:pt x="436" y="809"/>
                  </a:moveTo>
                  <a:cubicBezTo>
                    <a:pt x="436" y="956"/>
                    <a:pt x="436" y="956"/>
                    <a:pt x="436" y="956"/>
                  </a:cubicBezTo>
                  <a:cubicBezTo>
                    <a:pt x="389" y="948"/>
                    <a:pt x="349" y="939"/>
                    <a:pt x="314" y="930"/>
                  </a:cubicBezTo>
                  <a:cubicBezTo>
                    <a:pt x="314" y="786"/>
                    <a:pt x="314" y="786"/>
                    <a:pt x="314" y="786"/>
                  </a:cubicBezTo>
                  <a:cubicBezTo>
                    <a:pt x="352" y="795"/>
                    <a:pt x="393" y="803"/>
                    <a:pt x="436" y="809"/>
                  </a:cubicBezTo>
                  <a:close/>
                  <a:moveTo>
                    <a:pt x="163" y="729"/>
                  </a:moveTo>
                  <a:cubicBezTo>
                    <a:pt x="181" y="739"/>
                    <a:pt x="201" y="749"/>
                    <a:pt x="223" y="758"/>
                  </a:cubicBezTo>
                  <a:cubicBezTo>
                    <a:pt x="223" y="897"/>
                    <a:pt x="223" y="897"/>
                    <a:pt x="223" y="897"/>
                  </a:cubicBezTo>
                  <a:cubicBezTo>
                    <a:pt x="183" y="878"/>
                    <a:pt x="163" y="859"/>
                    <a:pt x="163" y="846"/>
                  </a:cubicBezTo>
                  <a:lnTo>
                    <a:pt x="163" y="729"/>
                  </a:lnTo>
                  <a:close/>
                  <a:moveTo>
                    <a:pt x="253" y="1126"/>
                  </a:moveTo>
                  <a:cubicBezTo>
                    <a:pt x="271" y="1136"/>
                    <a:pt x="291" y="1146"/>
                    <a:pt x="314" y="1154"/>
                  </a:cubicBezTo>
                  <a:cubicBezTo>
                    <a:pt x="314" y="1293"/>
                    <a:pt x="314" y="1293"/>
                    <a:pt x="314" y="1293"/>
                  </a:cubicBezTo>
                  <a:cubicBezTo>
                    <a:pt x="274" y="1274"/>
                    <a:pt x="253" y="1256"/>
                    <a:pt x="253" y="1243"/>
                  </a:cubicBezTo>
                  <a:lnTo>
                    <a:pt x="253" y="1126"/>
                  </a:lnTo>
                  <a:close/>
                  <a:moveTo>
                    <a:pt x="151" y="1682"/>
                  </a:moveTo>
                  <a:cubicBezTo>
                    <a:pt x="111" y="1663"/>
                    <a:pt x="91" y="1644"/>
                    <a:pt x="91" y="1631"/>
                  </a:cubicBezTo>
                  <a:cubicBezTo>
                    <a:pt x="91" y="1514"/>
                    <a:pt x="91" y="1514"/>
                    <a:pt x="91" y="1514"/>
                  </a:cubicBezTo>
                  <a:cubicBezTo>
                    <a:pt x="109" y="1524"/>
                    <a:pt x="129" y="1534"/>
                    <a:pt x="151" y="1543"/>
                  </a:cubicBezTo>
                  <a:lnTo>
                    <a:pt x="151" y="1682"/>
                  </a:lnTo>
                  <a:close/>
                  <a:moveTo>
                    <a:pt x="364" y="1741"/>
                  </a:moveTo>
                  <a:cubicBezTo>
                    <a:pt x="317" y="1733"/>
                    <a:pt x="277" y="1724"/>
                    <a:pt x="242" y="1715"/>
                  </a:cubicBezTo>
                  <a:cubicBezTo>
                    <a:pt x="242" y="1571"/>
                    <a:pt x="242" y="1571"/>
                    <a:pt x="242" y="1571"/>
                  </a:cubicBezTo>
                  <a:cubicBezTo>
                    <a:pt x="280" y="1580"/>
                    <a:pt x="321" y="1588"/>
                    <a:pt x="364" y="1594"/>
                  </a:cubicBezTo>
                  <a:lnTo>
                    <a:pt x="364" y="1741"/>
                  </a:lnTo>
                  <a:close/>
                  <a:moveTo>
                    <a:pt x="576" y="1759"/>
                  </a:moveTo>
                  <a:cubicBezTo>
                    <a:pt x="533" y="1758"/>
                    <a:pt x="492" y="1756"/>
                    <a:pt x="454" y="1752"/>
                  </a:cubicBezTo>
                  <a:cubicBezTo>
                    <a:pt x="454" y="1605"/>
                    <a:pt x="454" y="1605"/>
                    <a:pt x="454" y="1605"/>
                  </a:cubicBezTo>
                  <a:cubicBezTo>
                    <a:pt x="494" y="1608"/>
                    <a:pt x="535" y="1610"/>
                    <a:pt x="576" y="1611"/>
                  </a:cubicBezTo>
                  <a:lnTo>
                    <a:pt x="576" y="1759"/>
                  </a:lnTo>
                  <a:close/>
                  <a:moveTo>
                    <a:pt x="91" y="1393"/>
                  </a:moveTo>
                  <a:cubicBezTo>
                    <a:pt x="91" y="1384"/>
                    <a:pt x="112" y="1354"/>
                    <a:pt x="199" y="1323"/>
                  </a:cubicBezTo>
                  <a:cubicBezTo>
                    <a:pt x="291" y="1418"/>
                    <a:pt x="544" y="1462"/>
                    <a:pt x="784" y="1462"/>
                  </a:cubicBezTo>
                  <a:cubicBezTo>
                    <a:pt x="897" y="1462"/>
                    <a:pt x="1013" y="1452"/>
                    <a:pt x="1114" y="1432"/>
                  </a:cubicBezTo>
                  <a:cubicBezTo>
                    <a:pt x="1044" y="1473"/>
                    <a:pt x="879" y="1521"/>
                    <a:pt x="621" y="1521"/>
                  </a:cubicBezTo>
                  <a:cubicBezTo>
                    <a:pt x="271" y="1521"/>
                    <a:pt x="91" y="1431"/>
                    <a:pt x="91" y="1393"/>
                  </a:cubicBezTo>
                  <a:close/>
                  <a:moveTo>
                    <a:pt x="404" y="1326"/>
                  </a:moveTo>
                  <a:cubicBezTo>
                    <a:pt x="404" y="1182"/>
                    <a:pt x="404" y="1182"/>
                    <a:pt x="404" y="1182"/>
                  </a:cubicBezTo>
                  <a:cubicBezTo>
                    <a:pt x="442" y="1192"/>
                    <a:pt x="483" y="1200"/>
                    <a:pt x="526" y="1206"/>
                  </a:cubicBezTo>
                  <a:cubicBezTo>
                    <a:pt x="526" y="1352"/>
                    <a:pt x="526" y="1352"/>
                    <a:pt x="526" y="1352"/>
                  </a:cubicBezTo>
                  <a:cubicBezTo>
                    <a:pt x="480" y="1345"/>
                    <a:pt x="439" y="1336"/>
                    <a:pt x="404" y="1326"/>
                  </a:cubicBezTo>
                  <a:close/>
                  <a:moveTo>
                    <a:pt x="617" y="1364"/>
                  </a:moveTo>
                  <a:cubicBezTo>
                    <a:pt x="617" y="1216"/>
                    <a:pt x="617" y="1216"/>
                    <a:pt x="617" y="1216"/>
                  </a:cubicBezTo>
                  <a:cubicBezTo>
                    <a:pt x="657" y="1220"/>
                    <a:pt x="698" y="1222"/>
                    <a:pt x="738" y="1223"/>
                  </a:cubicBezTo>
                  <a:cubicBezTo>
                    <a:pt x="738" y="1370"/>
                    <a:pt x="738" y="1370"/>
                    <a:pt x="738" y="1370"/>
                  </a:cubicBezTo>
                  <a:cubicBezTo>
                    <a:pt x="695" y="1369"/>
                    <a:pt x="654" y="1367"/>
                    <a:pt x="617" y="1364"/>
                  </a:cubicBezTo>
                  <a:close/>
                  <a:moveTo>
                    <a:pt x="829" y="1370"/>
                  </a:moveTo>
                  <a:cubicBezTo>
                    <a:pt x="829" y="1223"/>
                    <a:pt x="829" y="1223"/>
                    <a:pt x="829" y="1223"/>
                  </a:cubicBezTo>
                  <a:cubicBezTo>
                    <a:pt x="870" y="1222"/>
                    <a:pt x="911" y="1220"/>
                    <a:pt x="951" y="1216"/>
                  </a:cubicBezTo>
                  <a:cubicBezTo>
                    <a:pt x="951" y="1364"/>
                    <a:pt x="951" y="1364"/>
                    <a:pt x="951" y="1364"/>
                  </a:cubicBezTo>
                  <a:cubicBezTo>
                    <a:pt x="913" y="1367"/>
                    <a:pt x="872" y="1369"/>
                    <a:pt x="829" y="1370"/>
                  </a:cubicBezTo>
                  <a:close/>
                  <a:moveTo>
                    <a:pt x="788" y="1752"/>
                  </a:moveTo>
                  <a:cubicBezTo>
                    <a:pt x="751" y="1756"/>
                    <a:pt x="710" y="1758"/>
                    <a:pt x="667" y="1759"/>
                  </a:cubicBezTo>
                  <a:cubicBezTo>
                    <a:pt x="667" y="1611"/>
                    <a:pt x="667" y="1611"/>
                    <a:pt x="667" y="1611"/>
                  </a:cubicBezTo>
                  <a:cubicBezTo>
                    <a:pt x="707" y="1610"/>
                    <a:pt x="748" y="1608"/>
                    <a:pt x="788" y="1605"/>
                  </a:cubicBezTo>
                  <a:lnTo>
                    <a:pt x="788" y="1752"/>
                  </a:lnTo>
                  <a:close/>
                  <a:moveTo>
                    <a:pt x="1000" y="1715"/>
                  </a:moveTo>
                  <a:cubicBezTo>
                    <a:pt x="966" y="1724"/>
                    <a:pt x="925" y="1733"/>
                    <a:pt x="879" y="1741"/>
                  </a:cubicBezTo>
                  <a:cubicBezTo>
                    <a:pt x="879" y="1594"/>
                    <a:pt x="879" y="1594"/>
                    <a:pt x="879" y="1594"/>
                  </a:cubicBezTo>
                  <a:cubicBezTo>
                    <a:pt x="921" y="1588"/>
                    <a:pt x="963" y="1580"/>
                    <a:pt x="1000" y="1571"/>
                  </a:cubicBezTo>
                  <a:lnTo>
                    <a:pt x="1000" y="1715"/>
                  </a:lnTo>
                  <a:close/>
                  <a:moveTo>
                    <a:pt x="1152" y="1631"/>
                  </a:moveTo>
                  <a:cubicBezTo>
                    <a:pt x="1152" y="1644"/>
                    <a:pt x="1131" y="1663"/>
                    <a:pt x="1091" y="1682"/>
                  </a:cubicBezTo>
                  <a:cubicBezTo>
                    <a:pt x="1091" y="1543"/>
                    <a:pt x="1091" y="1543"/>
                    <a:pt x="1091" y="1543"/>
                  </a:cubicBezTo>
                  <a:cubicBezTo>
                    <a:pt x="1113" y="1534"/>
                    <a:pt x="1134" y="1524"/>
                    <a:pt x="1152" y="1514"/>
                  </a:cubicBezTo>
                  <a:lnTo>
                    <a:pt x="1152" y="1631"/>
                  </a:lnTo>
                  <a:close/>
                  <a:moveTo>
                    <a:pt x="1163" y="1326"/>
                  </a:moveTo>
                  <a:cubicBezTo>
                    <a:pt x="1128" y="1336"/>
                    <a:pt x="1088" y="1345"/>
                    <a:pt x="1041" y="1352"/>
                  </a:cubicBezTo>
                  <a:cubicBezTo>
                    <a:pt x="1041" y="1206"/>
                    <a:pt x="1041" y="1206"/>
                    <a:pt x="1041" y="1206"/>
                  </a:cubicBezTo>
                  <a:cubicBezTo>
                    <a:pt x="1084" y="1200"/>
                    <a:pt x="1125" y="1192"/>
                    <a:pt x="1163" y="1182"/>
                  </a:cubicBezTo>
                  <a:lnTo>
                    <a:pt x="1163" y="1326"/>
                  </a:lnTo>
                  <a:close/>
                  <a:moveTo>
                    <a:pt x="1314" y="1243"/>
                  </a:moveTo>
                  <a:cubicBezTo>
                    <a:pt x="1314" y="1256"/>
                    <a:pt x="1294" y="1274"/>
                    <a:pt x="1254" y="1293"/>
                  </a:cubicBezTo>
                  <a:cubicBezTo>
                    <a:pt x="1254" y="1154"/>
                    <a:pt x="1254" y="1154"/>
                    <a:pt x="1254" y="1154"/>
                  </a:cubicBezTo>
                  <a:cubicBezTo>
                    <a:pt x="1276" y="1146"/>
                    <a:pt x="1296" y="1136"/>
                    <a:pt x="1314" y="1126"/>
                  </a:cubicBezTo>
                  <a:lnTo>
                    <a:pt x="1314" y="1243"/>
                  </a:lnTo>
                  <a:close/>
                  <a:moveTo>
                    <a:pt x="784" y="1133"/>
                  </a:moveTo>
                  <a:cubicBezTo>
                    <a:pt x="439" y="1133"/>
                    <a:pt x="259" y="1046"/>
                    <a:pt x="254" y="1006"/>
                  </a:cubicBezTo>
                  <a:cubicBezTo>
                    <a:pt x="373" y="1046"/>
                    <a:pt x="536" y="1065"/>
                    <a:pt x="693" y="1065"/>
                  </a:cubicBezTo>
                  <a:cubicBezTo>
                    <a:pt x="911" y="1065"/>
                    <a:pt x="1139" y="1029"/>
                    <a:pt x="1249" y="951"/>
                  </a:cubicBezTo>
                  <a:cubicBezTo>
                    <a:pt x="1302" y="976"/>
                    <a:pt x="1314" y="998"/>
                    <a:pt x="1314" y="1005"/>
                  </a:cubicBezTo>
                  <a:cubicBezTo>
                    <a:pt x="1314" y="1043"/>
                    <a:pt x="1134" y="1133"/>
                    <a:pt x="784" y="1133"/>
                  </a:cubicBezTo>
                  <a:close/>
                  <a:moveTo>
                    <a:pt x="1386" y="458"/>
                  </a:moveTo>
                  <a:cubicBezTo>
                    <a:pt x="1386" y="471"/>
                    <a:pt x="1366" y="489"/>
                    <a:pt x="1326" y="508"/>
                  </a:cubicBezTo>
                  <a:cubicBezTo>
                    <a:pt x="1326" y="369"/>
                    <a:pt x="1326" y="369"/>
                    <a:pt x="1326" y="369"/>
                  </a:cubicBezTo>
                  <a:cubicBezTo>
                    <a:pt x="1348" y="361"/>
                    <a:pt x="1368" y="351"/>
                    <a:pt x="1386" y="341"/>
                  </a:cubicBezTo>
                  <a:lnTo>
                    <a:pt x="1386" y="458"/>
                  </a:lnTo>
                  <a:close/>
                  <a:moveTo>
                    <a:pt x="856" y="348"/>
                  </a:moveTo>
                  <a:cubicBezTo>
                    <a:pt x="506" y="348"/>
                    <a:pt x="325" y="258"/>
                    <a:pt x="325" y="220"/>
                  </a:cubicBezTo>
                  <a:cubicBezTo>
                    <a:pt x="325" y="181"/>
                    <a:pt x="506" y="91"/>
                    <a:pt x="856" y="91"/>
                  </a:cubicBezTo>
                  <a:cubicBezTo>
                    <a:pt x="1206" y="91"/>
                    <a:pt x="1386" y="181"/>
                    <a:pt x="1386" y="220"/>
                  </a:cubicBezTo>
                  <a:cubicBezTo>
                    <a:pt x="1386" y="258"/>
                    <a:pt x="1206" y="348"/>
                    <a:pt x="856" y="3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601996" y="5062753"/>
            <a:ext cx="817227" cy="475253"/>
            <a:chOff x="-795017" y="2692105"/>
            <a:chExt cx="817227" cy="475253"/>
          </a:xfrm>
        </p:grpSpPr>
        <p:grpSp>
          <p:nvGrpSpPr>
            <p:cNvPr id="38" name="Группа 37"/>
            <p:cNvGrpSpPr/>
            <p:nvPr/>
          </p:nvGrpSpPr>
          <p:grpSpPr>
            <a:xfrm>
              <a:off x="-795017" y="2692105"/>
              <a:ext cx="817227" cy="475253"/>
              <a:chOff x="-792725" y="4047737"/>
              <a:chExt cx="817227" cy="475253"/>
            </a:xfrm>
          </p:grpSpPr>
          <p:sp>
            <p:nvSpPr>
              <p:cNvPr id="46" name="Овал 45"/>
              <p:cNvSpPr/>
              <p:nvPr/>
            </p:nvSpPr>
            <p:spPr>
              <a:xfrm>
                <a:off x="-624029" y="4047737"/>
                <a:ext cx="475253" cy="475253"/>
              </a:xfrm>
              <a:prstGeom prst="ellipse">
                <a:avLst/>
              </a:prstGeom>
              <a:solidFill>
                <a:srgbClr val="2B60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-792725" y="4253256"/>
                <a:ext cx="817227" cy="2443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5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обеспечение</a:t>
                </a:r>
                <a:endParaRPr lang="ru-RU" sz="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9" name="Group 1462"/>
            <p:cNvGrpSpPr/>
            <p:nvPr/>
          </p:nvGrpSpPr>
          <p:grpSpPr>
            <a:xfrm>
              <a:off x="-464841" y="2793202"/>
              <a:ext cx="153095" cy="161033"/>
              <a:chOff x="2489201" y="17492663"/>
              <a:chExt cx="379413" cy="500063"/>
            </a:xfrm>
            <a:solidFill>
              <a:schemeClr val="bg1"/>
            </a:solidFill>
          </p:grpSpPr>
          <p:sp>
            <p:nvSpPr>
              <p:cNvPr id="40" name="Freeform 584"/>
              <p:cNvSpPr>
                <a:spLocks/>
              </p:cNvSpPr>
              <p:nvPr/>
            </p:nvSpPr>
            <p:spPr bwMode="auto">
              <a:xfrm>
                <a:off x="2555876" y="17681575"/>
                <a:ext cx="246063" cy="36513"/>
              </a:xfrm>
              <a:custGeom>
                <a:avLst/>
                <a:gdLst>
                  <a:gd name="T0" fmla="*/ 78 w 84"/>
                  <a:gd name="T1" fmla="*/ 12 h 12"/>
                  <a:gd name="T2" fmla="*/ 6 w 84"/>
                  <a:gd name="T3" fmla="*/ 12 h 12"/>
                  <a:gd name="T4" fmla="*/ 0 w 84"/>
                  <a:gd name="T5" fmla="*/ 6 h 12"/>
                  <a:gd name="T6" fmla="*/ 6 w 84"/>
                  <a:gd name="T7" fmla="*/ 0 h 12"/>
                  <a:gd name="T8" fmla="*/ 78 w 84"/>
                  <a:gd name="T9" fmla="*/ 0 h 12"/>
                  <a:gd name="T10" fmla="*/ 84 w 84"/>
                  <a:gd name="T11" fmla="*/ 6 h 12"/>
                  <a:gd name="T12" fmla="*/ 78 w 8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2">
                    <a:moveTo>
                      <a:pt x="78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81" y="0"/>
                      <a:pt x="84" y="3"/>
                      <a:pt x="84" y="6"/>
                    </a:cubicBezTo>
                    <a:cubicBezTo>
                      <a:pt x="84" y="10"/>
                      <a:pt x="81" y="12"/>
                      <a:pt x="7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41" name="Freeform 585"/>
              <p:cNvSpPr>
                <a:spLocks/>
              </p:cNvSpPr>
              <p:nvPr/>
            </p:nvSpPr>
            <p:spPr bwMode="auto">
              <a:xfrm>
                <a:off x="2555876" y="17740313"/>
                <a:ext cx="246063" cy="34925"/>
              </a:xfrm>
              <a:custGeom>
                <a:avLst/>
                <a:gdLst>
                  <a:gd name="T0" fmla="*/ 78 w 84"/>
                  <a:gd name="T1" fmla="*/ 12 h 12"/>
                  <a:gd name="T2" fmla="*/ 6 w 84"/>
                  <a:gd name="T3" fmla="*/ 12 h 12"/>
                  <a:gd name="T4" fmla="*/ 0 w 84"/>
                  <a:gd name="T5" fmla="*/ 6 h 12"/>
                  <a:gd name="T6" fmla="*/ 6 w 84"/>
                  <a:gd name="T7" fmla="*/ 0 h 12"/>
                  <a:gd name="T8" fmla="*/ 78 w 84"/>
                  <a:gd name="T9" fmla="*/ 0 h 12"/>
                  <a:gd name="T10" fmla="*/ 84 w 84"/>
                  <a:gd name="T11" fmla="*/ 6 h 12"/>
                  <a:gd name="T12" fmla="*/ 78 w 8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2">
                    <a:moveTo>
                      <a:pt x="78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81" y="0"/>
                      <a:pt x="84" y="3"/>
                      <a:pt x="84" y="6"/>
                    </a:cubicBezTo>
                    <a:cubicBezTo>
                      <a:pt x="84" y="10"/>
                      <a:pt x="81" y="12"/>
                      <a:pt x="7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42" name="Freeform 586"/>
              <p:cNvSpPr>
                <a:spLocks/>
              </p:cNvSpPr>
              <p:nvPr/>
            </p:nvSpPr>
            <p:spPr bwMode="auto">
              <a:xfrm>
                <a:off x="2555876" y="17799050"/>
                <a:ext cx="246063" cy="34925"/>
              </a:xfrm>
              <a:custGeom>
                <a:avLst/>
                <a:gdLst>
                  <a:gd name="T0" fmla="*/ 78 w 84"/>
                  <a:gd name="T1" fmla="*/ 12 h 12"/>
                  <a:gd name="T2" fmla="*/ 6 w 84"/>
                  <a:gd name="T3" fmla="*/ 12 h 12"/>
                  <a:gd name="T4" fmla="*/ 0 w 84"/>
                  <a:gd name="T5" fmla="*/ 6 h 12"/>
                  <a:gd name="T6" fmla="*/ 6 w 84"/>
                  <a:gd name="T7" fmla="*/ 0 h 12"/>
                  <a:gd name="T8" fmla="*/ 78 w 84"/>
                  <a:gd name="T9" fmla="*/ 0 h 12"/>
                  <a:gd name="T10" fmla="*/ 84 w 84"/>
                  <a:gd name="T11" fmla="*/ 6 h 12"/>
                  <a:gd name="T12" fmla="*/ 78 w 8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2">
                    <a:moveTo>
                      <a:pt x="78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81" y="0"/>
                      <a:pt x="84" y="3"/>
                      <a:pt x="84" y="6"/>
                    </a:cubicBezTo>
                    <a:cubicBezTo>
                      <a:pt x="84" y="10"/>
                      <a:pt x="81" y="12"/>
                      <a:pt x="7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43" name="Freeform 587"/>
              <p:cNvSpPr>
                <a:spLocks/>
              </p:cNvSpPr>
              <p:nvPr/>
            </p:nvSpPr>
            <p:spPr bwMode="auto">
              <a:xfrm>
                <a:off x="2555876" y="17860963"/>
                <a:ext cx="141288" cy="34925"/>
              </a:xfrm>
              <a:custGeom>
                <a:avLst/>
                <a:gdLst>
                  <a:gd name="T0" fmla="*/ 42 w 48"/>
                  <a:gd name="T1" fmla="*/ 12 h 12"/>
                  <a:gd name="T2" fmla="*/ 6 w 48"/>
                  <a:gd name="T3" fmla="*/ 12 h 12"/>
                  <a:gd name="T4" fmla="*/ 0 w 48"/>
                  <a:gd name="T5" fmla="*/ 6 h 12"/>
                  <a:gd name="T6" fmla="*/ 6 w 48"/>
                  <a:gd name="T7" fmla="*/ 0 h 12"/>
                  <a:gd name="T8" fmla="*/ 42 w 48"/>
                  <a:gd name="T9" fmla="*/ 0 h 12"/>
                  <a:gd name="T10" fmla="*/ 48 w 48"/>
                  <a:gd name="T11" fmla="*/ 6 h 12"/>
                  <a:gd name="T12" fmla="*/ 42 w 48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12">
                    <a:moveTo>
                      <a:pt x="42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0" y="6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5" y="0"/>
                      <a:pt x="48" y="2"/>
                      <a:pt x="48" y="6"/>
                    </a:cubicBezTo>
                    <a:cubicBezTo>
                      <a:pt x="48" y="9"/>
                      <a:pt x="45" y="12"/>
                      <a:pt x="4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44" name="Freeform 588"/>
              <p:cNvSpPr>
                <a:spLocks/>
              </p:cNvSpPr>
              <p:nvPr/>
            </p:nvSpPr>
            <p:spPr bwMode="auto">
              <a:xfrm>
                <a:off x="2489201" y="17492663"/>
                <a:ext cx="379413" cy="500063"/>
              </a:xfrm>
              <a:custGeom>
                <a:avLst/>
                <a:gdLst>
                  <a:gd name="T0" fmla="*/ 112 w 130"/>
                  <a:gd name="T1" fmla="*/ 171 h 171"/>
                  <a:gd name="T2" fmla="*/ 17 w 130"/>
                  <a:gd name="T3" fmla="*/ 171 h 171"/>
                  <a:gd name="T4" fmla="*/ 0 w 130"/>
                  <a:gd name="T5" fmla="*/ 153 h 171"/>
                  <a:gd name="T6" fmla="*/ 0 w 130"/>
                  <a:gd name="T7" fmla="*/ 18 h 171"/>
                  <a:gd name="T8" fmla="*/ 17 w 130"/>
                  <a:gd name="T9" fmla="*/ 0 h 171"/>
                  <a:gd name="T10" fmla="*/ 23 w 130"/>
                  <a:gd name="T11" fmla="*/ 6 h 171"/>
                  <a:gd name="T12" fmla="*/ 17 w 130"/>
                  <a:gd name="T13" fmla="*/ 12 h 171"/>
                  <a:gd name="T14" fmla="*/ 12 w 130"/>
                  <a:gd name="T15" fmla="*/ 18 h 171"/>
                  <a:gd name="T16" fmla="*/ 12 w 130"/>
                  <a:gd name="T17" fmla="*/ 153 h 171"/>
                  <a:gd name="T18" fmla="*/ 17 w 130"/>
                  <a:gd name="T19" fmla="*/ 159 h 171"/>
                  <a:gd name="T20" fmla="*/ 112 w 130"/>
                  <a:gd name="T21" fmla="*/ 159 h 171"/>
                  <a:gd name="T22" fmla="*/ 118 w 130"/>
                  <a:gd name="T23" fmla="*/ 153 h 171"/>
                  <a:gd name="T24" fmla="*/ 118 w 130"/>
                  <a:gd name="T25" fmla="*/ 18 h 171"/>
                  <a:gd name="T26" fmla="*/ 112 w 130"/>
                  <a:gd name="T27" fmla="*/ 12 h 171"/>
                  <a:gd name="T28" fmla="*/ 89 w 130"/>
                  <a:gd name="T29" fmla="*/ 12 h 171"/>
                  <a:gd name="T30" fmla="*/ 83 w 130"/>
                  <a:gd name="T31" fmla="*/ 6 h 171"/>
                  <a:gd name="T32" fmla="*/ 89 w 130"/>
                  <a:gd name="T33" fmla="*/ 0 h 171"/>
                  <a:gd name="T34" fmla="*/ 112 w 130"/>
                  <a:gd name="T35" fmla="*/ 0 h 171"/>
                  <a:gd name="T36" fmla="*/ 130 w 130"/>
                  <a:gd name="T37" fmla="*/ 18 h 171"/>
                  <a:gd name="T38" fmla="*/ 130 w 130"/>
                  <a:gd name="T39" fmla="*/ 153 h 171"/>
                  <a:gd name="T40" fmla="*/ 112 w 130"/>
                  <a:gd name="T41" fmla="*/ 17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0" h="171">
                    <a:moveTo>
                      <a:pt x="112" y="171"/>
                    </a:moveTo>
                    <a:cubicBezTo>
                      <a:pt x="17" y="171"/>
                      <a:pt x="17" y="171"/>
                      <a:pt x="17" y="171"/>
                    </a:cubicBezTo>
                    <a:cubicBezTo>
                      <a:pt x="8" y="171"/>
                      <a:pt x="0" y="163"/>
                      <a:pt x="0" y="1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21" y="0"/>
                      <a:pt x="23" y="3"/>
                      <a:pt x="23" y="6"/>
                    </a:cubicBezTo>
                    <a:cubicBezTo>
                      <a:pt x="23" y="9"/>
                      <a:pt x="21" y="12"/>
                      <a:pt x="17" y="12"/>
                    </a:cubicBezTo>
                    <a:cubicBezTo>
                      <a:pt x="14" y="12"/>
                      <a:pt x="12" y="14"/>
                      <a:pt x="12" y="18"/>
                    </a:cubicBezTo>
                    <a:cubicBezTo>
                      <a:pt x="12" y="153"/>
                      <a:pt x="12" y="153"/>
                      <a:pt x="12" y="153"/>
                    </a:cubicBezTo>
                    <a:cubicBezTo>
                      <a:pt x="12" y="156"/>
                      <a:pt x="14" y="159"/>
                      <a:pt x="17" y="159"/>
                    </a:cubicBezTo>
                    <a:cubicBezTo>
                      <a:pt x="112" y="159"/>
                      <a:pt x="112" y="159"/>
                      <a:pt x="112" y="159"/>
                    </a:cubicBezTo>
                    <a:cubicBezTo>
                      <a:pt x="116" y="159"/>
                      <a:pt x="118" y="156"/>
                      <a:pt x="118" y="153"/>
                    </a:cubicBezTo>
                    <a:cubicBezTo>
                      <a:pt x="118" y="18"/>
                      <a:pt x="118" y="18"/>
                      <a:pt x="118" y="18"/>
                    </a:cubicBezTo>
                    <a:cubicBezTo>
                      <a:pt x="118" y="14"/>
                      <a:pt x="116" y="12"/>
                      <a:pt x="112" y="12"/>
                    </a:cubicBezTo>
                    <a:cubicBezTo>
                      <a:pt x="89" y="12"/>
                      <a:pt x="89" y="12"/>
                      <a:pt x="89" y="12"/>
                    </a:cubicBezTo>
                    <a:cubicBezTo>
                      <a:pt x="86" y="12"/>
                      <a:pt x="83" y="9"/>
                      <a:pt x="83" y="6"/>
                    </a:cubicBezTo>
                    <a:cubicBezTo>
                      <a:pt x="83" y="3"/>
                      <a:pt x="86" y="0"/>
                      <a:pt x="89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22" y="0"/>
                      <a:pt x="130" y="8"/>
                      <a:pt x="130" y="18"/>
                    </a:cubicBezTo>
                    <a:cubicBezTo>
                      <a:pt x="130" y="153"/>
                      <a:pt x="130" y="153"/>
                      <a:pt x="130" y="153"/>
                    </a:cubicBezTo>
                    <a:cubicBezTo>
                      <a:pt x="130" y="163"/>
                      <a:pt x="122" y="171"/>
                      <a:pt x="112" y="1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45" name="Freeform 589"/>
              <p:cNvSpPr>
                <a:spLocks/>
              </p:cNvSpPr>
              <p:nvPr/>
            </p:nvSpPr>
            <p:spPr bwMode="auto">
              <a:xfrm>
                <a:off x="2573338" y="17492663"/>
                <a:ext cx="141288" cy="142875"/>
              </a:xfrm>
              <a:custGeom>
                <a:avLst/>
                <a:gdLst>
                  <a:gd name="T0" fmla="*/ 32 w 48"/>
                  <a:gd name="T1" fmla="*/ 49 h 49"/>
                  <a:gd name="T2" fmla="*/ 16 w 48"/>
                  <a:gd name="T3" fmla="*/ 49 h 49"/>
                  <a:gd name="T4" fmla="*/ 0 w 48"/>
                  <a:gd name="T5" fmla="*/ 32 h 49"/>
                  <a:gd name="T6" fmla="*/ 0 w 48"/>
                  <a:gd name="T7" fmla="*/ 6 h 49"/>
                  <a:gd name="T8" fmla="*/ 6 w 48"/>
                  <a:gd name="T9" fmla="*/ 0 h 49"/>
                  <a:gd name="T10" fmla="*/ 12 w 48"/>
                  <a:gd name="T11" fmla="*/ 6 h 49"/>
                  <a:gd name="T12" fmla="*/ 12 w 48"/>
                  <a:gd name="T13" fmla="*/ 32 h 49"/>
                  <a:gd name="T14" fmla="*/ 16 w 48"/>
                  <a:gd name="T15" fmla="*/ 37 h 49"/>
                  <a:gd name="T16" fmla="*/ 32 w 48"/>
                  <a:gd name="T17" fmla="*/ 37 h 49"/>
                  <a:gd name="T18" fmla="*/ 36 w 48"/>
                  <a:gd name="T19" fmla="*/ 32 h 49"/>
                  <a:gd name="T20" fmla="*/ 36 w 48"/>
                  <a:gd name="T21" fmla="*/ 6 h 49"/>
                  <a:gd name="T22" fmla="*/ 42 w 48"/>
                  <a:gd name="T23" fmla="*/ 0 h 49"/>
                  <a:gd name="T24" fmla="*/ 48 w 48"/>
                  <a:gd name="T25" fmla="*/ 6 h 49"/>
                  <a:gd name="T26" fmla="*/ 48 w 48"/>
                  <a:gd name="T27" fmla="*/ 32 h 49"/>
                  <a:gd name="T28" fmla="*/ 32 w 48"/>
                  <a:gd name="T29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49">
                    <a:moveTo>
                      <a:pt x="32" y="49"/>
                    </a:moveTo>
                    <a:cubicBezTo>
                      <a:pt x="16" y="49"/>
                      <a:pt x="16" y="49"/>
                      <a:pt x="16" y="49"/>
                    </a:cubicBezTo>
                    <a:cubicBezTo>
                      <a:pt x="7" y="49"/>
                      <a:pt x="0" y="42"/>
                      <a:pt x="0" y="3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9" y="0"/>
                      <a:pt x="12" y="3"/>
                      <a:pt x="12" y="6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2" y="35"/>
                      <a:pt x="14" y="37"/>
                      <a:pt x="16" y="37"/>
                    </a:cubicBezTo>
                    <a:cubicBezTo>
                      <a:pt x="32" y="37"/>
                      <a:pt x="32" y="37"/>
                      <a:pt x="32" y="37"/>
                    </a:cubicBezTo>
                    <a:cubicBezTo>
                      <a:pt x="34" y="37"/>
                      <a:pt x="36" y="35"/>
                      <a:pt x="36" y="32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3"/>
                      <a:pt x="39" y="0"/>
                      <a:pt x="42" y="0"/>
                    </a:cubicBezTo>
                    <a:cubicBezTo>
                      <a:pt x="46" y="0"/>
                      <a:pt x="48" y="3"/>
                      <a:pt x="48" y="6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42"/>
                      <a:pt x="41" y="49"/>
                      <a:pt x="32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50" name="Группа 49"/>
          <p:cNvGrpSpPr/>
          <p:nvPr/>
        </p:nvGrpSpPr>
        <p:grpSpPr>
          <a:xfrm>
            <a:off x="601996" y="4558697"/>
            <a:ext cx="817227" cy="475253"/>
            <a:chOff x="2273440" y="5295480"/>
            <a:chExt cx="817227" cy="475253"/>
          </a:xfrm>
        </p:grpSpPr>
        <p:grpSp>
          <p:nvGrpSpPr>
            <p:cNvPr id="51" name="Группа 50"/>
            <p:cNvGrpSpPr/>
            <p:nvPr/>
          </p:nvGrpSpPr>
          <p:grpSpPr>
            <a:xfrm>
              <a:off x="2273440" y="5295480"/>
              <a:ext cx="817227" cy="475253"/>
              <a:chOff x="-792725" y="4047737"/>
              <a:chExt cx="817227" cy="475253"/>
            </a:xfrm>
          </p:grpSpPr>
          <p:sp>
            <p:nvSpPr>
              <p:cNvPr id="56" name="Овал 55"/>
              <p:cNvSpPr/>
              <p:nvPr/>
            </p:nvSpPr>
            <p:spPr>
              <a:xfrm>
                <a:off x="-624029" y="4047737"/>
                <a:ext cx="475253" cy="475253"/>
              </a:xfrm>
              <a:prstGeom prst="ellipse">
                <a:avLst/>
              </a:prstGeom>
              <a:solidFill>
                <a:srgbClr val="2B60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Прямоугольник 56"/>
              <p:cNvSpPr/>
              <p:nvPr/>
            </p:nvSpPr>
            <p:spPr>
              <a:xfrm>
                <a:off x="-792725" y="4253256"/>
                <a:ext cx="817227" cy="2443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8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срок</a:t>
                </a:r>
                <a:endParaRPr lang="ru-RU" sz="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2" name="Group 39"/>
            <p:cNvGrpSpPr>
              <a:grpSpLocks noChangeAspect="1"/>
            </p:cNvGrpSpPr>
            <p:nvPr/>
          </p:nvGrpSpPr>
          <p:grpSpPr bwMode="auto">
            <a:xfrm>
              <a:off x="2615575" y="5399902"/>
              <a:ext cx="131234" cy="143868"/>
              <a:chOff x="-186" y="1572"/>
              <a:chExt cx="374" cy="410"/>
            </a:xfrm>
            <a:solidFill>
              <a:schemeClr val="bg1"/>
            </a:solidFill>
          </p:grpSpPr>
          <p:sp>
            <p:nvSpPr>
              <p:cNvPr id="53" name="Freeform 40"/>
              <p:cNvSpPr>
                <a:spLocks noEditPoints="1"/>
              </p:cNvSpPr>
              <p:nvPr/>
            </p:nvSpPr>
            <p:spPr bwMode="auto">
              <a:xfrm>
                <a:off x="-186" y="1572"/>
                <a:ext cx="374" cy="410"/>
              </a:xfrm>
              <a:custGeom>
                <a:avLst/>
                <a:gdLst>
                  <a:gd name="T0" fmla="*/ 148 w 155"/>
                  <a:gd name="T1" fmla="*/ 0 h 170"/>
                  <a:gd name="T2" fmla="*/ 142 w 155"/>
                  <a:gd name="T3" fmla="*/ 16 h 170"/>
                  <a:gd name="T4" fmla="*/ 108 w 155"/>
                  <a:gd name="T5" fmla="*/ 85 h 170"/>
                  <a:gd name="T6" fmla="*/ 142 w 155"/>
                  <a:gd name="T7" fmla="*/ 153 h 170"/>
                  <a:gd name="T8" fmla="*/ 149 w 155"/>
                  <a:gd name="T9" fmla="*/ 156 h 170"/>
                  <a:gd name="T10" fmla="*/ 152 w 155"/>
                  <a:gd name="T11" fmla="*/ 163 h 170"/>
                  <a:gd name="T12" fmla="*/ 146 w 155"/>
                  <a:gd name="T13" fmla="*/ 169 h 170"/>
                  <a:gd name="T14" fmla="*/ 141 w 155"/>
                  <a:gd name="T15" fmla="*/ 169 h 170"/>
                  <a:gd name="T16" fmla="*/ 15 w 155"/>
                  <a:gd name="T17" fmla="*/ 169 h 170"/>
                  <a:gd name="T18" fmla="*/ 3 w 155"/>
                  <a:gd name="T19" fmla="*/ 162 h 170"/>
                  <a:gd name="T20" fmla="*/ 13 w 155"/>
                  <a:gd name="T21" fmla="*/ 153 h 170"/>
                  <a:gd name="T22" fmla="*/ 47 w 155"/>
                  <a:gd name="T23" fmla="*/ 85 h 170"/>
                  <a:gd name="T24" fmla="*/ 13 w 155"/>
                  <a:gd name="T25" fmla="*/ 16 h 170"/>
                  <a:gd name="T26" fmla="*/ 8 w 155"/>
                  <a:gd name="T27" fmla="*/ 0 h 170"/>
                  <a:gd name="T28" fmla="*/ 148 w 155"/>
                  <a:gd name="T29" fmla="*/ 0 h 170"/>
                  <a:gd name="T30" fmla="*/ 127 w 155"/>
                  <a:gd name="T31" fmla="*/ 153 h 170"/>
                  <a:gd name="T32" fmla="*/ 126 w 155"/>
                  <a:gd name="T33" fmla="*/ 146 h 170"/>
                  <a:gd name="T34" fmla="*/ 96 w 155"/>
                  <a:gd name="T35" fmla="*/ 93 h 170"/>
                  <a:gd name="T36" fmla="*/ 96 w 155"/>
                  <a:gd name="T37" fmla="*/ 76 h 170"/>
                  <a:gd name="T38" fmla="*/ 124 w 155"/>
                  <a:gd name="T39" fmla="*/ 32 h 170"/>
                  <a:gd name="T40" fmla="*/ 128 w 155"/>
                  <a:gd name="T41" fmla="*/ 16 h 170"/>
                  <a:gd name="T42" fmla="*/ 28 w 155"/>
                  <a:gd name="T43" fmla="*/ 16 h 170"/>
                  <a:gd name="T44" fmla="*/ 29 w 155"/>
                  <a:gd name="T45" fmla="*/ 23 h 170"/>
                  <a:gd name="T46" fmla="*/ 59 w 155"/>
                  <a:gd name="T47" fmla="*/ 76 h 170"/>
                  <a:gd name="T48" fmla="*/ 59 w 155"/>
                  <a:gd name="T49" fmla="*/ 93 h 170"/>
                  <a:gd name="T50" fmla="*/ 32 w 155"/>
                  <a:gd name="T51" fmla="*/ 137 h 170"/>
                  <a:gd name="T52" fmla="*/ 28 w 155"/>
                  <a:gd name="T53" fmla="*/ 153 h 170"/>
                  <a:gd name="T54" fmla="*/ 127 w 155"/>
                  <a:gd name="T55" fmla="*/ 15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5" h="170">
                    <a:moveTo>
                      <a:pt x="148" y="0"/>
                    </a:moveTo>
                    <a:cubicBezTo>
                      <a:pt x="155" y="8"/>
                      <a:pt x="153" y="13"/>
                      <a:pt x="142" y="16"/>
                    </a:cubicBezTo>
                    <a:cubicBezTo>
                      <a:pt x="139" y="43"/>
                      <a:pt x="126" y="64"/>
                      <a:pt x="108" y="85"/>
                    </a:cubicBezTo>
                    <a:cubicBezTo>
                      <a:pt x="125" y="105"/>
                      <a:pt x="139" y="126"/>
                      <a:pt x="142" y="153"/>
                    </a:cubicBezTo>
                    <a:cubicBezTo>
                      <a:pt x="145" y="154"/>
                      <a:pt x="147" y="154"/>
                      <a:pt x="149" y="156"/>
                    </a:cubicBezTo>
                    <a:cubicBezTo>
                      <a:pt x="150" y="158"/>
                      <a:pt x="152" y="161"/>
                      <a:pt x="152" y="163"/>
                    </a:cubicBezTo>
                    <a:cubicBezTo>
                      <a:pt x="151" y="165"/>
                      <a:pt x="148" y="167"/>
                      <a:pt x="146" y="169"/>
                    </a:cubicBezTo>
                    <a:cubicBezTo>
                      <a:pt x="144" y="170"/>
                      <a:pt x="142" y="169"/>
                      <a:pt x="141" y="169"/>
                    </a:cubicBezTo>
                    <a:cubicBezTo>
                      <a:pt x="99" y="169"/>
                      <a:pt x="57" y="169"/>
                      <a:pt x="15" y="169"/>
                    </a:cubicBezTo>
                    <a:cubicBezTo>
                      <a:pt x="9" y="169"/>
                      <a:pt x="4" y="169"/>
                      <a:pt x="3" y="162"/>
                    </a:cubicBezTo>
                    <a:cubicBezTo>
                      <a:pt x="3" y="156"/>
                      <a:pt x="8" y="154"/>
                      <a:pt x="13" y="153"/>
                    </a:cubicBezTo>
                    <a:cubicBezTo>
                      <a:pt x="16" y="127"/>
                      <a:pt x="30" y="105"/>
                      <a:pt x="47" y="85"/>
                    </a:cubicBezTo>
                    <a:cubicBezTo>
                      <a:pt x="30" y="65"/>
                      <a:pt x="16" y="43"/>
                      <a:pt x="13" y="16"/>
                    </a:cubicBezTo>
                    <a:cubicBezTo>
                      <a:pt x="2" y="13"/>
                      <a:pt x="0" y="8"/>
                      <a:pt x="8" y="0"/>
                    </a:cubicBezTo>
                    <a:cubicBezTo>
                      <a:pt x="54" y="0"/>
                      <a:pt x="101" y="0"/>
                      <a:pt x="148" y="0"/>
                    </a:cubicBezTo>
                    <a:close/>
                    <a:moveTo>
                      <a:pt x="127" y="153"/>
                    </a:moveTo>
                    <a:cubicBezTo>
                      <a:pt x="127" y="151"/>
                      <a:pt x="127" y="149"/>
                      <a:pt x="126" y="146"/>
                    </a:cubicBezTo>
                    <a:cubicBezTo>
                      <a:pt x="122" y="125"/>
                      <a:pt x="110" y="109"/>
                      <a:pt x="96" y="93"/>
                    </a:cubicBezTo>
                    <a:cubicBezTo>
                      <a:pt x="90" y="86"/>
                      <a:pt x="90" y="83"/>
                      <a:pt x="96" y="76"/>
                    </a:cubicBezTo>
                    <a:cubicBezTo>
                      <a:pt x="107" y="63"/>
                      <a:pt x="118" y="49"/>
                      <a:pt x="124" y="32"/>
                    </a:cubicBezTo>
                    <a:cubicBezTo>
                      <a:pt x="125" y="27"/>
                      <a:pt x="126" y="22"/>
                      <a:pt x="128" y="16"/>
                    </a:cubicBezTo>
                    <a:cubicBezTo>
                      <a:pt x="94" y="16"/>
                      <a:pt x="61" y="16"/>
                      <a:pt x="28" y="16"/>
                    </a:cubicBezTo>
                    <a:cubicBezTo>
                      <a:pt x="28" y="19"/>
                      <a:pt x="29" y="21"/>
                      <a:pt x="29" y="23"/>
                    </a:cubicBezTo>
                    <a:cubicBezTo>
                      <a:pt x="33" y="44"/>
                      <a:pt x="46" y="60"/>
                      <a:pt x="59" y="76"/>
                    </a:cubicBezTo>
                    <a:cubicBezTo>
                      <a:pt x="65" y="84"/>
                      <a:pt x="65" y="86"/>
                      <a:pt x="59" y="93"/>
                    </a:cubicBezTo>
                    <a:cubicBezTo>
                      <a:pt x="48" y="106"/>
                      <a:pt x="37" y="120"/>
                      <a:pt x="32" y="137"/>
                    </a:cubicBezTo>
                    <a:cubicBezTo>
                      <a:pt x="30" y="142"/>
                      <a:pt x="29" y="148"/>
                      <a:pt x="28" y="153"/>
                    </a:cubicBezTo>
                    <a:cubicBezTo>
                      <a:pt x="61" y="153"/>
                      <a:pt x="94" y="153"/>
                      <a:pt x="127" y="1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Freeform 41"/>
              <p:cNvSpPr>
                <a:spLocks/>
              </p:cNvSpPr>
              <p:nvPr/>
            </p:nvSpPr>
            <p:spPr bwMode="auto">
              <a:xfrm>
                <a:off x="-99" y="1796"/>
                <a:ext cx="200" cy="133"/>
              </a:xfrm>
              <a:custGeom>
                <a:avLst/>
                <a:gdLst>
                  <a:gd name="T0" fmla="*/ 41 w 83"/>
                  <a:gd name="T1" fmla="*/ 55 h 55"/>
                  <a:gd name="T2" fmla="*/ 8 w 83"/>
                  <a:gd name="T3" fmla="*/ 55 h 55"/>
                  <a:gd name="T4" fmla="*/ 0 w 83"/>
                  <a:gd name="T5" fmla="*/ 53 h 55"/>
                  <a:gd name="T6" fmla="*/ 3 w 83"/>
                  <a:gd name="T7" fmla="*/ 45 h 55"/>
                  <a:gd name="T8" fmla="*/ 25 w 83"/>
                  <a:gd name="T9" fmla="*/ 22 h 55"/>
                  <a:gd name="T10" fmla="*/ 38 w 83"/>
                  <a:gd name="T11" fmla="*/ 4 h 55"/>
                  <a:gd name="T12" fmla="*/ 41 w 83"/>
                  <a:gd name="T13" fmla="*/ 0 h 55"/>
                  <a:gd name="T14" fmla="*/ 45 w 83"/>
                  <a:gd name="T15" fmla="*/ 4 h 55"/>
                  <a:gd name="T16" fmla="*/ 58 w 83"/>
                  <a:gd name="T17" fmla="*/ 22 h 55"/>
                  <a:gd name="T18" fmla="*/ 81 w 83"/>
                  <a:gd name="T19" fmla="*/ 46 h 55"/>
                  <a:gd name="T20" fmla="*/ 83 w 83"/>
                  <a:gd name="T21" fmla="*/ 53 h 55"/>
                  <a:gd name="T22" fmla="*/ 77 w 83"/>
                  <a:gd name="T23" fmla="*/ 55 h 55"/>
                  <a:gd name="T24" fmla="*/ 41 w 83"/>
                  <a:gd name="T2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55">
                    <a:moveTo>
                      <a:pt x="41" y="55"/>
                    </a:moveTo>
                    <a:cubicBezTo>
                      <a:pt x="30" y="55"/>
                      <a:pt x="19" y="55"/>
                      <a:pt x="8" y="55"/>
                    </a:cubicBezTo>
                    <a:cubicBezTo>
                      <a:pt x="5" y="55"/>
                      <a:pt x="3" y="53"/>
                      <a:pt x="0" y="53"/>
                    </a:cubicBezTo>
                    <a:cubicBezTo>
                      <a:pt x="1" y="50"/>
                      <a:pt x="1" y="47"/>
                      <a:pt x="3" y="45"/>
                    </a:cubicBezTo>
                    <a:cubicBezTo>
                      <a:pt x="10" y="37"/>
                      <a:pt x="17" y="29"/>
                      <a:pt x="25" y="22"/>
                    </a:cubicBezTo>
                    <a:cubicBezTo>
                      <a:pt x="31" y="16"/>
                      <a:pt x="37" y="12"/>
                      <a:pt x="38" y="4"/>
                    </a:cubicBezTo>
                    <a:cubicBezTo>
                      <a:pt x="39" y="2"/>
                      <a:pt x="40" y="1"/>
                      <a:pt x="41" y="0"/>
                    </a:cubicBezTo>
                    <a:cubicBezTo>
                      <a:pt x="43" y="1"/>
                      <a:pt x="45" y="2"/>
                      <a:pt x="45" y="4"/>
                    </a:cubicBezTo>
                    <a:cubicBezTo>
                      <a:pt x="46" y="12"/>
                      <a:pt x="52" y="16"/>
                      <a:pt x="58" y="22"/>
                    </a:cubicBezTo>
                    <a:cubicBezTo>
                      <a:pt x="66" y="29"/>
                      <a:pt x="74" y="38"/>
                      <a:pt x="81" y="46"/>
                    </a:cubicBezTo>
                    <a:cubicBezTo>
                      <a:pt x="82" y="48"/>
                      <a:pt x="83" y="51"/>
                      <a:pt x="83" y="53"/>
                    </a:cubicBezTo>
                    <a:cubicBezTo>
                      <a:pt x="82" y="54"/>
                      <a:pt x="79" y="55"/>
                      <a:pt x="77" y="55"/>
                    </a:cubicBezTo>
                    <a:cubicBezTo>
                      <a:pt x="65" y="55"/>
                      <a:pt x="53" y="55"/>
                      <a:pt x="41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Freeform 42"/>
              <p:cNvSpPr>
                <a:spLocks/>
              </p:cNvSpPr>
              <p:nvPr/>
            </p:nvSpPr>
            <p:spPr bwMode="auto">
              <a:xfrm>
                <a:off x="-55" y="1666"/>
                <a:ext cx="115" cy="109"/>
              </a:xfrm>
              <a:custGeom>
                <a:avLst/>
                <a:gdLst>
                  <a:gd name="T0" fmla="*/ 24 w 48"/>
                  <a:gd name="T1" fmla="*/ 0 h 45"/>
                  <a:gd name="T2" fmla="*/ 41 w 48"/>
                  <a:gd name="T3" fmla="*/ 0 h 45"/>
                  <a:gd name="T4" fmla="*/ 45 w 48"/>
                  <a:gd name="T5" fmla="*/ 7 h 45"/>
                  <a:gd name="T6" fmla="*/ 35 w 48"/>
                  <a:gd name="T7" fmla="*/ 25 h 45"/>
                  <a:gd name="T8" fmla="*/ 27 w 48"/>
                  <a:gd name="T9" fmla="*/ 41 h 45"/>
                  <a:gd name="T10" fmla="*/ 24 w 48"/>
                  <a:gd name="T11" fmla="*/ 45 h 45"/>
                  <a:gd name="T12" fmla="*/ 21 w 48"/>
                  <a:gd name="T13" fmla="*/ 43 h 45"/>
                  <a:gd name="T14" fmla="*/ 7 w 48"/>
                  <a:gd name="T15" fmla="*/ 18 h 45"/>
                  <a:gd name="T16" fmla="*/ 2 w 48"/>
                  <a:gd name="T17" fmla="*/ 7 h 45"/>
                  <a:gd name="T18" fmla="*/ 6 w 48"/>
                  <a:gd name="T19" fmla="*/ 0 h 45"/>
                  <a:gd name="T20" fmla="*/ 24 w 48"/>
                  <a:gd name="T2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45">
                    <a:moveTo>
                      <a:pt x="24" y="0"/>
                    </a:moveTo>
                    <a:cubicBezTo>
                      <a:pt x="30" y="0"/>
                      <a:pt x="35" y="0"/>
                      <a:pt x="41" y="0"/>
                    </a:cubicBezTo>
                    <a:cubicBezTo>
                      <a:pt x="45" y="0"/>
                      <a:pt x="48" y="2"/>
                      <a:pt x="45" y="7"/>
                    </a:cubicBezTo>
                    <a:cubicBezTo>
                      <a:pt x="42" y="13"/>
                      <a:pt x="39" y="19"/>
                      <a:pt x="35" y="25"/>
                    </a:cubicBezTo>
                    <a:cubicBezTo>
                      <a:pt x="33" y="30"/>
                      <a:pt x="30" y="36"/>
                      <a:pt x="27" y="41"/>
                    </a:cubicBezTo>
                    <a:cubicBezTo>
                      <a:pt x="26" y="43"/>
                      <a:pt x="25" y="44"/>
                      <a:pt x="24" y="45"/>
                    </a:cubicBezTo>
                    <a:cubicBezTo>
                      <a:pt x="23" y="45"/>
                      <a:pt x="21" y="43"/>
                      <a:pt x="21" y="43"/>
                    </a:cubicBezTo>
                    <a:cubicBezTo>
                      <a:pt x="20" y="32"/>
                      <a:pt x="12" y="26"/>
                      <a:pt x="7" y="18"/>
                    </a:cubicBezTo>
                    <a:cubicBezTo>
                      <a:pt x="5" y="14"/>
                      <a:pt x="4" y="10"/>
                      <a:pt x="2" y="7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12" y="0"/>
                      <a:pt x="18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59" name="Прямоугольник 58"/>
          <p:cNvSpPr/>
          <p:nvPr/>
        </p:nvSpPr>
        <p:spPr>
          <a:xfrm>
            <a:off x="1362773" y="4607986"/>
            <a:ext cx="2270260" cy="3766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06"/>
            <a:r>
              <a:rPr lang="ru-RU" sz="12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60 МЕСЯЦЕВ</a:t>
            </a:r>
            <a:endParaRPr lang="ru-RU" sz="1200" b="1" dirty="0">
              <a:solidFill>
                <a:srgbClr val="2B60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362773" y="4103930"/>
            <a:ext cx="2270260" cy="3766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06"/>
            <a:r>
              <a:rPr lang="ru-RU" sz="12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30 МЛН РУБ.</a:t>
            </a:r>
            <a:endParaRPr lang="ru-RU" sz="1200" b="1" dirty="0">
              <a:solidFill>
                <a:srgbClr val="2B60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1362773" y="5250679"/>
            <a:ext cx="3231466" cy="576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0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2B603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ПРИОБРЕТАЕМОЕ ИМУЩЕСТВО +</a:t>
            </a:r>
          </a:p>
          <a:p>
            <a:pPr defTabSz="91420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2B603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ДОПОЛНИТЕЛЬНОЕ ОБЕСПЕЧЕНИЕ</a:t>
            </a:r>
            <a:br>
              <a:rPr lang="ru-RU" sz="1200" b="1" dirty="0" smtClean="0">
                <a:solidFill>
                  <a:srgbClr val="2B603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900" dirty="0" smtClean="0">
                <a:solidFill>
                  <a:srgbClr val="2B603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(недвижимость, транспорт и с/х техника, оборудование, земельные участки с/х назначения, а также гарантии Корпорации МСП, поручительство гарантийного фонда, поручительство бенефициаров (для </a:t>
            </a:r>
            <a:r>
              <a:rPr lang="ru-RU" sz="900" dirty="0" err="1" smtClean="0">
                <a:solidFill>
                  <a:srgbClr val="2B603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юр.лиц</a:t>
            </a:r>
            <a:r>
              <a:rPr lang="ru-RU" sz="900" dirty="0" smtClean="0">
                <a:solidFill>
                  <a:srgbClr val="2B603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))</a:t>
            </a:r>
            <a:endParaRPr lang="ru-RU" sz="900" dirty="0">
              <a:solidFill>
                <a:srgbClr val="2B603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1343723" y="3501008"/>
            <a:ext cx="3348049" cy="576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0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МАЛЫЕ ФОРМЫ ХОЗЯЙСТВОВАНИЯ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4393654" y="6085165"/>
            <a:ext cx="49278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1" indent="-361950" defTabSz="871888"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Расширение отраслей кредитования</a:t>
            </a:r>
          </a:p>
          <a:p>
            <a:pPr marL="361950" lvl="1" indent="-361950" defTabSz="871888"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Расширение организационно-правовой формы (возможность рассматривать </a:t>
            </a:r>
            <a:r>
              <a:rPr lang="ru-RU" sz="800" dirty="0" err="1">
                <a:latin typeface="Arial" panose="020B0604020202020204" pitchFamily="34" charset="0"/>
                <a:cs typeface="Arial" panose="020B0604020202020204" pitchFamily="34" charset="0"/>
              </a:rPr>
              <a:t>СПК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61950" lvl="1" indent="-361950" defTabSz="871888"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Снижение размера собственного участия клиента в кредитной сделке</a:t>
            </a:r>
          </a:p>
          <a:p>
            <a:pPr marL="361950" lvl="1" indent="-361950" defTabSz="871888"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</a:pPr>
            <a:endParaRPr lang="ru-RU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defTabSz="871888">
              <a:buClr>
                <a:srgbClr val="000000"/>
              </a:buClr>
              <a:buSzPct val="125000"/>
            </a:pPr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 flipV="1">
            <a:off x="2266491" y="6021288"/>
            <a:ext cx="6986029" cy="6955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3327527" y="6021170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be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4644008" y="3400251"/>
            <a:ext cx="4627755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1" indent="-361950" defTabSz="871888">
              <a:spcBef>
                <a:spcPts val="600"/>
              </a:spcBef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ИНВЕСТИЦИОННЫЕ ЦЕЛИ</a:t>
            </a:r>
            <a:b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(приобретение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с/х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техник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транспорт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оборудования,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с/х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животных, в т.ч. НЕПЛЕМЕННЫХ и з/у с/х назначения)</a:t>
            </a:r>
          </a:p>
          <a:p>
            <a:pPr marL="361950" lvl="1" indent="-361950" defTabSz="871888">
              <a:spcBef>
                <a:spcPts val="600"/>
              </a:spcBef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ПРОГРАММЫ ГОСУДАРСТВЕННОЙ ПОДДЕРЖКИ (Пост. Правительства РФ от 29.12.2016 № 1528, от 30.12.2018 № 1764)</a:t>
            </a:r>
          </a:p>
          <a:p>
            <a:pPr marL="361950" lvl="1" indent="-361950" defTabSz="871888">
              <a:spcBef>
                <a:spcPts val="600"/>
              </a:spcBef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МЛН РУБ</a:t>
            </a:r>
            <a:b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УПРОЩЕННЫЙ ПОРЯДОК РАССМОТРЕНИЯ </a:t>
            </a:r>
          </a:p>
          <a:p>
            <a:pPr marL="361950" lvl="1" indent="-361950" defTabSz="871888">
              <a:spcBef>
                <a:spcPts val="600"/>
              </a:spcBef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СОКРАЩЕННЫЙ ПАКЕТ ДОКУМЕНТОВ</a:t>
            </a:r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1" indent="-361950" defTabSz="871888">
              <a:spcBef>
                <a:spcPts val="600"/>
              </a:spcBef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СРОК ПРИНЯТИЯ РЕШЕНИЯ</a:t>
            </a:r>
            <a:b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 4 ДНЕЙ</a:t>
            </a:r>
          </a:p>
          <a:p>
            <a:pPr marL="361950" lvl="1" indent="-361950" defTabSz="871888">
              <a:spcBef>
                <a:spcPts val="600"/>
              </a:spcBef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Льготная ставка кредитования до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% годовых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53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/>
          <p:cNvSpPr/>
          <p:nvPr/>
        </p:nvSpPr>
        <p:spPr>
          <a:xfrm>
            <a:off x="0" y="6403851"/>
            <a:ext cx="8293888" cy="528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z="1000" smtClean="0">
                <a:solidFill>
                  <a:prstClr val="white"/>
                </a:solidFill>
              </a:rPr>
              <a:pPr/>
              <a:t>4</a:t>
            </a:fld>
            <a:endParaRPr lang="en-US" sz="10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5616" y="1556792"/>
            <a:ext cx="3409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ВНЕДРЕНИЕ ЭЛЕКТРОННОГО ДОКУМЕНТООБОРОТА (ЭДО)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107504" y="1412776"/>
            <a:ext cx="1052290" cy="673512"/>
          </a:xfrm>
          <a:prstGeom prst="homePlate">
            <a:avLst>
              <a:gd name="adj" fmla="val 35063"/>
            </a:avLst>
          </a:prstGeom>
          <a:solidFill>
            <a:srgbClr val="2B6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ЭДО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41"/>
          <p:cNvSpPr>
            <a:spLocks noChangeArrowheads="1"/>
          </p:cNvSpPr>
          <p:nvPr/>
        </p:nvSpPr>
        <p:spPr bwMode="auto">
          <a:xfrm>
            <a:off x="367648" y="285097"/>
            <a:ext cx="59249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912469" y="1362007"/>
            <a:ext cx="0" cy="729215"/>
          </a:xfrm>
          <a:prstGeom prst="line">
            <a:avLst/>
          </a:prstGeom>
          <a:ln>
            <a:solidFill>
              <a:srgbClr val="F8D3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211960" y="1556792"/>
            <a:ext cx="48144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 smtClean="0">
                <a:latin typeface="Arial" panose="020B0604020202020204" pitchFamily="34" charset="0"/>
              </a:rPr>
              <a:t>Внедрена </a:t>
            </a:r>
            <a:r>
              <a:rPr lang="ru-RU" sz="1200" b="1" dirty="0">
                <a:latin typeface="Arial" panose="020B0604020202020204" pitchFamily="34" charset="0"/>
              </a:rPr>
              <a:t>система </a:t>
            </a:r>
            <a:r>
              <a:rPr lang="ru-RU" sz="1200" b="1" dirty="0" smtClean="0">
                <a:latin typeface="Arial" panose="020B0604020202020204" pitchFamily="34" charset="0"/>
              </a:rPr>
              <a:t>ЭДО для </a:t>
            </a:r>
            <a:r>
              <a:rPr lang="ru-RU" sz="1200" b="1" dirty="0">
                <a:latin typeface="Arial" panose="020B0604020202020204" pitchFamily="34" charset="0"/>
              </a:rPr>
              <a:t>корпоративных клиентов, позволяющая осуществлять взаимодействие с Клиентом в процессе кредитования и получение документов, включая справки из государственных органов, без посещения офиса Банка, внедрен принцип «одного визита Клиента в </a:t>
            </a:r>
            <a:r>
              <a:rPr lang="ru-RU" sz="1200" b="1" dirty="0" smtClean="0">
                <a:latin typeface="Arial" panose="020B0604020202020204" pitchFamily="34" charset="0"/>
              </a:rPr>
              <a:t>Банк»</a:t>
            </a:r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613"/>
          <p:cNvSpPr/>
          <p:nvPr/>
        </p:nvSpPr>
        <p:spPr>
          <a:xfrm>
            <a:off x="3995936" y="1556792"/>
            <a:ext cx="238626" cy="236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7338" tIns="37338" rIns="37338" bIns="37338" anchor="ctr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Пятиугольник 15"/>
          <p:cNvSpPr/>
          <p:nvPr/>
        </p:nvSpPr>
        <p:spPr>
          <a:xfrm>
            <a:off x="107504" y="2708920"/>
            <a:ext cx="1059178" cy="673512"/>
          </a:xfrm>
          <a:prstGeom prst="homePlate">
            <a:avLst>
              <a:gd name="adj" fmla="val 38905"/>
            </a:avLst>
          </a:prstGeom>
          <a:solidFill>
            <a:srgbClr val="2B6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Ускорение принятия решений</a:t>
            </a:r>
            <a:endParaRPr lang="ru-RU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ятиугольник 19"/>
          <p:cNvSpPr/>
          <p:nvPr/>
        </p:nvSpPr>
        <p:spPr>
          <a:xfrm>
            <a:off x="107504" y="4149080"/>
            <a:ext cx="1052291" cy="844428"/>
          </a:xfrm>
          <a:prstGeom prst="homePlate">
            <a:avLst>
              <a:gd name="adj" fmla="val 35063"/>
            </a:avLst>
          </a:prstGeom>
          <a:solidFill>
            <a:srgbClr val="2B6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115616" y="2852936"/>
            <a:ext cx="3035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РАЗРАБОТАН  КОНВЕЙЕР КРЕДИТНЫХ РЕШЕНИЙ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67944" y="4149080"/>
            <a:ext cx="52227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Предусмотрена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возможность кредитования клиентов-ИП до 75 лет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без оформления страхования жизни и здоровья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лиента </a:t>
            </a:r>
            <a:b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 условии: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соблюдения дополнительных финансовых требований</a:t>
            </a:r>
          </a:p>
          <a:p>
            <a:pPr algn="just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или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предоставления поручительств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всех прямых наследников ИП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7504" y="4293096"/>
            <a:ext cx="11204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Страхование</a:t>
            </a:r>
          </a:p>
          <a:p>
            <a:r>
              <a:rPr lang="ru-RU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«возрастных»</a:t>
            </a:r>
          </a:p>
          <a:p>
            <a:r>
              <a:rPr lang="ru-RU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клиентов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15616" y="4293096"/>
            <a:ext cx="3409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ОТМЕНА СТРАХОВАНИЯ ЖИЗНИ </a:t>
            </a:r>
          </a:p>
          <a:p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ДЛЯ «ВОЗРАСТНЫХ» КЛИЕНТОВ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3915826" y="3360071"/>
            <a:ext cx="0" cy="1189028"/>
          </a:xfrm>
          <a:prstGeom prst="line">
            <a:avLst/>
          </a:prstGeom>
          <a:ln>
            <a:solidFill>
              <a:srgbClr val="F8D3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Graphic 202" descr="Gears">
            <a:extLst>
              <a:ext uri="{FF2B5EF4-FFF2-40B4-BE49-F238E27FC236}">
                <a16:creationId xmlns:a16="http://schemas.microsoft.com/office/drawing/2014/main" id="{AD955D97-824C-4E81-AC17-A0523D2530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96"/>
              </a:ext>
            </a:extLst>
          </a:blip>
          <a:stretch>
            <a:fillRect/>
          </a:stretch>
        </p:blipFill>
        <p:spPr>
          <a:xfrm>
            <a:off x="3851920" y="4077072"/>
            <a:ext cx="355909" cy="355909"/>
          </a:xfrm>
          <a:prstGeom prst="rect">
            <a:avLst/>
          </a:prstGeom>
        </p:spPr>
      </p:pic>
      <p:cxnSp>
        <p:nvCxnSpPr>
          <p:cNvPr id="37" name="Прямая соединительная линия 36"/>
          <p:cNvCxnSpPr/>
          <p:nvPr/>
        </p:nvCxnSpPr>
        <p:spPr>
          <a:xfrm>
            <a:off x="3912469" y="2436390"/>
            <a:ext cx="0" cy="729215"/>
          </a:xfrm>
          <a:prstGeom prst="line">
            <a:avLst/>
          </a:prstGeom>
          <a:ln>
            <a:solidFill>
              <a:srgbClr val="F8D3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100995" y="2715624"/>
            <a:ext cx="4843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Внедрен конвейер кредитных решений, который позволяет ускорить процессы рассмотрения кредитных проектов и принятия решений по кредитованию. </a:t>
            </a:r>
          </a:p>
        </p:txBody>
      </p:sp>
      <p:pic>
        <p:nvPicPr>
          <p:cNvPr id="40" name="Graphic 202" descr="Gears">
            <a:extLst>
              <a:ext uri="{FF2B5EF4-FFF2-40B4-BE49-F238E27FC236}">
                <a16:creationId xmlns:a16="http://schemas.microsoft.com/office/drawing/2014/main" id="{AD955D97-824C-4E81-AC17-A0523D2530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96"/>
              </a:ext>
            </a:extLst>
          </a:blip>
          <a:stretch>
            <a:fillRect/>
          </a:stretch>
        </p:blipFill>
        <p:spPr>
          <a:xfrm>
            <a:off x="3851920" y="2780928"/>
            <a:ext cx="355909" cy="35590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01494" y="5347995"/>
            <a:ext cx="8180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Окончательное решение Банка о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кредитовании принимается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 условии предоставления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клиентом полного пакета документов</a:t>
            </a:r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635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>
                <a:solidFill>
                  <a:srgbClr val="2B603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ИЗМЕНЕНИЯ в кредитных продуктах 2022</a:t>
            </a:r>
            <a:br>
              <a:rPr lang="ru-RU" sz="1800" b="1" dirty="0">
                <a:solidFill>
                  <a:srgbClr val="2B603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1800" b="1" dirty="0">
                <a:solidFill>
                  <a:srgbClr val="2B603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продуктах и процессах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00808"/>
            <a:ext cx="8296552" cy="3492165"/>
          </a:xfrm>
        </p:spPr>
        <p:txBody>
          <a:bodyPr>
            <a:normAutofit/>
          </a:bodyPr>
          <a:lstStyle/>
          <a:p>
            <a:pPr marL="0" indent="0" defTabSz="914206">
              <a:spcBef>
                <a:spcPts val="0"/>
              </a:spcBef>
              <a:buNone/>
              <a:defRPr/>
            </a:pPr>
            <a:endParaRPr lang="ru-RU" sz="1800" b="1" dirty="0">
              <a:solidFill>
                <a:srgbClr val="2B60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defTabSz="914206">
              <a:spcBef>
                <a:spcPts val="0"/>
              </a:spcBef>
              <a:defRPr/>
            </a:pPr>
            <a:r>
              <a:rPr lang="ru-RU" sz="1800" b="1" dirty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Автоматизирован процесс рассмотрения кредитных заявок субъектов МСП с использованием кредитного конвейера </a:t>
            </a:r>
            <a:r>
              <a:rPr lang="ru-RU" sz="18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800" b="1" dirty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3-х млн рублей</a:t>
            </a:r>
            <a:r>
              <a:rPr lang="ru-RU" sz="1800" b="1" dirty="0" smtClean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 defTabSz="914206">
              <a:spcBef>
                <a:spcPts val="0"/>
              </a:spcBef>
              <a:buNone/>
              <a:defRPr/>
            </a:pPr>
            <a:endParaRPr lang="ru-RU" sz="1800" b="1" dirty="0" smtClean="0">
              <a:solidFill>
                <a:srgbClr val="2B60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defTabSz="914206">
              <a:spcBef>
                <a:spcPts val="0"/>
              </a:spcBef>
              <a:buNone/>
              <a:defRPr/>
            </a:pPr>
            <a:r>
              <a:rPr lang="ru-RU" sz="1500" b="1" dirty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по кредитной заявке принимается в течение одного дня. Для подачи заявки необходимо предоставить в банк налоговую декларацию , паспорт и облегченную анкету-заявку по форме банка.</a:t>
            </a:r>
          </a:p>
          <a:p>
            <a:pPr marL="0" indent="0" defTabSz="914206">
              <a:spcBef>
                <a:spcPts val="0"/>
              </a:spcBef>
              <a:buNone/>
              <a:defRPr/>
            </a:pPr>
            <a:endParaRPr lang="ru-RU" sz="1800" b="1" dirty="0">
              <a:solidFill>
                <a:srgbClr val="2B60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914206">
              <a:spcBef>
                <a:spcPts val="0"/>
              </a:spcBef>
              <a:buNone/>
              <a:defRPr/>
            </a:pPr>
            <a:endParaRPr lang="ru-RU" sz="1800" b="1" dirty="0">
              <a:solidFill>
                <a:srgbClr val="2B60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defTabSz="914206">
              <a:spcBef>
                <a:spcPts val="0"/>
              </a:spcBef>
              <a:defRPr/>
            </a:pPr>
            <a:r>
              <a:rPr lang="ru-RU" sz="1800" b="1" dirty="0">
                <a:solidFill>
                  <a:srgbClr val="2B6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Внедрен выпуск кредитных корпоративных карт на сумму до 1 млн рублей</a:t>
            </a:r>
          </a:p>
          <a:p>
            <a:pPr marL="0" indent="0">
              <a:spcBef>
                <a:spcPct val="0"/>
              </a:spcBef>
              <a:buNone/>
            </a:pPr>
            <a:endParaRPr lang="ru-RU" sz="20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>
                <a:solidFill>
                  <a:prstClr val="white"/>
                </a:solidFill>
              </a:rPr>
              <a:pPr/>
              <a:t>5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15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4168434" cy="633943"/>
          </a:xfrm>
        </p:spPr>
        <p:txBody>
          <a:bodyPr>
            <a:normAutofit fontScale="90000"/>
          </a:bodyPr>
          <a:lstStyle/>
          <a:p>
            <a:pPr algn="l" defTabSz="914206">
              <a:spcBef>
                <a:spcPts val="0"/>
              </a:spcBef>
              <a:defRPr/>
            </a:pPr>
            <a:r>
              <a:rPr lang="ru-RU" sz="1200" b="1" dirty="0" smtClean="0">
                <a:solidFill>
                  <a:srgbClr val="2B603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КРЕДИТНЫЙ КОНЕЙЙЕР -НОВЫЙ </a:t>
            </a:r>
            <a:r>
              <a:rPr lang="ru-RU" sz="1200" b="1" dirty="0">
                <a:solidFill>
                  <a:srgbClr val="2B603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ПРОЦЕСС ПРИНЯТИЯ </a:t>
            </a:r>
            <a:r>
              <a:rPr lang="ru-RU" sz="1200" b="1" dirty="0" smtClean="0">
                <a:solidFill>
                  <a:srgbClr val="2B603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РЕШЕНИЙ </a:t>
            </a:r>
            <a:r>
              <a:rPr lang="ru-RU" sz="1200" b="1" dirty="0">
                <a:solidFill>
                  <a:srgbClr val="2B603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/>
            </a:r>
            <a:br>
              <a:rPr lang="ru-RU" sz="1200" b="1" dirty="0">
                <a:solidFill>
                  <a:srgbClr val="2B603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endParaRPr lang="ru-RU" sz="1200" b="1" dirty="0">
              <a:solidFill>
                <a:srgbClr val="2B603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44824"/>
            <a:ext cx="8296552" cy="4470400"/>
          </a:xfrm>
        </p:spPr>
        <p:txBody>
          <a:bodyPr>
            <a:normAutofit/>
          </a:bodyPr>
          <a:lstStyle/>
          <a:p>
            <a:pPr marL="0" indent="0" defTabSz="914206">
              <a:spcBef>
                <a:spcPts val="0"/>
              </a:spcBef>
              <a:buNone/>
              <a:defRPr/>
            </a:pPr>
            <a:r>
              <a:rPr lang="ru-RU" sz="1200" b="1" dirty="0">
                <a:solidFill>
                  <a:srgbClr val="2B603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ЗАПУЩЕН НОВЫЙ ПРОЦЕСС ПРИНЯТИЯ РЕШЕНИЙ</a:t>
            </a:r>
          </a:p>
          <a:p>
            <a:pPr marL="0" indent="0" defTabSz="914206">
              <a:spcBef>
                <a:spcPts val="0"/>
              </a:spcBef>
              <a:buNone/>
              <a:defRPr/>
            </a:pPr>
            <a:endParaRPr lang="ru-RU" sz="1200" b="1" dirty="0">
              <a:solidFill>
                <a:srgbClr val="2B603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 defTabSz="914206">
              <a:spcBef>
                <a:spcPts val="0"/>
              </a:spcBef>
              <a:buNone/>
              <a:defRPr/>
            </a:pPr>
            <a:r>
              <a:rPr lang="ru-RU" sz="1200" b="1" dirty="0">
                <a:solidFill>
                  <a:srgbClr val="2B603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СЕГМЕНТ для НОВОГО </a:t>
            </a:r>
            <a:r>
              <a:rPr lang="ru-RU" sz="1200" b="1">
                <a:solidFill>
                  <a:srgbClr val="2B603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КРЕДИТНОГО </a:t>
            </a:r>
            <a:r>
              <a:rPr lang="ru-RU" sz="1200" b="1" smtClean="0">
                <a:solidFill>
                  <a:srgbClr val="2B603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ПРОЦЕССА - • </a:t>
            </a:r>
            <a:r>
              <a:rPr lang="ru-RU" sz="1200" b="1" dirty="0">
                <a:solidFill>
                  <a:srgbClr val="2B603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ИП / ИП Глава КФХ • Выручка до 120 млн. руб.</a:t>
            </a:r>
          </a:p>
          <a:p>
            <a:pPr marL="0" indent="0" defTabSz="914206">
              <a:spcBef>
                <a:spcPts val="0"/>
              </a:spcBef>
              <a:buNone/>
              <a:defRPr/>
            </a:pPr>
            <a:r>
              <a:rPr lang="ru-RU" sz="1200" b="1" dirty="0">
                <a:solidFill>
                  <a:srgbClr val="2B603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• Потребность в кредитовании до 10 млн. руб.</a:t>
            </a:r>
          </a:p>
          <a:p>
            <a:pPr marL="0" indent="0" defTabSz="914206">
              <a:spcBef>
                <a:spcPts val="0"/>
              </a:spcBef>
              <a:buNone/>
              <a:defRPr/>
            </a:pPr>
            <a:r>
              <a:rPr lang="ru-RU" sz="1200" b="1" dirty="0">
                <a:solidFill>
                  <a:srgbClr val="2B603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Новый упрощенный процесс с особенностями:</a:t>
            </a:r>
          </a:p>
          <a:p>
            <a:pPr marL="0" indent="0" defTabSz="914206">
              <a:spcBef>
                <a:spcPts val="0"/>
              </a:spcBef>
              <a:buNone/>
              <a:defRPr/>
            </a:pPr>
            <a:r>
              <a:rPr lang="ru-RU" sz="1200" b="1" dirty="0">
                <a:solidFill>
                  <a:srgbClr val="2B603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• Минимальный пакет документов по аналогии с кредитованием ФЛ (паспорт, облегченная анкета-заявка на полтора листа и согласия на 1 листе, налоговая декларация за год)</a:t>
            </a:r>
          </a:p>
          <a:p>
            <a:pPr marL="0" indent="0" defTabSz="914206">
              <a:spcBef>
                <a:spcPts val="0"/>
              </a:spcBef>
              <a:buNone/>
              <a:defRPr/>
            </a:pPr>
            <a:r>
              <a:rPr lang="ru-RU" sz="1200" b="1" dirty="0">
                <a:solidFill>
                  <a:srgbClr val="2B603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• Оценка платёжеспособности основана на декларируемой выручке, скорректированной с учетом оборотов по счетам Клиента</a:t>
            </a:r>
          </a:p>
          <a:p>
            <a:pPr marL="0" indent="0" defTabSz="914206">
              <a:spcBef>
                <a:spcPts val="0"/>
              </a:spcBef>
              <a:buNone/>
              <a:defRPr/>
            </a:pPr>
            <a:r>
              <a:rPr lang="ru-RU" sz="1200" b="1" dirty="0">
                <a:solidFill>
                  <a:srgbClr val="2B603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• Рейтинговая модель ИП с использованием внешних данных (вводится выручка из декларации, иные данные подгружаются автоматически)</a:t>
            </a:r>
          </a:p>
          <a:p>
            <a:pPr marL="0" indent="0" defTabSz="914206">
              <a:spcBef>
                <a:spcPts val="0"/>
              </a:spcBef>
              <a:buNone/>
              <a:defRPr/>
            </a:pPr>
            <a:r>
              <a:rPr lang="ru-RU" sz="1200" b="1" dirty="0">
                <a:solidFill>
                  <a:srgbClr val="2B603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• Дифференцированный подход к оценке клиента без формирования ГК/ГСК</a:t>
            </a:r>
          </a:p>
          <a:p>
            <a:pPr marL="0" indent="0" defTabSz="914206">
              <a:spcBef>
                <a:spcPts val="0"/>
              </a:spcBef>
              <a:buNone/>
              <a:defRPr/>
            </a:pPr>
            <a:r>
              <a:rPr lang="ru-RU" sz="1200" b="1" dirty="0">
                <a:solidFill>
                  <a:srgbClr val="2B603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• Упрощенный КОД (менее 20 листов)</a:t>
            </a:r>
          </a:p>
          <a:p>
            <a:pPr marL="0" indent="0" defTabSz="914206">
              <a:spcBef>
                <a:spcPts val="0"/>
              </a:spcBef>
              <a:buNone/>
              <a:defRPr/>
            </a:pPr>
            <a:r>
              <a:rPr lang="ru-RU" sz="1200" b="1" dirty="0">
                <a:solidFill>
                  <a:srgbClr val="2B603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• Облегченный </a:t>
            </a:r>
            <a:r>
              <a:rPr lang="ru-RU" sz="1200" b="1" dirty="0" err="1">
                <a:solidFill>
                  <a:srgbClr val="2B603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ковенантный</a:t>
            </a:r>
            <a:r>
              <a:rPr lang="ru-RU" sz="1200" b="1" dirty="0">
                <a:solidFill>
                  <a:srgbClr val="2B603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пакет</a:t>
            </a:r>
          </a:p>
          <a:p>
            <a:pPr marL="0" indent="0" defTabSz="914206">
              <a:spcBef>
                <a:spcPts val="0"/>
              </a:spcBef>
              <a:buNone/>
              <a:defRPr/>
            </a:pPr>
            <a:r>
              <a:rPr lang="ru-RU" sz="1200" b="1" dirty="0">
                <a:solidFill>
                  <a:srgbClr val="2B603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• Оптимизация системы мониторинга (сокращен пакет клиентских документов, использование внешних данных для выявления факторов </a:t>
            </a:r>
            <a:r>
              <a:rPr lang="ru-RU" sz="1200" b="1" dirty="0" err="1" smtClean="0">
                <a:solidFill>
                  <a:srgbClr val="2B603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проблемности</a:t>
            </a:r>
            <a:r>
              <a:rPr lang="ru-RU" sz="1200" b="1" dirty="0" smtClean="0">
                <a:solidFill>
                  <a:srgbClr val="2B603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)</a:t>
            </a:r>
            <a:endParaRPr lang="ru-RU" sz="1200" b="1" dirty="0">
              <a:solidFill>
                <a:srgbClr val="2B603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>
                <a:solidFill>
                  <a:prstClr val="white"/>
                </a:solidFill>
              </a:rPr>
              <a:pPr/>
              <a:t>6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295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defTabSz="914206">
              <a:spcBef>
                <a:spcPts val="0"/>
              </a:spcBef>
              <a:buNone/>
              <a:defRPr/>
            </a:pPr>
            <a:endParaRPr lang="ru-RU" b="1" dirty="0" smtClean="0">
              <a:solidFill>
                <a:srgbClr val="2B603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 algn="ctr" defTabSz="914206">
              <a:spcBef>
                <a:spcPts val="0"/>
              </a:spcBef>
              <a:buNone/>
              <a:defRPr/>
            </a:pPr>
            <a:endParaRPr lang="ru-RU" b="1" dirty="0">
              <a:solidFill>
                <a:srgbClr val="2B603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 algn="ctr" defTabSz="914206">
              <a:spcBef>
                <a:spcPts val="0"/>
              </a:spcBef>
              <a:buNone/>
              <a:defRPr/>
            </a:pPr>
            <a:endParaRPr lang="ru-RU" b="1" dirty="0" smtClean="0">
              <a:solidFill>
                <a:srgbClr val="2B603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 algn="ctr" defTabSz="914206">
              <a:spcBef>
                <a:spcPts val="0"/>
              </a:spcBef>
              <a:buNone/>
              <a:defRPr/>
            </a:pPr>
            <a:r>
              <a:rPr lang="ru-RU" b="1" dirty="0" smtClean="0">
                <a:solidFill>
                  <a:srgbClr val="2B603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Спасибо </a:t>
            </a:r>
            <a:r>
              <a:rPr lang="ru-RU" b="1" dirty="0">
                <a:solidFill>
                  <a:srgbClr val="2B603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 </a:t>
            </a:r>
            <a:r>
              <a:rPr lang="ru-RU" b="1" dirty="0" smtClean="0">
                <a:solidFill>
                  <a:srgbClr val="2B603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внимание !</a:t>
            </a:r>
            <a:endParaRPr lang="ru-RU" b="1" dirty="0">
              <a:solidFill>
                <a:srgbClr val="2B603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>
                <a:solidFill>
                  <a:prstClr val="white"/>
                </a:solidFill>
              </a:rPr>
              <a:pPr/>
              <a:t>7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0277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oubleChevron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DoubleBoat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TopShap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TopText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BottomShap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BottomText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6uegTCgRWO_36p.38Ovr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VCZhQ44TH2er9X.7lTjh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VCZhQ44TH2er9X.7lTjh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irArrow"/>
  <p:tag name="TYPE" val="McK DirArro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VCZhQ44TH2er9X.7lTjh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koMdboPxqmxk9sWjSYEk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koMdboPxqmxk9sWjSYEk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NoGcoftxcLxfaN2KO4h6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racke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Chevro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oubleChevron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5_Firm Format - template_Blue">
  <a:themeElements>
    <a:clrScheme name="РСБ">
      <a:dk1>
        <a:srgbClr val="000000"/>
      </a:dk1>
      <a:lt1>
        <a:srgbClr val="FFFFFF"/>
      </a:lt1>
      <a:dk2>
        <a:srgbClr val="0E702A"/>
      </a:dk2>
      <a:lt2>
        <a:srgbClr val="FFFFFF"/>
      </a:lt2>
      <a:accent1>
        <a:srgbClr val="A6CE39"/>
      </a:accent1>
      <a:accent2>
        <a:srgbClr val="6AA744"/>
      </a:accent2>
      <a:accent3>
        <a:srgbClr val="248341"/>
      </a:accent3>
      <a:accent4>
        <a:srgbClr val="245F34"/>
      </a:accent4>
      <a:accent5>
        <a:srgbClr val="FFCB05"/>
      </a:accent5>
      <a:accent6>
        <a:srgbClr val="808080"/>
      </a:accent6>
      <a:hlink>
        <a:srgbClr val="333333"/>
      </a:hlink>
      <a:folHlink>
        <a:srgbClr val="33333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9525">
          <a:noFill/>
        </a:ln>
      </a:spPr>
      <a:bodyPr rtlCol="0" anchor="ctr"/>
      <a:lstStyle>
        <a:defPPr algn="l">
          <a:defRPr sz="1600" b="1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1">
              <a:lumMod val="7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УГМК">
        <a:dk1>
          <a:srgbClr val="000000"/>
        </a:dk1>
        <a:lt1>
          <a:srgbClr val="FFFFFF"/>
        </a:lt1>
        <a:dk2>
          <a:srgbClr val="565C6C"/>
        </a:dk2>
        <a:lt2>
          <a:srgbClr val="DBEFF9"/>
        </a:lt2>
        <a:accent1>
          <a:srgbClr val="DCE2EC"/>
        </a:accent1>
        <a:accent2>
          <a:srgbClr val="003EAB"/>
        </a:accent2>
        <a:accent3>
          <a:srgbClr val="009DE2"/>
        </a:accent3>
        <a:accent4>
          <a:srgbClr val="565C6C"/>
        </a:accent4>
        <a:accent5>
          <a:srgbClr val="FF7675"/>
        </a:accent5>
        <a:accent6>
          <a:srgbClr val="C8BCC0"/>
        </a:accent6>
        <a:hlink>
          <a:srgbClr val="006983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РоссельхозБанк (RSHB) 4x3.potx" id="{71569C02-40C5-4F2D-ADBB-DC173588E1BF}" vid="{C5B0BF87-2EF8-46AB-9EA0-C4F2E2C11BC1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9716</TotalTime>
  <Words>654</Words>
  <Application>Microsoft Office PowerPoint</Application>
  <PresentationFormat>Экран (4:3)</PresentationFormat>
  <Paragraphs>95</Paragraphs>
  <Slides>7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6" baseType="lpstr">
      <vt:lpstr>Microsoft JhengHei Light</vt:lpstr>
      <vt:lpstr>Arial</vt:lpstr>
      <vt:lpstr>Calibri</vt:lpstr>
      <vt:lpstr>Montserrat SemiBold</vt:lpstr>
      <vt:lpstr>Tahoma</vt:lpstr>
      <vt:lpstr>Wingdings</vt:lpstr>
      <vt:lpstr>Тема Office</vt:lpstr>
      <vt:lpstr>45_Firm Format - template_Blue</vt:lpstr>
      <vt:lpstr>think-cell Slide</vt:lpstr>
      <vt:lpstr>Продукты Банка для фермеров</vt:lpstr>
      <vt:lpstr>Презентация PowerPoint</vt:lpstr>
      <vt:lpstr>Презентация PowerPoint</vt:lpstr>
      <vt:lpstr>Презентация PowerPoint</vt:lpstr>
      <vt:lpstr>ИЗМЕНЕНИЯ в кредитных продуктах 2022 в продуктах и процессах</vt:lpstr>
      <vt:lpstr>КРЕДИТНЫЙ КОНЕЙЙЕР -НОВЫЙ ПРОЦЕСС ПРИНЯТИЯ РЕШЕНИЙ  </vt:lpstr>
      <vt:lpstr>Презентация PowerPoint</vt:lpstr>
    </vt:vector>
  </TitlesOfParts>
  <Company>Россельхозбанк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Бизнес-встречи в Красноярске</dc:title>
  <dc:creator>Чагина Ольга Вячеславовна</dc:creator>
  <cp:lastModifiedBy>Понкратова Елена Александровна</cp:lastModifiedBy>
  <cp:revision>757</cp:revision>
  <cp:lastPrinted>2020-02-17T10:36:21Z</cp:lastPrinted>
  <dcterms:created xsi:type="dcterms:W3CDTF">2016-10-06T10:10:33Z</dcterms:created>
  <dcterms:modified xsi:type="dcterms:W3CDTF">2022-03-15T14:16:26Z</dcterms:modified>
</cp:coreProperties>
</file>