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4979" y="1271443"/>
            <a:ext cx="10993549" cy="14750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«О мерах государственной поддержки малых форм хозяйствования в Тульской области»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29" y="3291690"/>
            <a:ext cx="5417927" cy="280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80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DDDD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получателей мер господдержки</a:t>
            </a:r>
            <a:endParaRPr lang="ru-RU" dirty="0">
              <a:solidFill>
                <a:srgbClr val="DDDD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26" y="1715956"/>
            <a:ext cx="8258008" cy="479404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крестьянских (фермерских) хозяйств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финансовая поддержка в виде субсидий предоставлена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393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сельскохозяйственным товаропроизводителям, из которых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фермерские хозяйства;</a:t>
            </a:r>
          </a:p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господдержка оказана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сельскохозяйственным товаропроизводителям, из которых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фермерских хозяйства </a:t>
            </a:r>
          </a:p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господдержки 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составил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14,9%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финансовой поддержи, 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15,7%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На территории Тульской области находится 3478 населенных пунк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731" y="2581835"/>
            <a:ext cx="3162892" cy="33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8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924" y="935237"/>
            <a:ext cx="11270149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господдержки фермеров по федеральной программе в 2022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0" y="2254636"/>
            <a:ext cx="11149883" cy="440977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Субсидии на поддержку сельскохозяйственного производства</a:t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отдельным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подотраслям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растениеводства и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животноводства</a:t>
            </a:r>
          </a:p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комплекса агротехнологических работ, повышение уровня экологической безопасности сельскохозяйственного производства, а также на повышение плодородия и качества почв (картофель, овощи открытого грунта, зерновые);</a:t>
            </a:r>
          </a:p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собственного производства;</a:t>
            </a:r>
          </a:p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племенное маточное поголовье сельскохозяйственных животных;</a:t>
            </a:r>
          </a:p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элитного семеноводства;</a:t>
            </a:r>
          </a:p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мясного 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животноводства;</a:t>
            </a:r>
          </a:p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уплату страховых премий, начисленных по договорам сельскохозяйственного страхования в области растениеводства и (или) животноводства и т.д.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0000"/>
              </a:solidFill>
              <a:latin typeface="PT Astra Serif" panose="020A0603040505020204" pitchFamily="18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81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215" y="614982"/>
            <a:ext cx="1094808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стимулирование развития приоритетных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агропромышленного комплекса и развитие малых форм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376" y="1535988"/>
            <a:ext cx="11743764" cy="4574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производства зерновых, зернобобовых, масличных (за исключением рапса и сои) культур,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повышения продуктивности в молочном скотоводстве,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развития специализированного мясного скотоводства;</a:t>
            </a:r>
          </a:p>
          <a:p>
            <a:pPr lvl="1" indent="-45720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возмещение части затрат на закладку многолетних насаждений, включая питомники;</a:t>
            </a:r>
          </a:p>
          <a:p>
            <a:pPr lvl="1" indent="-4572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уход за многолетними насаждениями (до вступления в товарное плодоношение, но не более 3 лет с момента закладки для садов интенсивного типа), включая питомники;</a:t>
            </a:r>
          </a:p>
          <a:p>
            <a:pPr lvl="1" indent="-4572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прирост производства овец и коз на убой (в живом весе);</a:t>
            </a:r>
          </a:p>
          <a:p>
            <a:pPr lvl="1" indent="-4572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овощей закрытого грунта, произведенных с применением технологии </a:t>
            </a:r>
            <a:r>
              <a:rPr lang="ru-RU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досвечивания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гранты семейным фермам.</a:t>
            </a:r>
          </a:p>
        </p:txBody>
      </p:sp>
    </p:spTree>
    <p:extLst>
      <p:ext uri="{BB962C8B-B14F-4D97-AF65-F5344CB8AC3E}">
        <p14:creationId xmlns:p14="http://schemas.microsoft.com/office/powerpoint/2010/main" val="84970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6188" y="712208"/>
            <a:ext cx="959134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поддержку финансовой устойчивости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1319" y="1360104"/>
            <a:ext cx="11434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части затрат по кредитным договорам (договорам займа), заключенным на реализацию инвестиционных проектов до </a:t>
            </a:r>
            <a:r>
              <a:rPr lang="ru-RU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31.12.2016;</a:t>
            </a:r>
            <a:endParaRPr lang="ru-RU" sz="2800" b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льготное кредитование.</a:t>
            </a:r>
            <a:endParaRPr lang="ru-RU" sz="2800" b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get-zen_doc/3707516/pub_606173a414931c44e8512136_606173aa9a49cb03ec32bd6c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39" y="3378967"/>
            <a:ext cx="4116944" cy="308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8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171" y="663387"/>
            <a:ext cx="11395655" cy="765697"/>
          </a:xfrm>
        </p:spPr>
        <p:txBody>
          <a:bodyPr>
            <a:norm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господдержки фермеров по федеральной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на развитие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крестьянских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(фермерских) хозяйств запланировано: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семейных ферм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 млн.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крестьянского (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фермерского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хозяйства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21,2 млн. рублей, кооперативам – 14,1 млн.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6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4" y="980669"/>
            <a:ext cx="11029616" cy="9883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фермеров и сельхозкооперативов по национальному проекту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1969002"/>
            <a:ext cx="5393100" cy="4503516"/>
          </a:xfrm>
        </p:spPr>
        <p:txBody>
          <a:bodyPr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КФХ и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КФХ - членам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</a:t>
            </a:r>
            <a:r>
              <a:rPr lang="ru-RU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709" y="1969002"/>
            <a:ext cx="5393100" cy="4503516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Сельскохозяйственным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потребительским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кооперативам</a:t>
            </a:r>
          </a:p>
          <a:p>
            <a:pPr algn="ctr"/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затрат,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связанных: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приобретением имущества в целях передачи членам кооператива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приобретением с/х техники, оборудования для переработки с/х продукции (кроме свиноводства) и мобильных торговых объектов для оказания услуг членам кооператива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закупкой с/х продукции у членов кооператива</a:t>
            </a:r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784685" y="2707341"/>
            <a:ext cx="986117" cy="129091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379188" y="2707340"/>
            <a:ext cx="1070141" cy="112955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5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558721"/>
            <a:ext cx="11029616" cy="10138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регионального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214" y="1949838"/>
            <a:ext cx="11029615" cy="741998"/>
          </a:xfrm>
        </p:spPr>
        <p:txBody>
          <a:bodyPr>
            <a:normAutofit fontScale="85000" lnSpcReduction="10000"/>
          </a:bodyPr>
          <a:lstStyle/>
          <a:p>
            <a:r>
              <a:rPr lang="ru-RU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2024 году количество крестьянских (фермерских) хозяйств и сельскохозяйственных потребительских кооперативов, получивших государственную поддержку, составит 87 единиц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618033"/>
              </p:ext>
            </p:extLst>
          </p:nvPr>
        </p:nvGraphicFramePr>
        <p:xfrm>
          <a:off x="780656" y="2922494"/>
          <a:ext cx="10550733" cy="353209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46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6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0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21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75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37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8579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29.12.2019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29.12.2020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29.12.2021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29.12.2022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29.12.2023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29.12.2024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629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117299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38</TotalTime>
  <Words>393</Words>
  <Application>Microsoft Office PowerPoint</Application>
  <PresentationFormat>Широкоэкранный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Corbel</vt:lpstr>
      <vt:lpstr>Gill Sans MT</vt:lpstr>
      <vt:lpstr>PT Astra Serif</vt:lpstr>
      <vt:lpstr>Times New Roman</vt:lpstr>
      <vt:lpstr>Wingdings</vt:lpstr>
      <vt:lpstr>Wingdings 2</vt:lpstr>
      <vt:lpstr>Дивиденд</vt:lpstr>
      <vt:lpstr>«О мерах государственной поддержки малых форм хозяйствования в Тульской области» </vt:lpstr>
      <vt:lpstr>Целевая аудитория получателей мер господдержки</vt:lpstr>
      <vt:lpstr>Меры господдержки фермеров по федеральной программе в 2022 году </vt:lpstr>
      <vt:lpstr>Презентация PowerPoint</vt:lpstr>
      <vt:lpstr>Презентация PowerPoint</vt:lpstr>
      <vt:lpstr>Меры господдержки фермеров по федеральной программе</vt:lpstr>
      <vt:lpstr>Меры поддержки фермеров и сельхозкооперативов по национальному проекту </vt:lpstr>
      <vt:lpstr>Результат регионального проекта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мерах государственной поддержки малых форм хозяйствования в Тульской области»</dc:title>
  <dc:creator>Дмитрий Якушин</dc:creator>
  <cp:lastModifiedBy>Дмитрий Якушин</cp:lastModifiedBy>
  <cp:revision>9</cp:revision>
  <dcterms:created xsi:type="dcterms:W3CDTF">2022-03-25T08:29:04Z</dcterms:created>
  <dcterms:modified xsi:type="dcterms:W3CDTF">2022-03-25T11:11:45Z</dcterms:modified>
</cp:coreProperties>
</file>