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ks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handoutMasterIdLst>
    <p:handoutMasterId r:id="rId4"/>
  </p:handoutMasterIdLst>
  <p:sldIdLst>
    <p:sldId id="440" r:id="rId2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апшонкова Екатерина Николаевна" initials="ЛЕН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97B7E1"/>
    <a:srgbClr val="89B1DE"/>
    <a:srgbClr val="0077BE"/>
    <a:srgbClr val="E4022C"/>
    <a:srgbClr val="0377B0"/>
    <a:srgbClr val="10B349"/>
    <a:srgbClr val="F37065"/>
    <a:srgbClr val="DDDB7D"/>
    <a:srgbClr val="5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0389" autoAdjust="0"/>
  </p:normalViewPr>
  <p:slideViewPr>
    <p:cSldViewPr snapToGrid="0">
      <p:cViewPr>
        <p:scale>
          <a:sx n="112" d="100"/>
          <a:sy n="112" d="100"/>
        </p:scale>
        <p:origin x="-1638" y="-72"/>
      </p:cViewPr>
      <p:guideLst>
        <p:guide orient="horz" pos="2160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2007_Workbook99911111111111111111111111111111111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explosion val="36"/>
          <c:dPt>
            <c:idx val="0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8C-1E4D-B829-0963285EFE77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8C-1E4D-B829-0963285EFE77}"/>
              </c:ext>
            </c:extLst>
          </c:dPt>
          <c:dPt>
            <c:idx val="2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8C-1E4D-B829-0963285EFE77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8C-1E4D-B829-0963285EFE77}"/>
              </c:ext>
            </c:extLst>
          </c:dPt>
          <c:dPt>
            <c:idx val="4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8C-1E4D-B829-0963285EFE77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B8C-1E4D-B829-0963285EFE77}"/>
              </c:ext>
            </c:extLst>
          </c:dPt>
          <c:dPt>
            <c:idx val="6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B8C-1E4D-B829-0963285EFE77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B8C-1E4D-B829-0963285EFE77}"/>
              </c:ext>
            </c:extLst>
          </c:dPt>
          <c:dPt>
            <c:idx val="8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B8C-1E4D-B829-0963285EFE77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B8C-1E4D-B829-0963285EFE77}"/>
              </c:ext>
            </c:extLst>
          </c:dPt>
          <c:dPt>
            <c:idx val="10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B8C-1E4D-B829-0963285EFE77}"/>
              </c:ext>
            </c:extLst>
          </c:dPt>
          <c:dPt>
            <c:idx val="1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B8C-1E4D-B829-0963285EFE77}"/>
              </c:ext>
            </c:extLst>
          </c:dPt>
          <c:dPt>
            <c:idx val="12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B8C-1E4D-B829-0963285EFE77}"/>
              </c:ext>
            </c:extLst>
          </c:dPt>
          <c:dPt>
            <c:idx val="1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B8C-1E4D-B829-0963285EFE77}"/>
              </c:ext>
            </c:extLst>
          </c:dPt>
          <c:dPt>
            <c:idx val="14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B8C-1E4D-B829-0963285EFE77}"/>
              </c:ext>
            </c:extLst>
          </c:dPt>
          <c:dPt>
            <c:idx val="15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B8C-1E4D-B829-0963285EFE77}"/>
              </c:ext>
            </c:extLst>
          </c:dPt>
          <c:dPt>
            <c:idx val="16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2B8C-1E4D-B829-0963285EFE77}"/>
              </c:ext>
            </c:extLst>
          </c:dPt>
          <c:dPt>
            <c:idx val="17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2B8C-1E4D-B829-0963285EFE77}"/>
              </c:ext>
            </c:extLst>
          </c:dPt>
          <c:dPt>
            <c:idx val="18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2B8C-1E4D-B829-0963285EFE77}"/>
              </c:ext>
            </c:extLst>
          </c:dPt>
          <c:dPt>
            <c:idx val="19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2B8C-1E4D-B829-0963285EFE77}"/>
              </c:ext>
            </c:extLst>
          </c:dPt>
          <c:dPt>
            <c:idx val="20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2B8C-1E4D-B829-0963285EFE77}"/>
              </c:ext>
            </c:extLst>
          </c:dPt>
          <c:dPt>
            <c:idx val="2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2B8C-1E4D-B829-0963285EFE77}"/>
              </c:ext>
            </c:extLst>
          </c:dPt>
          <c:dPt>
            <c:idx val="22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2B8C-1E4D-B829-0963285EFE77}"/>
              </c:ext>
            </c:extLst>
          </c:dPt>
          <c:dPt>
            <c:idx val="2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2B8C-1E4D-B829-0963285EFE77}"/>
              </c:ext>
            </c:extLst>
          </c:dPt>
          <c:dPt>
            <c:idx val="24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2B8C-1E4D-B829-0963285EFE77}"/>
              </c:ext>
            </c:extLst>
          </c:dPt>
          <c:dPt>
            <c:idx val="25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2B8C-1E4D-B829-0963285EFE77}"/>
              </c:ext>
            </c:extLst>
          </c:dPt>
          <c:dPt>
            <c:idx val="26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2B8C-1E4D-B829-0963285EFE77}"/>
              </c:ext>
            </c:extLst>
          </c:dPt>
          <c:dPt>
            <c:idx val="27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2B8C-1E4D-B829-0963285EFE77}"/>
              </c:ext>
            </c:extLst>
          </c:dPt>
          <c:dPt>
            <c:idx val="28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2B8C-1E4D-B829-0963285EFE77}"/>
              </c:ext>
            </c:extLst>
          </c:dPt>
          <c:dPt>
            <c:idx val="29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2B8C-1E4D-B829-0963285EFE77}"/>
              </c:ext>
            </c:extLst>
          </c:dPt>
          <c:dPt>
            <c:idx val="30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2B8C-1E4D-B829-0963285EFE77}"/>
              </c:ext>
            </c:extLst>
          </c:dPt>
          <c:dPt>
            <c:idx val="3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2B8C-1E4D-B829-0963285EFE77}"/>
              </c:ext>
            </c:extLst>
          </c:dPt>
          <c:dPt>
            <c:idx val="32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2B8C-1E4D-B829-0963285EFE77}"/>
              </c:ext>
            </c:extLst>
          </c:dPt>
          <c:dPt>
            <c:idx val="3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2B8C-1E4D-B829-0963285EFE77}"/>
              </c:ext>
            </c:extLst>
          </c:dPt>
          <c:dPt>
            <c:idx val="34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5-2B8C-1E4D-B829-0963285EFE77}"/>
              </c:ext>
            </c:extLst>
          </c:dPt>
          <c:dPt>
            <c:idx val="35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7-2B8C-1E4D-B829-0963285EFE77}"/>
              </c:ext>
            </c:extLst>
          </c:dPt>
          <c:dPt>
            <c:idx val="36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9-2B8C-1E4D-B829-0963285EFE77}"/>
              </c:ext>
            </c:extLst>
          </c:dPt>
          <c:dPt>
            <c:idx val="37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B-2B8C-1E4D-B829-0963285EFE77}"/>
              </c:ext>
            </c:extLst>
          </c:dPt>
          <c:dPt>
            <c:idx val="38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D-2B8C-1E4D-B829-0963285EFE77}"/>
              </c:ext>
            </c:extLst>
          </c:dPt>
          <c:dPt>
            <c:idx val="39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F-2B8C-1E4D-B829-0963285EFE77}"/>
              </c:ext>
            </c:extLst>
          </c:dPt>
          <c:dPt>
            <c:idx val="40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1-2B8C-1E4D-B829-0963285EFE77}"/>
              </c:ext>
            </c:extLst>
          </c:dPt>
          <c:dPt>
            <c:idx val="4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3-2B8C-1E4D-B829-0963285EFE77}"/>
              </c:ext>
            </c:extLst>
          </c:dPt>
          <c:dPt>
            <c:idx val="42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5-2B8C-1E4D-B829-0963285EFE77}"/>
              </c:ext>
            </c:extLst>
          </c:dPt>
          <c:dPt>
            <c:idx val="4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7-2B8C-1E4D-B829-0963285EFE77}"/>
              </c:ext>
            </c:extLst>
          </c:dPt>
          <c:dPt>
            <c:idx val="44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9-2B8C-1E4D-B829-0963285EFE77}"/>
              </c:ext>
            </c:extLst>
          </c:dPt>
          <c:dPt>
            <c:idx val="45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B-2B8C-1E4D-B829-0963285EFE77}"/>
              </c:ext>
            </c:extLst>
          </c:dPt>
          <c:dPt>
            <c:idx val="46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D-2B8C-1E4D-B829-0963285EFE77}"/>
              </c:ext>
            </c:extLst>
          </c:dPt>
          <c:dPt>
            <c:idx val="47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F-2B8C-1E4D-B829-0963285EFE77}"/>
              </c:ext>
            </c:extLst>
          </c:dPt>
          <c:dPt>
            <c:idx val="48"/>
            <c:bubble3D val="0"/>
            <c:spPr>
              <a:solidFill>
                <a:srgbClr val="94CF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1-2B8C-1E4D-B829-0963285EFE77}"/>
              </c:ext>
            </c:extLst>
          </c:dPt>
          <c:dPt>
            <c:idx val="49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3-2B8C-1E4D-B829-0963285EFE77}"/>
              </c:ext>
            </c:extLst>
          </c:dPt>
          <c:cat>
            <c:numRef>
              <c:f>Sheet1!$A$2:$A$51</c:f>
              <c:numCache>
                <c:formatCode>General</c:formatCode>
                <c:ptCount val="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Sheet1!$B$2:$B$51</c:f>
              <c:numCache>
                <c:formatCode>0%</c:formatCode>
                <c:ptCount val="50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  <c:pt idx="16">
                  <c:v>0.02</c:v>
                </c:pt>
                <c:pt idx="17">
                  <c:v>0.02</c:v>
                </c:pt>
                <c:pt idx="18">
                  <c:v>0.02</c:v>
                </c:pt>
                <c:pt idx="19">
                  <c:v>0.02</c:v>
                </c:pt>
                <c:pt idx="20">
                  <c:v>0.02</c:v>
                </c:pt>
                <c:pt idx="21">
                  <c:v>0.02</c:v>
                </c:pt>
                <c:pt idx="22">
                  <c:v>0.02</c:v>
                </c:pt>
                <c:pt idx="23">
                  <c:v>0.02</c:v>
                </c:pt>
                <c:pt idx="24">
                  <c:v>0.02</c:v>
                </c:pt>
                <c:pt idx="25">
                  <c:v>0.02</c:v>
                </c:pt>
                <c:pt idx="26">
                  <c:v>0.02</c:v>
                </c:pt>
                <c:pt idx="27">
                  <c:v>0.02</c:v>
                </c:pt>
                <c:pt idx="28">
                  <c:v>0.02</c:v>
                </c:pt>
                <c:pt idx="29">
                  <c:v>0.02</c:v>
                </c:pt>
                <c:pt idx="30">
                  <c:v>0.02</c:v>
                </c:pt>
                <c:pt idx="31">
                  <c:v>0.02</c:v>
                </c:pt>
                <c:pt idx="32">
                  <c:v>0.02</c:v>
                </c:pt>
                <c:pt idx="33">
                  <c:v>0.02</c:v>
                </c:pt>
                <c:pt idx="34">
                  <c:v>0.02</c:v>
                </c:pt>
                <c:pt idx="35">
                  <c:v>0.02</c:v>
                </c:pt>
                <c:pt idx="36">
                  <c:v>0.02</c:v>
                </c:pt>
                <c:pt idx="37">
                  <c:v>0.02</c:v>
                </c:pt>
                <c:pt idx="38">
                  <c:v>0.02</c:v>
                </c:pt>
                <c:pt idx="39">
                  <c:v>0.02</c:v>
                </c:pt>
                <c:pt idx="40">
                  <c:v>0.02</c:v>
                </c:pt>
                <c:pt idx="41">
                  <c:v>0.02</c:v>
                </c:pt>
                <c:pt idx="42">
                  <c:v>0.02</c:v>
                </c:pt>
                <c:pt idx="43">
                  <c:v>0.02</c:v>
                </c:pt>
                <c:pt idx="44">
                  <c:v>0.02</c:v>
                </c:pt>
                <c:pt idx="45">
                  <c:v>0.02</c:v>
                </c:pt>
                <c:pt idx="46">
                  <c:v>0.02</c:v>
                </c:pt>
                <c:pt idx="47">
                  <c:v>0.02</c:v>
                </c:pt>
                <c:pt idx="48">
                  <c:v>0.02</c:v>
                </c:pt>
                <c:pt idx="49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64-2B8C-1E4D-B829-0963285EF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A15CD-EF4F-457F-BFF7-9CD9276E0559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F72B-2B34-45EB-AF60-190FD21D9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2EBC-6DBE-C44C-B175-FAFD3F3987A2}" type="datetimeFigureOut">
              <a:rPr lang="ru-RU" smtClean="0"/>
              <a:t>11.08.2021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35BE9-D064-1D47-9603-85F07C0E5D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77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35BE9-D064-1D47-9603-85F07C0E5D4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73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50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99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81"/>
            <a:ext cx="7715200" cy="4680519"/>
          </a:xfrm>
        </p:spPr>
        <p:txBody>
          <a:bodyPr/>
          <a:lstStyle>
            <a:lvl1pPr>
              <a:lnSpc>
                <a:spcPct val="150000"/>
              </a:lnSpc>
              <a:spcBef>
                <a:spcPts val="1356"/>
              </a:spcBef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7517133F-6484-4A9B-B981-AAB77F9413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15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2924432" y="2119184"/>
            <a:ext cx="3550509" cy="3039762"/>
            <a:chOff x="2924432" y="2119184"/>
            <a:chExt cx="3550509" cy="3039762"/>
          </a:xfrm>
        </p:grpSpPr>
        <p:grpSp>
          <p:nvGrpSpPr>
            <p:cNvPr id="8" name="组合 7"/>
            <p:cNvGrpSpPr/>
            <p:nvPr/>
          </p:nvGrpSpPr>
          <p:grpSpPr>
            <a:xfrm>
              <a:off x="3149483" y="3866799"/>
              <a:ext cx="3317063" cy="1145063"/>
              <a:chOff x="3149483" y="3866799"/>
              <a:chExt cx="3317063" cy="1145063"/>
            </a:xfrm>
          </p:grpSpPr>
          <p:sp>
            <p:nvSpPr>
              <p:cNvPr id="12" name="平行四边形 11"/>
              <p:cNvSpPr/>
              <p:nvPr/>
            </p:nvSpPr>
            <p:spPr>
              <a:xfrm rot="5400000" flipH="1">
                <a:off x="5525019" y="3927033"/>
                <a:ext cx="1001762" cy="881293"/>
              </a:xfrm>
              <a:prstGeom prst="parallelogram">
                <a:avLst>
                  <a:gd name="adj" fmla="val 31206"/>
                </a:avLst>
              </a:prstGeom>
              <a:solidFill>
                <a:srgbClr val="5B85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平行四边形 12"/>
              <p:cNvSpPr/>
              <p:nvPr/>
            </p:nvSpPr>
            <p:spPr>
              <a:xfrm rot="7663103" flipH="1">
                <a:off x="3112610" y="3969578"/>
                <a:ext cx="1079157" cy="1005411"/>
              </a:xfrm>
              <a:prstGeom prst="parallelogram">
                <a:avLst>
                  <a:gd name="adj" fmla="val 38684"/>
                </a:avLst>
              </a:prstGeom>
              <a:solidFill>
                <a:srgbClr val="5B85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2924432" y="2119184"/>
              <a:ext cx="3550509" cy="3039762"/>
              <a:chOff x="2924432" y="2119184"/>
              <a:chExt cx="3550509" cy="3039762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3179806" y="2119184"/>
                <a:ext cx="3039762" cy="3039762"/>
              </a:xfrm>
              <a:prstGeom prst="ellipse">
                <a:avLst/>
              </a:prstGeom>
              <a:solidFill>
                <a:srgbClr val="10B349"/>
              </a:solidFill>
              <a:ln>
                <a:noFill/>
              </a:ln>
              <a:effectLst>
                <a:outerShdw blurRad="1905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924432" y="3737918"/>
                <a:ext cx="3550509" cy="856735"/>
              </a:xfrm>
              <a:prstGeom prst="rect">
                <a:avLst/>
              </a:prstGeom>
              <a:solidFill>
                <a:srgbClr val="93D050"/>
              </a:solidFill>
              <a:ln>
                <a:noFill/>
              </a:ln>
              <a:effectLst>
                <a:outerShdw blurRad="63500" dist="25400" dir="5400000" algn="t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8027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606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 flipV="1">
            <a:off x="3070824" y="-6178"/>
            <a:ext cx="3002352" cy="897924"/>
          </a:xfrm>
          <a:prstGeom prst="triangle">
            <a:avLst/>
          </a:prstGeom>
          <a:solidFill>
            <a:srgbClr val="12B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47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手动输入 6"/>
          <p:cNvSpPr/>
          <p:nvPr userDrawn="1"/>
        </p:nvSpPr>
        <p:spPr>
          <a:xfrm rot="5400000">
            <a:off x="-928816" y="928816"/>
            <a:ext cx="6858000" cy="5000367"/>
          </a:xfrm>
          <a:prstGeom prst="flowChartManualInput">
            <a:avLst/>
          </a:prstGeom>
          <a:solidFill>
            <a:srgbClr val="10B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625664" y="704515"/>
            <a:ext cx="6648346" cy="4036363"/>
            <a:chOff x="625664" y="704515"/>
            <a:chExt cx="6648346" cy="4036363"/>
          </a:xfrm>
        </p:grpSpPr>
        <p:sp>
          <p:nvSpPr>
            <p:cNvPr id="9" name="椭圆 8"/>
            <p:cNvSpPr/>
            <p:nvPr/>
          </p:nvSpPr>
          <p:spPr>
            <a:xfrm>
              <a:off x="6334896" y="1753005"/>
              <a:ext cx="510746" cy="5107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417275" y="3351144"/>
              <a:ext cx="856735" cy="8567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25664" y="2234820"/>
              <a:ext cx="724930" cy="7249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350475" y="704515"/>
              <a:ext cx="296562" cy="2965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1523113" y="3842950"/>
              <a:ext cx="897928" cy="8979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 userDrawn="1"/>
        </p:nvGrpSpPr>
        <p:grpSpPr>
          <a:xfrm>
            <a:off x="3542278" y="2413687"/>
            <a:ext cx="1886456" cy="1881331"/>
            <a:chOff x="3542278" y="2413687"/>
            <a:chExt cx="1886456" cy="1881331"/>
          </a:xfrm>
        </p:grpSpPr>
        <p:sp>
          <p:nvSpPr>
            <p:cNvPr id="15" name="椭圆 14"/>
            <p:cNvSpPr/>
            <p:nvPr/>
          </p:nvSpPr>
          <p:spPr>
            <a:xfrm>
              <a:off x="3550507" y="2413687"/>
              <a:ext cx="1878227" cy="1878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饼形 15"/>
            <p:cNvSpPr/>
            <p:nvPr/>
          </p:nvSpPr>
          <p:spPr>
            <a:xfrm rot="4943627">
              <a:off x="3542278" y="2414877"/>
              <a:ext cx="1880141" cy="1880141"/>
            </a:xfrm>
            <a:prstGeom prst="pie">
              <a:avLst>
                <a:gd name="adj1" fmla="val 21544367"/>
                <a:gd name="adj2" fmla="val 10771244"/>
              </a:avLst>
            </a:prstGeom>
            <a:solidFill>
              <a:srgbClr val="94CF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905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708454"/>
            <a:ext cx="238897" cy="749643"/>
          </a:xfrm>
          <a:prstGeom prst="rect">
            <a:avLst/>
          </a:prstGeom>
          <a:solidFill>
            <a:srgbClr val="10B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840263" y="2619632"/>
            <a:ext cx="3970639" cy="4530815"/>
            <a:chOff x="1112112" y="2331307"/>
            <a:chExt cx="3970639" cy="4530815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46" t="7061" r="4505" b="8463"/>
            <a:stretch/>
          </p:blipFill>
          <p:spPr>
            <a:xfrm rot="16200000">
              <a:off x="832024" y="2611395"/>
              <a:ext cx="4530815" cy="3970639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1573427" y="3558746"/>
              <a:ext cx="3146854" cy="32992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2586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10" name="流程图: 手动输入 9"/>
          <p:cNvSpPr/>
          <p:nvPr userDrawn="1"/>
        </p:nvSpPr>
        <p:spPr>
          <a:xfrm rot="5400000">
            <a:off x="-928816" y="928816"/>
            <a:ext cx="6858000" cy="5000367"/>
          </a:xfrm>
          <a:prstGeom prst="flowChartManualInput">
            <a:avLst/>
          </a:prstGeom>
          <a:solidFill>
            <a:srgbClr val="6E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204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10" name="流程图: 手动输入 9"/>
          <p:cNvSpPr/>
          <p:nvPr userDrawn="1"/>
        </p:nvSpPr>
        <p:spPr>
          <a:xfrm rot="5400000">
            <a:off x="-928816" y="928816"/>
            <a:ext cx="6858000" cy="5000367"/>
          </a:xfrm>
          <a:prstGeom prst="flowChartManualInput">
            <a:avLst/>
          </a:prstGeom>
          <a:solidFill>
            <a:srgbClr val="6E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图表 3"/>
          <p:cNvGraphicFramePr/>
          <p:nvPr userDrawn="1">
            <p:extLst>
              <p:ext uri="{D42A27DB-BD31-4B8C-83A1-F6EECF244321}">
                <p14:modId xmlns:p14="http://schemas.microsoft.com/office/powerpoint/2010/main" val="2097220443"/>
              </p:ext>
            </p:extLst>
          </p:nvPr>
        </p:nvGraphicFramePr>
        <p:xfrm>
          <a:off x="2755557" y="2286688"/>
          <a:ext cx="3539181" cy="235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75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395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 userDrawn="1"/>
        </p:nvSpPr>
        <p:spPr>
          <a:xfrm>
            <a:off x="-10274" y="1780401"/>
            <a:ext cx="1662732" cy="3297196"/>
          </a:xfrm>
          <a:custGeom>
            <a:avLst/>
            <a:gdLst>
              <a:gd name="connsiteX0" fmla="*/ 10274 w 1662732"/>
              <a:gd name="connsiteY0" fmla="*/ 0 h 3297196"/>
              <a:gd name="connsiteX1" fmla="*/ 1662732 w 1662732"/>
              <a:gd name="connsiteY1" fmla="*/ 1648598 h 3297196"/>
              <a:gd name="connsiteX2" fmla="*/ 10274 w 1662732"/>
              <a:gd name="connsiteY2" fmla="*/ 3297196 h 3297196"/>
              <a:gd name="connsiteX3" fmla="*/ 0 w 1662732"/>
              <a:gd name="connsiteY3" fmla="*/ 3296679 h 3297196"/>
              <a:gd name="connsiteX4" fmla="*/ 0 w 1662732"/>
              <a:gd name="connsiteY4" fmla="*/ 518 h 329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2732" h="3297196">
                <a:moveTo>
                  <a:pt x="10274" y="0"/>
                </a:moveTo>
                <a:cubicBezTo>
                  <a:pt x="922901" y="0"/>
                  <a:pt x="1662732" y="738102"/>
                  <a:pt x="1662732" y="1648598"/>
                </a:cubicBezTo>
                <a:cubicBezTo>
                  <a:pt x="1662732" y="2559094"/>
                  <a:pt x="922901" y="3297196"/>
                  <a:pt x="10274" y="3297196"/>
                </a:cubicBezTo>
                <a:lnTo>
                  <a:pt x="0" y="3296679"/>
                </a:lnTo>
                <a:lnTo>
                  <a:pt x="0" y="51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22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81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199" indent="-285462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3682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FFC5FFCB-E696-4452-8A68-E1B598A88E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84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95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3"/>
            <a:ext cx="4032448" cy="288032"/>
          </a:xfrm>
        </p:spPr>
        <p:txBody>
          <a:bodyPr/>
          <a:lstStyle>
            <a:lvl1pPr marL="0" marR="0" indent="0" algn="l" defTabSz="688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393260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85" y="6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9" tIns="45676" rIns="91349" bIns="45676" rtlCol="0" anchor="ctr"/>
          <a:lstStyle/>
          <a:p>
            <a:pPr algn="ctr" defTabSz="913473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90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31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3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6"/>
            <a:ext cx="2304256" cy="288032"/>
          </a:xfrm>
        </p:spPr>
        <p:txBody>
          <a:bodyPr/>
          <a:lstStyle>
            <a:lvl1pPr marL="0" marR="0" indent="0" algn="l" defTabSz="688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9192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9" tIns="45676" rIns="91349" bIns="45676" rtlCol="0" anchor="ctr"/>
          <a:lstStyle/>
          <a:p>
            <a:pPr algn="ctr" defTabSz="913473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CEAB-AAF5-4F6C-9340-3CF11578FD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4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7"/>
            <a:ext cx="2133600" cy="365125"/>
          </a:xfrm>
        </p:spPr>
        <p:txBody>
          <a:bodyPr/>
          <a:lstStyle/>
          <a:p>
            <a:fld id="{D9AF66D5-8536-4C51-866F-BE9D7ED223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21" y="5015831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4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5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9" y="5296135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C12BE12-2650-4A11-9084-7D92C3BEA8E5}" type="datetime1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11.08.2021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5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5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16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199" indent="-285462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3682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B37490BD-E516-46F4-9E44-85F5CDF39F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5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1" y="1412777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199" indent="-285462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3682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7BC44F94-8681-40F6-A9F1-E6A393A20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28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1" y="1890805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defTabSz="913473"/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7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D93B1770-B1E1-4C31-BCD5-7B7FB95D41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28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17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9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75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5595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8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199" indent="-285462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3682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0E1D1BF1-FDB4-4B4F-BC70-1C65824AEE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9" y="1557339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44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79A859F1-F4AA-4465-9320-226E3A07E4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2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9445C8E1-9977-494A-BEAE-B1D26E29F9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82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5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1F77CC78-20AB-4BB5-B5E7-EE41B5C9A6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02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1" y="6356357"/>
            <a:ext cx="2133600" cy="365125"/>
          </a:xfrm>
        </p:spPr>
        <p:txBody>
          <a:bodyPr/>
          <a:lstStyle/>
          <a:p>
            <a:fld id="{C20F6B05-5B87-4A6B-89F4-20F74519CC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6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9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90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31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3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6"/>
            <a:ext cx="2304256" cy="288032"/>
          </a:xfrm>
        </p:spPr>
        <p:txBody>
          <a:bodyPr/>
          <a:lstStyle>
            <a:lvl1pPr marL="0" marR="0" indent="0" algn="l" defTabSz="688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20689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81"/>
            <a:ext cx="7715200" cy="4680519"/>
          </a:xfrm>
        </p:spPr>
        <p:txBody>
          <a:bodyPr/>
          <a:lstStyle>
            <a:lvl1pPr>
              <a:lnSpc>
                <a:spcPct val="150000"/>
              </a:lnSpc>
              <a:spcBef>
                <a:spcPts val="1356"/>
              </a:spcBef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4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5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23" y="6554118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65221" fontAlgn="base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defRPr/>
            </a:pPr>
            <a:fld id="{21747F3F-2E8A-4EAB-A46A-01A88D87E637}" type="slidenum">
              <a:rPr lang="en-US" sz="1200" smtClean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r" defTabSz="965221" fontAlgn="base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95" y="120961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722" tIns="40361" rIns="80722" bIns="40361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6832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673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1" y="1340774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4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84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8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99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79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61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31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5F57-D093-4DAE-BD96-8F9DB750D69B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2AF4-1282-45B3-92EA-7114EA10F3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91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5" r:id="rId12"/>
    <p:sldLayoutId id="2147483661" r:id="rId13"/>
    <p:sldLayoutId id="2147483672" r:id="rId14"/>
    <p:sldLayoutId id="2147483662" r:id="rId15"/>
    <p:sldLayoutId id="2147483663" r:id="rId16"/>
    <p:sldLayoutId id="2147483664" r:id="rId17"/>
    <p:sldLayoutId id="2147483665" r:id="rId18"/>
    <p:sldLayoutId id="2147483673" r:id="rId19"/>
    <p:sldLayoutId id="2147483666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hyperlink" Target="https://mspbank.ru/factoring/?page=open_plat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ятиугольник 36"/>
          <p:cNvSpPr/>
          <p:nvPr/>
        </p:nvSpPr>
        <p:spPr>
          <a:xfrm rot="5400000">
            <a:off x="502430" y="4147074"/>
            <a:ext cx="247907" cy="45425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 rot="5400000">
            <a:off x="2587232" y="4147074"/>
            <a:ext cx="247907" cy="45425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ятиугольник 38"/>
          <p:cNvSpPr/>
          <p:nvPr/>
        </p:nvSpPr>
        <p:spPr>
          <a:xfrm rot="5400000">
            <a:off x="4670297" y="4147074"/>
            <a:ext cx="247907" cy="45425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ятиугольник 39"/>
          <p:cNvSpPr/>
          <p:nvPr/>
        </p:nvSpPr>
        <p:spPr>
          <a:xfrm rot="5400000">
            <a:off x="6990990" y="4147074"/>
            <a:ext cx="247907" cy="45425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6" r="14839" b="20310"/>
          <a:stretch/>
        </p:blipFill>
        <p:spPr>
          <a:xfrm>
            <a:off x="303797" y="0"/>
            <a:ext cx="8840203" cy="42517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3797" y="4579525"/>
            <a:ext cx="19989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ОФП способствует увеличению доступности финансовой поддержки для субъектов МСП вне зависимости от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 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географического расположения, что особенно важно в условиях пандемии, а использование факторинга в расчетах по контрактам с крупнейшими заказчиками позволяет повысить долю участия субъектов МСП в закупках за счет закрытия кассовых разрывов и удобной формы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финансирования.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88443" y="4579525"/>
            <a:ext cx="19989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ОФП обладает всей </a:t>
            </a:r>
            <a:r>
              <a:rPr lang="ru-RU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функциональ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-</a:t>
            </a:r>
            <a:r>
              <a:rPr lang="ru-RU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ностью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открытой онлайн-платформы, при этом предоставляет равнодоступный доступ к сервисам любой </a:t>
            </a:r>
            <a:r>
              <a:rPr lang="ru-RU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факторинговой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компании, любому заказчику, любому субъекту МСП. Платформа обеспечивает использование механизма аукциона выбора предложений от факторинговых компаний для субъектов МСП.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73088" y="4579525"/>
            <a:ext cx="223061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ОФП обеспечивает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стандартизацию процессов и форматов электронных документов с использованием УКЭП, что позволяет всем участникам сделки существенно сократить операционные издержки и увеличить скорость принятия решений, оперативно производить выплату финансирования под уступку дебиторской задолженности субъектам МСП. Также система позволяет осуществить быструю интеграцию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с любой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информационной системой заказчика или фактора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.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9430" y="4579525"/>
            <a:ext cx="19989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Интеграция ОФП с АИС НГС и работа по принципу «единого окна» позволяет предпринимателям, кроме услуг факторинга, получить широкий спектр финансовых услуг, в том числе кредитование по льготной ставке, банковские гарантии в рамках Федеральных законов № 223-ФЗ и 44-ФЗ.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133" y="6439831"/>
            <a:ext cx="5856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Контактная информация: Каштанов  Денис Александрович  +7 (903) 038-95-75, Торопова Светлана Валерьевна +7 (903) 258-25-13 </a:t>
            </a:r>
          </a:p>
          <a:p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Подробнее</a:t>
            </a: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: </a:t>
            </a:r>
            <a:r>
              <a:rPr lang="en-US" sz="800" dirty="0" smtClean="0">
                <a:cs typeface="Arial" pitchFamily="34" charset="0"/>
                <a:hlinkClick r:id="rId4"/>
              </a:rPr>
              <a:t>https</a:t>
            </a:r>
            <a:r>
              <a:rPr lang="en-US" sz="800" dirty="0">
                <a:cs typeface="Arial" pitchFamily="34" charset="0"/>
                <a:hlinkClick r:id="rId4"/>
              </a:rPr>
              <a:t>://mspbank.ru/factoring/?</a:t>
            </a:r>
            <a:r>
              <a:rPr lang="en-US" sz="800" dirty="0" smtClean="0">
                <a:cs typeface="Arial" pitchFamily="34" charset="0"/>
                <a:hlinkClick r:id="rId4"/>
              </a:rPr>
              <a:t>page=open_platform</a:t>
            </a:r>
            <a:r>
              <a:rPr lang="ru-RU" sz="800" dirty="0" smtClean="0">
                <a:cs typeface="Arial" pitchFamily="34" charset="0"/>
              </a:rPr>
              <a:t> </a:t>
            </a:r>
            <a:endParaRPr lang="ru-RU" sz="800" dirty="0"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796" y="0"/>
            <a:ext cx="5881104" cy="4243378"/>
          </a:xfrm>
          <a:prstGeom prst="rect">
            <a:avLst/>
          </a:prstGeom>
          <a:gradFill flip="none" rotWithShape="1">
            <a:gsLst>
              <a:gs pos="35000">
                <a:srgbClr val="FFFFFF">
                  <a:alpha val="70000"/>
                </a:srgbClr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5133" y="1473200"/>
            <a:ext cx="55607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В 2020 году МСП Банк разработал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Открытую </a:t>
            </a:r>
            <a:r>
              <a:rPr lang="ru-RU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факторинговую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платформу (ОФП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),</a:t>
            </a:r>
          </a:p>
          <a:p>
            <a:pPr>
              <a:defRPr/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которая на данный момент активно внедряется на территории Тульской области. </a:t>
            </a:r>
          </a:p>
          <a:p>
            <a:pPr>
              <a:defRPr/>
            </a:pP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ОФП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– независимый онлайн сервис для заключения и дальнейшего исполнения </a:t>
            </a:r>
            <a:r>
              <a:rPr lang="ru-RU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факторинговых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сделок всеми  участниками: Факторами, Дебиторами и Поставщиками.  ОФП упрощает доступ субъектам МСП к финансовым инструментам в рамках расчетов с крупнейшими заказчиками по договорам, подразумевающим отсрочку по оплате поставленного товара или оказанной услуги, в первую очередь закупок по 223-ФЗ. Любой поставщик (субъект МСП) с помощью ОФП может получить </a:t>
            </a:r>
            <a:r>
              <a:rPr lang="ru-RU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факторинговое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финансирование по конкурентным рыночным ставкам и использовать его на развитие своего коммерческого потенциала. Данная платформа создана АО «МСП Банк» при поддержке АО «Корпорация «МСП» и с 30 сентября 2020 года запущена в промышленную эксплуатацию.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9764" y="363143"/>
            <a:ext cx="3711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200" b="1" dirty="0" smtClean="0">
                <a:solidFill>
                  <a:srgbClr val="0072BC"/>
                </a:solidFill>
              </a:rPr>
              <a:t>ОТКРЫТАЯ</a:t>
            </a:r>
            <a:r>
              <a:rPr lang="en-US" sz="2200" b="1" dirty="0" smtClean="0">
                <a:solidFill>
                  <a:srgbClr val="0072BC"/>
                </a:solidFill>
              </a:rPr>
              <a:t> </a:t>
            </a:r>
            <a:r>
              <a:rPr lang="ru-RU" sz="2200" b="1" dirty="0" smtClean="0">
                <a:solidFill>
                  <a:srgbClr val="0072BC"/>
                </a:solidFill>
              </a:rPr>
              <a:t>ФАКТОРИНГОВАЯ</a:t>
            </a:r>
            <a:endParaRPr lang="en-US" sz="2200" b="1" dirty="0" smtClean="0">
              <a:solidFill>
                <a:srgbClr val="0072BC"/>
              </a:solidFill>
            </a:endParaRPr>
          </a:p>
          <a:p>
            <a:pPr>
              <a:lnSpc>
                <a:spcPts val="2400"/>
              </a:lnSpc>
            </a:pPr>
            <a:r>
              <a:rPr lang="ru-RU" sz="2200" b="1" dirty="0" smtClean="0">
                <a:solidFill>
                  <a:srgbClr val="0072BC"/>
                </a:solidFill>
              </a:rPr>
              <a:t>ПЛАТФОРМА</a:t>
            </a:r>
            <a:endParaRPr lang="ru-RU" sz="2200" b="1" dirty="0">
              <a:solidFill>
                <a:srgbClr val="0072BC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06" y="306615"/>
            <a:ext cx="2150337" cy="763711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1176867"/>
            <a:ext cx="4794250" cy="0"/>
          </a:xfrm>
          <a:prstGeom prst="line">
            <a:avLst/>
          </a:prstGeom>
          <a:ln>
            <a:solidFill>
              <a:srgbClr val="E402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0" y="4247547"/>
            <a:ext cx="9144000" cy="0"/>
          </a:xfrm>
          <a:prstGeom prst="line">
            <a:avLst/>
          </a:prstGeom>
          <a:ln>
            <a:solidFill>
              <a:srgbClr val="007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ject 16"/>
          <p:cNvSpPr/>
          <p:nvPr/>
        </p:nvSpPr>
        <p:spPr>
          <a:xfrm>
            <a:off x="671973" y="3596858"/>
            <a:ext cx="1262567" cy="6309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5"/>
          <p:cNvSpPr/>
          <p:nvPr/>
        </p:nvSpPr>
        <p:spPr>
          <a:xfrm>
            <a:off x="3000530" y="3596858"/>
            <a:ext cx="1386834" cy="4907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10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18946</TotalTime>
  <Words>352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Анна Рыжонкова</cp:lastModifiedBy>
  <cp:revision>246</cp:revision>
  <cp:lastPrinted>2020-09-30T07:43:16Z</cp:lastPrinted>
  <dcterms:created xsi:type="dcterms:W3CDTF">2020-06-08T15:30:29Z</dcterms:created>
  <dcterms:modified xsi:type="dcterms:W3CDTF">2021-08-11T11:24:59Z</dcterms:modified>
</cp:coreProperties>
</file>