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0" r:id="rId1"/>
    <p:sldMasterId id="2147483810" r:id="rId2"/>
    <p:sldMasterId id="2147483828" r:id="rId3"/>
  </p:sldMasterIdLst>
  <p:sldIdLst>
    <p:sldId id="256" r:id="rId4"/>
    <p:sldId id="271" r:id="rId5"/>
    <p:sldId id="272" r:id="rId6"/>
    <p:sldId id="278" r:id="rId7"/>
    <p:sldId id="276" r:id="rId8"/>
    <p:sldId id="280" r:id="rId9"/>
    <p:sldId id="279" r:id="rId10"/>
    <p:sldId id="257" r:id="rId11"/>
    <p:sldId id="263" r:id="rId12"/>
    <p:sldId id="264" r:id="rId13"/>
    <p:sldId id="274" r:id="rId14"/>
    <p:sldId id="273" r:id="rId15"/>
    <p:sldId id="265" r:id="rId16"/>
    <p:sldId id="266" r:id="rId17"/>
    <p:sldId id="269" r:id="rId18"/>
    <p:sldId id="270" r:id="rId19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0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0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0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0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D21752F0-1E85-4C82-AD30-0A6A69A27DBC}" type="slidenum">
              <a:rPr lang="ru-RU" sz="1400" b="0" strike="noStrike" spc="-1" smtClean="0">
                <a:solidFill>
                  <a:srgbClr val="000000"/>
                </a:solidFill>
                <a:latin typeface="Book Antiqua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6033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21752F0-1E85-4C82-AD30-0A6A69A27DBC}" type="slidenum">
              <a:rPr lang="ru-RU" sz="1400" b="0" strike="noStrike" spc="-1" smtClean="0">
                <a:solidFill>
                  <a:srgbClr val="000000"/>
                </a:solidFill>
                <a:latin typeface="Book Antiqua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1615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D21752F0-1E85-4C82-AD30-0A6A69A27DBC}" type="slidenum">
              <a:rPr lang="ru-RU" sz="1400" b="0" strike="noStrike" spc="-1" smtClean="0">
                <a:solidFill>
                  <a:srgbClr val="000000"/>
                </a:solidFill>
                <a:latin typeface="Book Antiqua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2052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D21752F0-1E85-4C82-AD30-0A6A69A27DBC}" type="slidenum">
              <a:rPr lang="ru-RU" sz="1400" b="0" strike="noStrike" spc="-1" smtClean="0">
                <a:solidFill>
                  <a:srgbClr val="000000"/>
                </a:solidFill>
                <a:latin typeface="Book Antiqua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50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D21752F0-1E85-4C82-AD30-0A6A69A27DBC}" type="slidenum">
              <a:rPr lang="ru-RU" sz="1400" b="0" strike="noStrike" spc="-1" smtClean="0">
                <a:solidFill>
                  <a:srgbClr val="000000"/>
                </a:solidFill>
                <a:latin typeface="Book Antiqua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358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21752F0-1E85-4C82-AD30-0A6A69A27DBC}" type="slidenum">
              <a:rPr lang="ru-RU" sz="1400" b="0" strike="noStrike" spc="-1" smtClean="0">
                <a:solidFill>
                  <a:srgbClr val="000000"/>
                </a:solidFill>
                <a:latin typeface="Book Antiqua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948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21752F0-1E85-4C82-AD30-0A6A69A27DBC}" type="slidenum">
              <a:rPr lang="ru-RU" sz="1400" b="0" strike="noStrike" spc="-1" smtClean="0">
                <a:solidFill>
                  <a:srgbClr val="000000"/>
                </a:solidFill>
                <a:latin typeface="Book Antiqua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56177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21752F0-1E85-4C82-AD30-0A6A69A27DBC}" type="slidenum">
              <a:rPr lang="ru-RU" sz="1400" b="0" strike="noStrike" spc="-1" smtClean="0">
                <a:solidFill>
                  <a:srgbClr val="000000"/>
                </a:solidFill>
                <a:latin typeface="Book Antiqua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9189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D21752F0-1E85-4C82-AD30-0A6A69A27DBC}" type="slidenum">
              <a:rPr lang="ru-RU" sz="1400" b="0" strike="noStrike" spc="-1" smtClean="0">
                <a:solidFill>
                  <a:srgbClr val="000000"/>
                </a:solidFill>
                <a:latin typeface="Book Antiqua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1851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D21752F0-1E85-4C82-AD30-0A6A69A27DBC}" type="slidenum">
              <a:rPr lang="ru-RU" sz="1400" b="0" strike="noStrike" spc="-1" smtClean="0">
                <a:solidFill>
                  <a:srgbClr val="000000"/>
                </a:solidFill>
                <a:latin typeface="Book Antiqua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50689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D21752F0-1E85-4C82-AD30-0A6A69A27DBC}" type="slidenum">
              <a:rPr lang="ru-RU" sz="1400" b="0" strike="noStrike" spc="-1" smtClean="0">
                <a:solidFill>
                  <a:srgbClr val="000000"/>
                </a:solidFill>
                <a:latin typeface="Book Antiqua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8395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D21752F0-1E85-4C82-AD30-0A6A69A27DBC}" type="slidenum">
              <a:rPr lang="ru-RU" sz="1400" b="0" strike="noStrike" spc="-1" smtClean="0">
                <a:solidFill>
                  <a:srgbClr val="000000"/>
                </a:solidFill>
                <a:latin typeface="Book Antiqua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83301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D21752F0-1E85-4C82-AD30-0A6A69A27DBC}" type="slidenum">
              <a:rPr lang="ru-RU" sz="1400" b="0" strike="noStrike" spc="-1" smtClean="0">
                <a:solidFill>
                  <a:srgbClr val="000000"/>
                </a:solidFill>
                <a:latin typeface="Book Antiqua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9190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D21752F0-1E85-4C82-AD30-0A6A69A27DBC}" type="slidenum">
              <a:rPr lang="ru-RU" sz="1400" b="0" strike="noStrike" spc="-1" smtClean="0">
                <a:solidFill>
                  <a:srgbClr val="000000"/>
                </a:solidFill>
                <a:latin typeface="Book Antiqua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3676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21752F0-1E85-4C82-AD30-0A6A69A27DBC}" type="slidenum">
              <a:rPr lang="ru-RU" sz="1400" b="0" strike="noStrike" spc="-1" smtClean="0">
                <a:solidFill>
                  <a:srgbClr val="000000"/>
                </a:solidFill>
                <a:latin typeface="Book Antiqua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29932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21752F0-1E85-4C82-AD30-0A6A69A27DBC}" type="slidenum">
              <a:rPr lang="ru-RU" sz="1400" b="0" strike="noStrike" spc="-1" smtClean="0">
                <a:solidFill>
                  <a:srgbClr val="000000"/>
                </a:solidFill>
                <a:latin typeface="Book Antiqua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82400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498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E85CC8C0-57C9-401B-936E-5C12AB7C07AB}" type="slidenum">
              <a:rPr lang="ru-RU" sz="1400" b="0" strike="noStrike" spc="-1" smtClean="0">
                <a:solidFill>
                  <a:srgbClr val="000000"/>
                </a:solidFill>
                <a:latin typeface="Book Antiqua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56038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E85CC8C0-57C9-401B-936E-5C12AB7C07AB}" type="slidenum">
              <a:rPr lang="ru-RU" sz="1400" b="0" strike="noStrike" spc="-1" smtClean="0">
                <a:solidFill>
                  <a:srgbClr val="000000"/>
                </a:solidFill>
                <a:latin typeface="Book Antiqua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177168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E85CC8C0-57C9-401B-936E-5C12AB7C07AB}" type="slidenum">
              <a:rPr lang="ru-RU" sz="1400" b="0" strike="noStrike" spc="-1" smtClean="0">
                <a:solidFill>
                  <a:srgbClr val="000000"/>
                </a:solidFill>
                <a:latin typeface="Book Antiqua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208323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E85CC8C0-57C9-401B-936E-5C12AB7C07AB}" type="slidenum">
              <a:rPr lang="ru-RU" sz="1400" b="0" strike="noStrike" spc="-1" smtClean="0">
                <a:solidFill>
                  <a:srgbClr val="000000"/>
                </a:solidFill>
                <a:latin typeface="Book Antiqua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68923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E85CC8C0-57C9-401B-936E-5C12AB7C07AB}" type="slidenum">
              <a:rPr lang="ru-RU" sz="1400" b="0" strike="noStrike" spc="-1" smtClean="0">
                <a:solidFill>
                  <a:srgbClr val="000000"/>
                </a:solidFill>
                <a:latin typeface="Book Antiqua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941945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E85CC8C0-57C9-401B-936E-5C12AB7C07AB}" type="slidenum">
              <a:rPr lang="ru-RU" sz="1400" b="0" strike="noStrike" spc="-1" smtClean="0">
                <a:solidFill>
                  <a:srgbClr val="000000"/>
                </a:solidFill>
                <a:latin typeface="Book Antiqua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52449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E85CC8C0-57C9-401B-936E-5C12AB7C07AB}" type="slidenum">
              <a:rPr lang="ru-RU" sz="1400" b="0" strike="noStrike" spc="-1" smtClean="0">
                <a:solidFill>
                  <a:srgbClr val="000000"/>
                </a:solidFill>
                <a:latin typeface="Book Antiqua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86467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E85CC8C0-57C9-401B-936E-5C12AB7C07AB}" type="slidenum">
              <a:rPr lang="ru-RU" sz="1400" b="0" strike="noStrike" spc="-1" smtClean="0">
                <a:solidFill>
                  <a:srgbClr val="000000"/>
                </a:solidFill>
                <a:latin typeface="Book Antiqua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662608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E85CC8C0-57C9-401B-936E-5C12AB7C07AB}" type="slidenum">
              <a:rPr lang="ru-RU" sz="1400" b="0" strike="noStrike" spc="-1" smtClean="0">
                <a:solidFill>
                  <a:srgbClr val="000000"/>
                </a:solidFill>
                <a:latin typeface="Book Antiqua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021548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E85CC8C0-57C9-401B-936E-5C12AB7C07AB}" type="slidenum">
              <a:rPr lang="ru-RU" sz="1400" b="0" strike="noStrike" spc="-1" smtClean="0">
                <a:solidFill>
                  <a:srgbClr val="000000"/>
                </a:solidFill>
                <a:latin typeface="Book Antiqua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1337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E85CC8C0-57C9-401B-936E-5C12AB7C07AB}" type="slidenum">
              <a:rPr lang="ru-RU" sz="1400" b="0" strike="noStrike" spc="-1" smtClean="0">
                <a:solidFill>
                  <a:srgbClr val="000000"/>
                </a:solidFill>
                <a:latin typeface="Book Antiqua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22855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E85CC8C0-57C9-401B-936E-5C12AB7C07AB}" type="slidenum">
              <a:rPr lang="ru-RU" sz="1400" b="0" strike="noStrike" spc="-1" smtClean="0">
                <a:solidFill>
                  <a:srgbClr val="000000"/>
                </a:solidFill>
                <a:latin typeface="Book Antiqua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989266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E85CC8C0-57C9-401B-936E-5C12AB7C07AB}" type="slidenum">
              <a:rPr lang="ru-RU" sz="1400" b="0" strike="noStrike" spc="-1" smtClean="0">
                <a:solidFill>
                  <a:srgbClr val="000000"/>
                </a:solidFill>
                <a:latin typeface="Book Antiqua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44053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E85CC8C0-57C9-401B-936E-5C12AB7C07AB}" type="slidenum">
              <a:rPr lang="ru-RU" sz="1400" b="0" strike="noStrike" spc="-1" smtClean="0">
                <a:solidFill>
                  <a:srgbClr val="000000"/>
                </a:solidFill>
                <a:latin typeface="Book Antiqua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5331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E85CC8C0-57C9-401B-936E-5C12AB7C07AB}" type="slidenum">
              <a:rPr lang="ru-RU" sz="1400" b="0" strike="noStrike" spc="-1" smtClean="0">
                <a:solidFill>
                  <a:srgbClr val="000000"/>
                </a:solidFill>
                <a:latin typeface="Book Antiqua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192805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E85CC8C0-57C9-401B-936E-5C12AB7C07AB}" type="slidenum">
              <a:rPr lang="ru-RU" sz="1400" b="0" strike="noStrike" spc="-1" smtClean="0">
                <a:solidFill>
                  <a:srgbClr val="000000"/>
                </a:solidFill>
                <a:latin typeface="Book Antiqua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93783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2987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FFFFFF"/>
              </a:solid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FFFFFF"/>
              </a:solidFill>
              <a:latin typeface="Book Antiqu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</a:t>
            </a:r>
          </a:p>
        </p:txBody>
      </p:sp>
      <p:sp>
        <p:nvSpPr>
          <p:cNvPr id="169" name="PlaceHolder 3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71" name="PlaceHolder 5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8FFDB2E0-D807-429C-A655-D129623481A6}" type="slidenum">
              <a:rPr lang="ru-RU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8FFDB2E0-D807-429C-A655-D129623481A6}" type="slidenum">
              <a:rPr lang="ru-RU" sz="1400" b="0" strike="noStrike" spc="-1" smtClean="0">
                <a:solidFill>
                  <a:srgbClr val="000000"/>
                </a:solidFill>
                <a:latin typeface="Arial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352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8FFDB2E0-D807-429C-A655-D129623481A6}" type="slidenum">
              <a:rPr lang="ru-RU" sz="1400" b="0" strike="noStrike" spc="-1" smtClean="0">
                <a:solidFill>
                  <a:srgbClr val="000000"/>
                </a:solidFill>
                <a:latin typeface="Arial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139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Picture 12"/>
          <p:cNvPicPr/>
          <p:nvPr/>
        </p:nvPicPr>
        <p:blipFill>
          <a:blip r:embed="rId2"/>
          <a:stretch/>
        </p:blipFill>
        <p:spPr>
          <a:xfrm>
            <a:off x="0" y="33120"/>
            <a:ext cx="827280" cy="585360"/>
          </a:xfrm>
          <a:prstGeom prst="rect">
            <a:avLst/>
          </a:prstGeom>
          <a:ln>
            <a:noFill/>
          </a:ln>
        </p:spPr>
      </p:pic>
      <p:sp>
        <p:nvSpPr>
          <p:cNvPr id="294" name="TextShape 1"/>
          <p:cNvSpPr txBox="1"/>
          <p:nvPr/>
        </p:nvSpPr>
        <p:spPr>
          <a:xfrm>
            <a:off x="457200" y="260640"/>
            <a:ext cx="8229240" cy="61203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879"/>
              </a:spcBef>
            </a:pPr>
            <a:endParaRPr lang="ru-RU" sz="3200" b="0" strike="noStrike" spc="-1" dirty="0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 dirty="0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</a:pPr>
            <a:r>
              <a:rPr lang="ru-RU" sz="2800" b="1" strike="noStrike" spc="-1" dirty="0" smtClean="0">
                <a:solidFill>
                  <a:srgbClr val="190B0F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Содержание пчел и оборот пчеловодческой продукции в условиях </a:t>
            </a:r>
            <a:r>
              <a:rPr lang="ru-RU" sz="2800" b="1" strike="noStrike" spc="-1" dirty="0">
                <a:solidFill>
                  <a:srgbClr val="190B0F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электронной ветеринарной сертификации на территории </a:t>
            </a:r>
            <a:endParaRPr lang="ru-RU" sz="2800" b="0" strike="noStrike" spc="-1" dirty="0">
              <a:solidFill>
                <a:srgbClr val="FFFFFF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</a:pPr>
            <a:r>
              <a:rPr lang="ru-RU" sz="2800" b="1" strike="noStrike" spc="-1" dirty="0">
                <a:solidFill>
                  <a:srgbClr val="190B0F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Тульской области</a:t>
            </a:r>
            <a:endParaRPr lang="ru-RU" sz="2800" b="0" strike="noStrike" spc="-1" dirty="0">
              <a:solidFill>
                <a:srgbClr val="FFFFFF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endParaRPr lang="ru-RU" sz="2800" b="0" strike="noStrike" spc="-1" dirty="0">
              <a:solidFill>
                <a:srgbClr val="FFFFFF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r">
              <a:lnSpc>
                <a:spcPct val="100000"/>
              </a:lnSpc>
              <a:spcBef>
                <a:spcPts val="400"/>
              </a:spcBef>
            </a:pPr>
            <a:r>
              <a:rPr lang="ru-RU" sz="2000" b="1" strike="noStrike" spc="-1" dirty="0" smtClean="0">
                <a:solidFill>
                  <a:srgbClr val="190B0F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Докладчики:</a:t>
            </a:r>
          </a:p>
          <a:p>
            <a:pPr algn="r">
              <a:lnSpc>
                <a:spcPct val="100000"/>
              </a:lnSpc>
              <a:spcBef>
                <a:spcPts val="400"/>
              </a:spcBef>
            </a:pPr>
            <a:r>
              <a:rPr lang="ru-RU" sz="2000" b="1" strike="noStrike" spc="-1" dirty="0" smtClean="0">
                <a:solidFill>
                  <a:srgbClr val="190B0F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Пименова Галина Геннадьевна – </a:t>
            </a:r>
            <a:r>
              <a:rPr lang="ru-RU" sz="2000" strike="noStrike" spc="-1" dirty="0" smtClean="0">
                <a:solidFill>
                  <a:srgbClr val="190B0F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специалист отдела организации и проведения противоэпизоотических мероприятий, лечебной и лабораторной работы комитета ветеринарии Тульской области</a:t>
            </a:r>
          </a:p>
          <a:p>
            <a:pPr algn="r">
              <a:lnSpc>
                <a:spcPct val="100000"/>
              </a:lnSpc>
              <a:spcBef>
                <a:spcPts val="400"/>
              </a:spcBef>
            </a:pPr>
            <a:r>
              <a:rPr lang="ru-RU" sz="2000" b="1" strike="noStrike" spc="-1" dirty="0" smtClean="0">
                <a:solidFill>
                  <a:srgbClr val="190B0F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Сороченко </a:t>
            </a:r>
            <a:r>
              <a:rPr lang="ru-RU" sz="2000" b="1" strike="noStrike" spc="-1" dirty="0">
                <a:solidFill>
                  <a:srgbClr val="190B0F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Елена Владимировна – </a:t>
            </a:r>
            <a:r>
              <a:rPr lang="ru-RU" sz="2000" strike="noStrike" spc="-1" dirty="0" smtClean="0">
                <a:solidFill>
                  <a:srgbClr val="190B0F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главный консультант комитета </a:t>
            </a:r>
            <a:r>
              <a:rPr lang="ru-RU" sz="2000" strike="noStrike" spc="-1" dirty="0">
                <a:solidFill>
                  <a:srgbClr val="190B0F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ветеринарии Тульской </a:t>
            </a:r>
            <a:r>
              <a:rPr lang="ru-RU" sz="2000" strike="noStrike" spc="-1" dirty="0" smtClean="0">
                <a:solidFill>
                  <a:srgbClr val="190B0F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области</a:t>
            </a:r>
          </a:p>
          <a:p>
            <a:pPr algn="r">
              <a:lnSpc>
                <a:spcPct val="100000"/>
              </a:lnSpc>
              <a:spcBef>
                <a:spcPts val="400"/>
              </a:spcBef>
            </a:pPr>
            <a:endParaRPr lang="ru-RU" sz="2000" b="0" strike="noStrike" spc="-1" dirty="0">
              <a:solidFill>
                <a:srgbClr val="FFFFFF"/>
              </a:solidFill>
              <a:latin typeface="Book Antiqu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extShape 1"/>
          <p:cNvSpPr txBox="1"/>
          <p:nvPr/>
        </p:nvSpPr>
        <p:spPr>
          <a:xfrm>
            <a:off x="457200" y="44640"/>
            <a:ext cx="8229240" cy="791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Что необходимо указать в заявлении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34" name="Group 2"/>
          <p:cNvGrpSpPr/>
          <p:nvPr/>
        </p:nvGrpSpPr>
        <p:grpSpPr>
          <a:xfrm>
            <a:off x="1315080" y="850680"/>
            <a:ext cx="6716160" cy="6028560"/>
            <a:chOff x="1315080" y="850680"/>
            <a:chExt cx="6716160" cy="6028560"/>
          </a:xfrm>
        </p:grpSpPr>
        <p:sp>
          <p:nvSpPr>
            <p:cNvPr id="335" name="CustomShape 3"/>
            <p:cNvSpPr/>
            <p:nvPr/>
          </p:nvSpPr>
          <p:spPr>
            <a:xfrm rot="10800000">
              <a:off x="1405080" y="850680"/>
              <a:ext cx="6607080" cy="803880"/>
            </a:xfrm>
            <a:prstGeom prst="homePlate">
              <a:avLst>
                <a:gd name="adj" fmla="val 5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10800000" lIns="142200" tIns="76320" rIns="354600" bIns="76320" anchor="ctr"/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ru-RU" sz="2000" b="1" strike="noStrike" spc="-1" dirty="0">
                  <a:solidFill>
                    <a:srgbClr val="000000"/>
                  </a:solidFill>
                  <a:latin typeface="Times New Roman"/>
                </a:rPr>
                <a:t>Название организации</a:t>
              </a:r>
              <a:endParaRPr lang="ru-RU" sz="2000" b="0" strike="noStrike" spc="-1" dirty="0">
                <a:latin typeface="Arial"/>
              </a:endParaRPr>
            </a:p>
          </p:txBody>
        </p:sp>
        <p:sp>
          <p:nvSpPr>
            <p:cNvPr id="336" name="CustomShape 4"/>
            <p:cNvSpPr/>
            <p:nvPr/>
          </p:nvSpPr>
          <p:spPr>
            <a:xfrm>
              <a:off x="1315080" y="854280"/>
              <a:ext cx="803880" cy="803880"/>
            </a:xfrm>
            <a:prstGeom prst="ellipse">
              <a:avLst/>
            </a:prstGeom>
            <a:blipFill rotWithShape="0">
              <a:blip r:embed="rId2"/>
              <a:stretch>
                <a:fillRect l="-24992" r="-24992"/>
              </a:stretch>
            </a:blip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7" name="CustomShape 5"/>
            <p:cNvSpPr/>
            <p:nvPr/>
          </p:nvSpPr>
          <p:spPr>
            <a:xfrm rot="10800000">
              <a:off x="1405440" y="1851480"/>
              <a:ext cx="6625800" cy="803880"/>
            </a:xfrm>
            <a:prstGeom prst="homePlate">
              <a:avLst>
                <a:gd name="adj" fmla="val 5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10800000" lIns="142200" tIns="76320" rIns="354600" bIns="76320" anchor="ctr"/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ru-RU" sz="2000" b="1" strike="noStrike" spc="-1">
                  <a:solidFill>
                    <a:srgbClr val="000000"/>
                  </a:solidFill>
                  <a:latin typeface="Times New Roman"/>
                </a:rPr>
                <a:t>Юридический и фактический адреса</a:t>
              </a:r>
              <a:endParaRPr lang="ru-RU" sz="2000" b="0" strike="noStrike" spc="-1">
                <a:latin typeface="Arial"/>
              </a:endParaRPr>
            </a:p>
          </p:txBody>
        </p:sp>
        <p:sp>
          <p:nvSpPr>
            <p:cNvPr id="338" name="CustomShape 6"/>
            <p:cNvSpPr/>
            <p:nvPr/>
          </p:nvSpPr>
          <p:spPr>
            <a:xfrm>
              <a:off x="1330560" y="1851120"/>
              <a:ext cx="803880" cy="803880"/>
            </a:xfrm>
            <a:prstGeom prst="ellipse">
              <a:avLst/>
            </a:prstGeom>
            <a:blipFill rotWithShape="0">
              <a:blip r:embed="rId3"/>
              <a:stretch>
                <a:fillRect l="-24992" r="-24992"/>
              </a:stretch>
            </a:blip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9" name="CustomShape 7"/>
            <p:cNvSpPr/>
            <p:nvPr/>
          </p:nvSpPr>
          <p:spPr>
            <a:xfrm rot="10800000">
              <a:off x="2053440" y="2937600"/>
              <a:ext cx="5954400" cy="803880"/>
            </a:xfrm>
            <a:prstGeom prst="homePlate">
              <a:avLst>
                <a:gd name="adj" fmla="val 5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10800000" lIns="142200" tIns="76320" rIns="354600" bIns="76320" anchor="ctr"/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ru-RU" sz="2000" b="1" strike="noStrike" spc="-1">
                  <a:solidFill>
                    <a:srgbClr val="000000"/>
                  </a:solidFill>
                  <a:latin typeface="Times New Roman"/>
                </a:rPr>
                <a:t>Реквизиты организации</a:t>
              </a:r>
              <a:endParaRPr lang="ru-RU" sz="2000" b="0" strike="noStrike" spc="-1">
                <a:latin typeface="Arial"/>
              </a:endParaRPr>
            </a:p>
          </p:txBody>
        </p:sp>
        <p:sp>
          <p:nvSpPr>
            <p:cNvPr id="340" name="CustomShape 8"/>
            <p:cNvSpPr/>
            <p:nvPr/>
          </p:nvSpPr>
          <p:spPr>
            <a:xfrm>
              <a:off x="1439640" y="2939400"/>
              <a:ext cx="803880" cy="803880"/>
            </a:xfrm>
            <a:prstGeom prst="ellipse">
              <a:avLst/>
            </a:prstGeom>
            <a:blipFill rotWithShape="0">
              <a:blip r:embed="rId4"/>
              <a:stretch>
                <a:fillRect l="-16991" r="-16991"/>
              </a:stretch>
            </a:blip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1" name="CustomShape 9"/>
            <p:cNvSpPr/>
            <p:nvPr/>
          </p:nvSpPr>
          <p:spPr>
            <a:xfrm rot="10800000">
              <a:off x="1461240" y="3987000"/>
              <a:ext cx="6513840" cy="803880"/>
            </a:xfrm>
            <a:prstGeom prst="homePlate">
              <a:avLst>
                <a:gd name="adj" fmla="val 5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10800000" lIns="142200" tIns="76320" rIns="354600" bIns="76320" anchor="ctr"/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ru-RU" sz="2000" b="1" strike="noStrike" spc="-1">
                  <a:solidFill>
                    <a:srgbClr val="000000"/>
                  </a:solidFill>
                  <a:latin typeface="Times New Roman"/>
                </a:rPr>
                <a:t>Вид деятельности(прием, хранение, переработка, производство, реализация, получение подконтрольной продукции)</a:t>
              </a:r>
              <a:endParaRPr lang="ru-RU" sz="2000" b="0" strike="noStrike" spc="-1">
                <a:latin typeface="Arial"/>
              </a:endParaRPr>
            </a:p>
          </p:txBody>
        </p:sp>
        <p:sp>
          <p:nvSpPr>
            <p:cNvPr id="342" name="CustomShape 10"/>
            <p:cNvSpPr/>
            <p:nvPr/>
          </p:nvSpPr>
          <p:spPr>
            <a:xfrm>
              <a:off x="1338480" y="3987000"/>
              <a:ext cx="803880" cy="803880"/>
            </a:xfrm>
            <a:prstGeom prst="ellipse">
              <a:avLst/>
            </a:prstGeom>
            <a:blipFill rotWithShape="0">
              <a:blip r:embed="rId5"/>
              <a:stretch>
                <a:fillRect/>
              </a:stretch>
            </a:blip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3" name="CustomShape 11"/>
            <p:cNvSpPr/>
            <p:nvPr/>
          </p:nvSpPr>
          <p:spPr>
            <a:xfrm rot="10800000">
              <a:off x="2053080" y="5037120"/>
              <a:ext cx="5947200" cy="803880"/>
            </a:xfrm>
            <a:prstGeom prst="homePlate">
              <a:avLst>
                <a:gd name="adj" fmla="val 5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10800000" lIns="142200" tIns="76320" rIns="354600" bIns="76320" anchor="ctr"/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ru-RU" sz="2000" b="1" strike="noStrike" spc="-1" dirty="0">
                  <a:solidFill>
                    <a:srgbClr val="000000"/>
                  </a:solidFill>
                  <a:latin typeface="Times New Roman"/>
                </a:rPr>
                <a:t>Вид объекта </a:t>
              </a:r>
              <a:r>
                <a:rPr lang="ru-RU" sz="2000" b="1" strike="noStrike" spc="-1" dirty="0" smtClean="0">
                  <a:solidFill>
                    <a:srgbClr val="000000"/>
                  </a:solidFill>
                  <a:latin typeface="Times New Roman"/>
                </a:rPr>
                <a:t>(пасека)</a:t>
              </a:r>
              <a:endParaRPr lang="ru-RU" sz="2000" b="0" strike="noStrike" spc="-1" dirty="0">
                <a:latin typeface="Arial"/>
              </a:endParaRPr>
            </a:p>
          </p:txBody>
        </p:sp>
        <p:sp>
          <p:nvSpPr>
            <p:cNvPr id="344" name="CustomShape 12"/>
            <p:cNvSpPr/>
            <p:nvPr/>
          </p:nvSpPr>
          <p:spPr>
            <a:xfrm>
              <a:off x="1470240" y="5031000"/>
              <a:ext cx="843840" cy="803880"/>
            </a:xfrm>
            <a:prstGeom prst="ellipse">
              <a:avLst/>
            </a:prstGeom>
            <a:blipFill rotWithShape="0">
              <a:blip r:embed="rId6"/>
              <a:stretch>
                <a:fillRect l="-16970" r="-16970"/>
              </a:stretch>
            </a:blip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5" name="CustomShape 13"/>
            <p:cNvSpPr/>
            <p:nvPr/>
          </p:nvSpPr>
          <p:spPr>
            <a:xfrm rot="10800000">
              <a:off x="1556280" y="6235560"/>
              <a:ext cx="6417000" cy="550440"/>
            </a:xfrm>
            <a:prstGeom prst="homePlate">
              <a:avLst>
                <a:gd name="adj" fmla="val 5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10800000" lIns="142200" tIns="76320" rIns="354600" bIns="76320" anchor="ctr"/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ru-RU" sz="2000" b="1" strike="noStrike" spc="-1">
                  <a:solidFill>
                    <a:srgbClr val="000000"/>
                  </a:solidFill>
                  <a:latin typeface="Times New Roman"/>
                </a:rPr>
                <a:t>ФИО, СНИЛС, номер и серию паспорта уполномоченного лица</a:t>
              </a:r>
              <a:endParaRPr lang="ru-RU" sz="2000" b="0" strike="noStrike" spc="-1">
                <a:latin typeface="Arial"/>
              </a:endParaRPr>
            </a:p>
          </p:txBody>
        </p:sp>
        <p:sp>
          <p:nvSpPr>
            <p:cNvPr id="346" name="CustomShape 14"/>
            <p:cNvSpPr/>
            <p:nvPr/>
          </p:nvSpPr>
          <p:spPr>
            <a:xfrm>
              <a:off x="1362600" y="6075360"/>
              <a:ext cx="803880" cy="803880"/>
            </a:xfrm>
            <a:prstGeom prst="ellipse">
              <a:avLst/>
            </a:prstGeom>
            <a:blipFill rotWithShape="0">
              <a:blip r:embed="rId7"/>
              <a:stretch>
                <a:fillRect/>
              </a:stretch>
            </a:blip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47" name="Group 15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pic>
        <p:nvPicPr>
          <p:cNvPr id="348" name="Picture 2"/>
          <p:cNvPicPr/>
          <p:nvPr/>
        </p:nvPicPr>
        <p:blipFill>
          <a:blip r:embed="rId8"/>
          <a:stretch/>
        </p:blipFill>
        <p:spPr>
          <a:xfrm>
            <a:off x="179640" y="116640"/>
            <a:ext cx="900360" cy="591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457200" y="116640"/>
            <a:ext cx="8229240" cy="863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161616"/>
                </a:solidFill>
                <a:latin typeface="Times New Roman"/>
              </a:rPr>
              <a:t>Общий алгоритм работы в системе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0" name="TextShape 2"/>
          <p:cNvSpPr txBox="1"/>
          <p:nvPr/>
        </p:nvSpPr>
        <p:spPr>
          <a:xfrm>
            <a:off x="457200" y="908640"/>
            <a:ext cx="8229240" cy="5217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281"/>
              </a:spcBef>
            </a:pPr>
            <a:r>
              <a:rPr lang="ru-RU" sz="1400" b="1" strike="noStrike" spc="-1" dirty="0">
                <a:solidFill>
                  <a:srgbClr val="161616"/>
                </a:solidFill>
                <a:latin typeface="Times New Roman"/>
              </a:rPr>
              <a:t>Приемка </a:t>
            </a:r>
            <a:endParaRPr lang="ru-RU" sz="1400" b="0" strike="noStrike" spc="-1" dirty="0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281"/>
              </a:spcBef>
              <a:buClr>
                <a:srgbClr val="161616"/>
              </a:buClr>
              <a:buFont typeface="Wingdings" charset="2"/>
              <a:buChar char=""/>
            </a:pPr>
            <a:r>
              <a:rPr lang="ru-RU" sz="1400" b="0" strike="noStrike" spc="-1" dirty="0">
                <a:solidFill>
                  <a:srgbClr val="161616"/>
                </a:solidFill>
                <a:latin typeface="Times New Roman"/>
              </a:rPr>
              <a:t>гашение входящего ВСД;</a:t>
            </a:r>
            <a:endParaRPr lang="ru-RU" sz="1400" b="0" strike="noStrike" spc="-1" dirty="0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281"/>
              </a:spcBef>
              <a:buClr>
                <a:srgbClr val="161616"/>
              </a:buClr>
              <a:buFont typeface="Wingdings" charset="2"/>
              <a:buChar char=""/>
            </a:pPr>
            <a:r>
              <a:rPr lang="ru-RU" sz="1400" b="0" strike="noStrike" spc="-1" dirty="0">
                <a:solidFill>
                  <a:srgbClr val="161616"/>
                </a:solidFill>
                <a:latin typeface="Arial"/>
              </a:rPr>
              <a:t> </a:t>
            </a:r>
            <a:r>
              <a:rPr lang="ru-RU" sz="1400" b="0" strike="noStrike" spc="-1" dirty="0">
                <a:solidFill>
                  <a:srgbClr val="161616"/>
                </a:solidFill>
                <a:latin typeface="Times New Roman"/>
              </a:rPr>
              <a:t>внесение информации о поступившей продукции в автоматическом режиме, если груз поступил в сопровождение электронного ВСД, либо в ручном режиме, если груз поступил в сопровождение ВСД на бумажном носителе; </a:t>
            </a:r>
            <a:endParaRPr lang="ru-RU" sz="1400" b="0" strike="noStrike" spc="-1" dirty="0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281"/>
              </a:spcBef>
              <a:buClr>
                <a:srgbClr val="161616"/>
              </a:buClr>
              <a:buFont typeface="Wingdings" charset="2"/>
              <a:buChar char=""/>
            </a:pPr>
            <a:r>
              <a:rPr lang="ru-RU" sz="1400" b="0" strike="noStrike" spc="-1" dirty="0">
                <a:solidFill>
                  <a:srgbClr val="161616"/>
                </a:solidFill>
                <a:latin typeface="Times New Roman"/>
              </a:rPr>
              <a:t>внесение в запись журнала результатов лабораторных исследований и ВСЭ, сведений </a:t>
            </a:r>
            <a:r>
              <a:rPr lang="ru-RU" sz="1400" b="0" strike="noStrike" spc="-1" dirty="0" smtClean="0">
                <a:solidFill>
                  <a:srgbClr val="161616"/>
                </a:solidFill>
                <a:latin typeface="Times New Roman"/>
              </a:rPr>
              <a:t>о </a:t>
            </a:r>
            <a:r>
              <a:rPr lang="ru-RU" sz="1400" b="0" strike="noStrike" spc="-1" dirty="0" err="1" smtClean="0">
                <a:solidFill>
                  <a:srgbClr val="161616"/>
                </a:solidFill>
                <a:latin typeface="Times New Roman"/>
              </a:rPr>
              <a:t>профилактичеких</a:t>
            </a:r>
            <a:r>
              <a:rPr lang="ru-RU" sz="1400" b="0" strike="noStrike" spc="-1" dirty="0" smtClean="0">
                <a:solidFill>
                  <a:srgbClr val="161616"/>
                </a:solidFill>
                <a:latin typeface="Times New Roman"/>
              </a:rPr>
              <a:t> обработках</a:t>
            </a:r>
            <a:endParaRPr lang="ru-RU" sz="1400" b="0" strike="noStrike" spc="-1" dirty="0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1"/>
              </a:spcBef>
            </a:pPr>
            <a:r>
              <a:rPr lang="ru-RU" sz="1400" b="1" strike="noStrike" spc="-1" dirty="0">
                <a:solidFill>
                  <a:srgbClr val="161616"/>
                </a:solidFill>
                <a:latin typeface="Times New Roman"/>
              </a:rPr>
              <a:t>Производство </a:t>
            </a:r>
            <a:endParaRPr lang="ru-RU" sz="1400" b="0" strike="noStrike" spc="-1" dirty="0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281"/>
              </a:spcBef>
              <a:buClr>
                <a:srgbClr val="161616"/>
              </a:buClr>
              <a:buFont typeface="Wingdings" charset="2"/>
              <a:buChar char=""/>
            </a:pPr>
            <a:r>
              <a:rPr lang="ru-RU" sz="1400" b="0" strike="noStrike" spc="-1" dirty="0">
                <a:solidFill>
                  <a:srgbClr val="161616"/>
                </a:solidFill>
                <a:latin typeface="Times New Roman"/>
              </a:rPr>
              <a:t> оформление производственного сертификата; </a:t>
            </a:r>
            <a:endParaRPr lang="ru-RU" sz="1400" b="0" strike="noStrike" spc="-1" dirty="0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281"/>
              </a:spcBef>
              <a:buClr>
                <a:srgbClr val="161616"/>
              </a:buClr>
              <a:buFont typeface="Wingdings" charset="2"/>
              <a:buChar char=""/>
            </a:pPr>
            <a:r>
              <a:rPr lang="ru-RU" sz="1400" b="0" strike="noStrike" spc="-1" dirty="0">
                <a:solidFill>
                  <a:srgbClr val="161616"/>
                </a:solidFill>
                <a:latin typeface="Times New Roman"/>
              </a:rPr>
              <a:t>создание транзакции типа «переработка/производство»; </a:t>
            </a:r>
            <a:endParaRPr lang="ru-RU" sz="1400" b="0" strike="noStrike" spc="-1" dirty="0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281"/>
              </a:spcBef>
              <a:buClr>
                <a:srgbClr val="161616"/>
              </a:buClr>
              <a:buFont typeface="Wingdings" charset="2"/>
              <a:buChar char=""/>
            </a:pPr>
            <a:r>
              <a:rPr lang="ru-RU" sz="1400" b="0" strike="noStrike" spc="-1" dirty="0">
                <a:solidFill>
                  <a:srgbClr val="161616"/>
                </a:solidFill>
                <a:latin typeface="Times New Roman"/>
              </a:rPr>
              <a:t>добавление информации о сырье; </a:t>
            </a:r>
            <a:endParaRPr lang="ru-RU" sz="1400" b="0" strike="noStrike" spc="-1" dirty="0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281"/>
              </a:spcBef>
              <a:buClr>
                <a:srgbClr val="161616"/>
              </a:buClr>
              <a:buFont typeface="Wingdings" charset="2"/>
              <a:buChar char=""/>
            </a:pPr>
            <a:r>
              <a:rPr lang="ru-RU" sz="1400" b="0" strike="noStrike" spc="-1" dirty="0">
                <a:solidFill>
                  <a:srgbClr val="161616"/>
                </a:solidFill>
                <a:latin typeface="Times New Roman"/>
              </a:rPr>
              <a:t> внесение сведений о вырабатываемой продукции; </a:t>
            </a:r>
            <a:endParaRPr lang="ru-RU" sz="1400" b="0" strike="noStrike" spc="-1" dirty="0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281"/>
              </a:spcBef>
              <a:buClr>
                <a:srgbClr val="161616"/>
              </a:buClr>
              <a:buFont typeface="Wingdings" charset="2"/>
              <a:buChar char=""/>
            </a:pPr>
            <a:r>
              <a:rPr lang="ru-RU" sz="1400" b="0" strike="noStrike" spc="-1" dirty="0">
                <a:solidFill>
                  <a:srgbClr val="161616"/>
                </a:solidFill>
                <a:latin typeface="Times New Roman"/>
              </a:rPr>
              <a:t> внесение в запись журнала результатов лабораторных исследований и ВСЭ, сведений </a:t>
            </a:r>
            <a:r>
              <a:rPr lang="ru-RU" sz="1400" b="0" strike="noStrike" spc="-1" dirty="0" smtClean="0">
                <a:solidFill>
                  <a:srgbClr val="161616"/>
                </a:solidFill>
                <a:latin typeface="Times New Roman"/>
              </a:rPr>
              <a:t>о профилактических обработках;</a:t>
            </a:r>
            <a:endParaRPr lang="ru-RU" sz="1400" b="0" strike="noStrike" spc="-1" dirty="0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1"/>
              </a:spcBef>
            </a:pPr>
            <a:r>
              <a:rPr lang="ru-RU" sz="1400" b="1" strike="noStrike" spc="-1" dirty="0">
                <a:solidFill>
                  <a:srgbClr val="161616"/>
                </a:solidFill>
                <a:latin typeface="Times New Roman"/>
              </a:rPr>
              <a:t>Отгрузка </a:t>
            </a:r>
            <a:endParaRPr lang="ru-RU" sz="1400" b="0" strike="noStrike" spc="-1" dirty="0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281"/>
              </a:spcBef>
              <a:buClr>
                <a:srgbClr val="161616"/>
              </a:buClr>
              <a:buFont typeface="Wingdings" charset="2"/>
              <a:buChar char=""/>
            </a:pPr>
            <a:r>
              <a:rPr lang="ru-RU" sz="1400" b="0" strike="noStrike" spc="-1" dirty="0">
                <a:solidFill>
                  <a:srgbClr val="161616"/>
                </a:solidFill>
                <a:latin typeface="Times New Roman"/>
              </a:rPr>
              <a:t>оформление электронного ВСД; </a:t>
            </a:r>
            <a:endParaRPr lang="ru-RU" sz="1400" b="0" strike="noStrike" spc="-1" dirty="0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281"/>
              </a:spcBef>
              <a:buClr>
                <a:srgbClr val="161616"/>
              </a:buClr>
              <a:buFont typeface="Wingdings" charset="2"/>
              <a:buChar char=""/>
            </a:pPr>
            <a:r>
              <a:rPr lang="ru-RU" sz="1400" b="0" strike="noStrike" spc="-1" dirty="0">
                <a:solidFill>
                  <a:srgbClr val="161616"/>
                </a:solidFill>
                <a:latin typeface="Times New Roman"/>
              </a:rPr>
              <a:t> создание транзакции типа «перевозка» на одно транспортное средство; </a:t>
            </a:r>
            <a:endParaRPr lang="ru-RU" sz="1400" b="0" strike="noStrike" spc="-1" dirty="0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281"/>
              </a:spcBef>
              <a:buClr>
                <a:srgbClr val="161616"/>
              </a:buClr>
              <a:buFont typeface="Wingdings" charset="2"/>
              <a:buChar char=""/>
            </a:pPr>
            <a:r>
              <a:rPr lang="ru-RU" sz="1400" b="0" strike="noStrike" spc="-1" dirty="0">
                <a:solidFill>
                  <a:srgbClr val="161616"/>
                </a:solidFill>
                <a:latin typeface="Times New Roman"/>
              </a:rPr>
              <a:t> добавление получателя – фирмы и предприятия; </a:t>
            </a:r>
            <a:endParaRPr lang="ru-RU" sz="1400" b="0" strike="noStrike" spc="-1" dirty="0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281"/>
              </a:spcBef>
              <a:buClr>
                <a:srgbClr val="161616"/>
              </a:buClr>
              <a:buFont typeface="Wingdings" charset="2"/>
              <a:buChar char=""/>
            </a:pPr>
            <a:r>
              <a:rPr lang="ru-RU" sz="1400" b="0" strike="noStrike" spc="-1" dirty="0">
                <a:solidFill>
                  <a:srgbClr val="161616"/>
                </a:solidFill>
                <a:latin typeface="Times New Roman"/>
              </a:rPr>
              <a:t>добавление информации о товаре.</a:t>
            </a:r>
            <a:endParaRPr lang="ru-RU" sz="1400" b="0" strike="noStrike" spc="-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81" name="Picture 12"/>
          <p:cNvPicPr/>
          <p:nvPr/>
        </p:nvPicPr>
        <p:blipFill>
          <a:blip r:embed="rId2"/>
          <a:stretch/>
        </p:blipFill>
        <p:spPr>
          <a:xfrm>
            <a:off x="0" y="87120"/>
            <a:ext cx="827280" cy="585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97053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539640" y="260640"/>
            <a:ext cx="8229240" cy="863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t/>
            </a:r>
            <a:br/>
            <a:r>
              <a:rPr lang="ru-RU" sz="2400" b="1" strike="noStrike" spc="-1">
                <a:solidFill>
                  <a:srgbClr val="292900"/>
                </a:solidFill>
                <a:latin typeface="Times New Roman"/>
              </a:rPr>
              <a:t>Основные понятия. Что такое транзакция?</a:t>
            </a:r>
            <a:r>
              <a:t/>
            </a:r>
            <a:br/>
            <a:r>
              <a:rPr lang="ru-RU" sz="2000" b="1" strike="noStrike" spc="-1">
                <a:solidFill>
                  <a:srgbClr val="292900"/>
                </a:solidFill>
                <a:latin typeface="Times New Roman"/>
              </a:rPr>
              <a:t> </a:t>
            </a:r>
            <a:r>
              <a:t/>
            </a:r>
            <a:br/>
            <a:endParaRPr lang="ru-RU" sz="20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7" name="TextShape 2"/>
          <p:cNvSpPr txBox="1"/>
          <p:nvPr/>
        </p:nvSpPr>
        <p:spPr>
          <a:xfrm>
            <a:off x="457200" y="1480456"/>
            <a:ext cx="8229240" cy="512064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lang="ru-RU" b="1" strike="noStrike" spc="-1" dirty="0">
                <a:solidFill>
                  <a:srgbClr val="161616"/>
                </a:solidFill>
                <a:latin typeface="Times New Roman"/>
              </a:rPr>
              <a:t>Транзакция – это операция, совершаемая над подконтрольной продукцией, внесенной в журнал продукции предприятия.</a:t>
            </a:r>
            <a:r>
              <a:rPr b="1" dirty="0"/>
              <a:t/>
            </a:r>
            <a:br>
              <a:rPr b="1" dirty="0"/>
            </a:br>
            <a:endParaRPr lang="ru-RU" b="1" strike="noStrike" spc="-1" dirty="0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lang="ru-RU" b="0" strike="noStrike" spc="-1" dirty="0">
                <a:solidFill>
                  <a:srgbClr val="161616"/>
                </a:solidFill>
                <a:latin typeface="Times New Roman"/>
              </a:rPr>
              <a:t>Транзакция осуществляется при:</a:t>
            </a:r>
            <a:endParaRPr lang="ru-RU" b="0" strike="noStrike" spc="-1" dirty="0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161616"/>
              </a:buClr>
              <a:buFont typeface="Wingdings" charset="2"/>
              <a:buChar char=""/>
            </a:pPr>
            <a:r>
              <a:rPr lang="ru-RU" b="0" strike="noStrike" spc="-1" dirty="0">
                <a:solidFill>
                  <a:srgbClr val="161616"/>
                </a:solidFill>
                <a:latin typeface="Times New Roman"/>
              </a:rPr>
              <a:t>Производстве;</a:t>
            </a:r>
            <a:endParaRPr lang="ru-RU" b="0" strike="noStrike" spc="-1" dirty="0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161616"/>
              </a:buClr>
              <a:buFont typeface="Wingdings" charset="2"/>
              <a:buChar char=""/>
            </a:pPr>
            <a:r>
              <a:rPr lang="ru-RU" b="0" strike="noStrike" spc="-1" dirty="0">
                <a:solidFill>
                  <a:srgbClr val="161616"/>
                </a:solidFill>
                <a:latin typeface="Times New Roman"/>
              </a:rPr>
              <a:t>Переработке;</a:t>
            </a:r>
            <a:endParaRPr lang="ru-RU" b="0" strike="noStrike" spc="-1" dirty="0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161616"/>
              </a:buClr>
              <a:buFont typeface="Wingdings" charset="2"/>
              <a:buChar char=""/>
            </a:pPr>
            <a:r>
              <a:rPr lang="ru-RU" b="0" strike="noStrike" spc="-1" dirty="0">
                <a:solidFill>
                  <a:srgbClr val="161616"/>
                </a:solidFill>
                <a:latin typeface="Times New Roman"/>
              </a:rPr>
              <a:t>Перевозке со сменой владельца;</a:t>
            </a:r>
            <a:endParaRPr lang="ru-RU" b="0" strike="noStrike" spc="-1" dirty="0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161616"/>
              </a:buClr>
              <a:buFont typeface="Wingdings" charset="2"/>
              <a:buChar char=""/>
            </a:pPr>
            <a:r>
              <a:rPr lang="ru-RU" b="0" strike="noStrike" spc="-1" dirty="0">
                <a:solidFill>
                  <a:srgbClr val="161616"/>
                </a:solidFill>
                <a:latin typeface="Times New Roman"/>
              </a:rPr>
              <a:t>Перевозке без смены владельца;</a:t>
            </a:r>
            <a:endParaRPr lang="ru-RU" b="0" strike="noStrike" spc="-1" dirty="0">
              <a:solidFill>
                <a:srgbClr val="FFFFFF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161616"/>
              </a:buClr>
              <a:buFont typeface="Wingdings" charset="2"/>
              <a:buChar char=""/>
            </a:pPr>
            <a:r>
              <a:rPr lang="ru-RU" b="0" strike="noStrike" spc="-1" dirty="0">
                <a:solidFill>
                  <a:srgbClr val="161616"/>
                </a:solidFill>
                <a:latin typeface="Times New Roman"/>
              </a:rPr>
              <a:t>Оформление справки о безопасности сырого молока.</a:t>
            </a:r>
            <a:endParaRPr lang="ru-RU" b="0" strike="noStrike" spc="-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78" name="Picture 12"/>
          <p:cNvPicPr/>
          <p:nvPr/>
        </p:nvPicPr>
        <p:blipFill>
          <a:blip r:embed="rId2"/>
          <a:stretch/>
        </p:blipFill>
        <p:spPr>
          <a:xfrm>
            <a:off x="0" y="87120"/>
            <a:ext cx="827280" cy="585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222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TextShape 1"/>
          <p:cNvSpPr txBox="1"/>
          <p:nvPr/>
        </p:nvSpPr>
        <p:spPr>
          <a:xfrm>
            <a:off x="899640" y="116640"/>
            <a:ext cx="7786800" cy="863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Book Antiqua"/>
              </a:rPr>
              <a:t>Алгоритм работы в подсистеме «Меркурий. Хозяйствующий субъект»</a:t>
            </a:r>
            <a:endParaRPr lang="ru-RU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5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ru-RU" sz="3200" b="0" strike="noStrike" spc="-1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351" name="Picture 3"/>
          <p:cNvPicPr/>
          <p:nvPr/>
        </p:nvPicPr>
        <p:blipFill>
          <a:blip r:embed="rId2"/>
          <a:stretch/>
        </p:blipFill>
        <p:spPr>
          <a:xfrm>
            <a:off x="107640" y="116640"/>
            <a:ext cx="828360" cy="663840"/>
          </a:xfrm>
          <a:prstGeom prst="rect">
            <a:avLst/>
          </a:prstGeom>
          <a:ln>
            <a:noFill/>
          </a:ln>
        </p:spPr>
      </p:pic>
      <p:pic>
        <p:nvPicPr>
          <p:cNvPr id="352" name="Picture 2"/>
          <p:cNvPicPr/>
          <p:nvPr/>
        </p:nvPicPr>
        <p:blipFill>
          <a:blip r:embed="rId3"/>
          <a:srcRect l="22" t="7374" b="4497"/>
          <a:stretch/>
        </p:blipFill>
        <p:spPr>
          <a:xfrm>
            <a:off x="0" y="1087920"/>
            <a:ext cx="9143640" cy="5760360"/>
          </a:xfrm>
          <a:prstGeom prst="rect">
            <a:avLst/>
          </a:prstGeom>
          <a:ln w="9360">
            <a:solidFill>
              <a:schemeClr val="tx1"/>
            </a:solidFill>
            <a:miter/>
          </a:ln>
          <a:scene3d>
            <a:camera prst="orthographicFront"/>
            <a:lightRig rig="threePt" dir="t"/>
          </a:scene3d>
          <a:sp3d/>
        </p:spPr>
      </p:pic>
      <p:sp>
        <p:nvSpPr>
          <p:cNvPr id="353" name="CustomShape 3"/>
          <p:cNvSpPr/>
          <p:nvPr/>
        </p:nvSpPr>
        <p:spPr>
          <a:xfrm>
            <a:off x="395640" y="6093360"/>
            <a:ext cx="540360" cy="575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extShape 1"/>
          <p:cNvSpPr txBox="1"/>
          <p:nvPr/>
        </p:nvSpPr>
        <p:spPr>
          <a:xfrm>
            <a:off x="1152000" y="230400"/>
            <a:ext cx="8229240" cy="921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Book Antiqua"/>
              </a:rPr>
              <a:t>Алгоритм работы в подсистеме «Меркурий. Хозяйствующий субъект»</a:t>
            </a:r>
            <a:endParaRPr lang="ru-RU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5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ru-RU" sz="3200" b="0" strike="noStrike" spc="-1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356" name="Picture 2"/>
          <p:cNvPicPr/>
          <p:nvPr/>
        </p:nvPicPr>
        <p:blipFill>
          <a:blip r:embed="rId2"/>
          <a:srcRect l="691" b="5736"/>
          <a:stretch/>
        </p:blipFill>
        <p:spPr>
          <a:xfrm>
            <a:off x="63000" y="1340640"/>
            <a:ext cx="9080640" cy="551700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/>
        </p:spPr>
      </p:pic>
      <p:pic>
        <p:nvPicPr>
          <p:cNvPr id="357" name="Picture 3"/>
          <p:cNvPicPr/>
          <p:nvPr/>
        </p:nvPicPr>
        <p:blipFill>
          <a:blip r:embed="rId3"/>
          <a:stretch/>
        </p:blipFill>
        <p:spPr>
          <a:xfrm>
            <a:off x="63000" y="188640"/>
            <a:ext cx="828360" cy="682560"/>
          </a:xfrm>
          <a:prstGeom prst="rect">
            <a:avLst/>
          </a:prstGeom>
          <a:ln>
            <a:noFill/>
          </a:ln>
        </p:spPr>
      </p:pic>
      <p:sp>
        <p:nvSpPr>
          <p:cNvPr id="358" name="CustomShape 3"/>
          <p:cNvSpPr/>
          <p:nvPr/>
        </p:nvSpPr>
        <p:spPr>
          <a:xfrm>
            <a:off x="1979640" y="3126600"/>
            <a:ext cx="762120" cy="484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Book Antiqua"/>
              </a:rPr>
              <a:t>Обучение и справочная информация  по работе в информационной системе «Меркурий»</a:t>
            </a:r>
            <a:endParaRPr lang="ru-RU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72" name="TextShape 2"/>
          <p:cNvSpPr txBox="1"/>
          <p:nvPr/>
        </p:nvSpPr>
        <p:spPr>
          <a:xfrm>
            <a:off x="457200" y="1412640"/>
            <a:ext cx="8229240" cy="4713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 algn="just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0000"/>
                </a:solidFill>
                <a:latin typeface="Book Antiqua"/>
              </a:rPr>
              <a:t>Обучающие семинары проводятся на базе Тульского филиала Федерального государственного бюджетного учреждения «Центральная</a:t>
            </a:r>
            <a:r>
              <a:t/>
            </a:r>
            <a:br/>
            <a:r>
              <a:rPr lang="ru-RU" sz="1800" b="1" strike="noStrike" spc="-1">
                <a:solidFill>
                  <a:srgbClr val="000000"/>
                </a:solidFill>
                <a:latin typeface="Book Antiqua"/>
              </a:rPr>
              <a:t>научно-методическая ветеринарная лаборатория» - г. Тула,                                    ул. Некрасова,1 «А» (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http://71lab.ru/),  тел. 8 (4872) 36-07-34;</a:t>
            </a:r>
            <a:endParaRPr lang="ru-RU" sz="1800" b="0" strike="noStrike" spc="-1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lang="ru-RU" sz="1800" b="1" i="1" strike="noStrike" spc="-1">
                <a:solidFill>
                  <a:srgbClr val="000000"/>
                </a:solidFill>
                <a:latin typeface="Times New Roman"/>
              </a:rPr>
              <a:t>справочная информация размещена:</a:t>
            </a:r>
            <a:endParaRPr lang="ru-RU" sz="1800" b="0" strike="noStrike" spc="-1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endParaRPr lang="ru-RU" sz="1800" b="0" strike="noStrike" spc="-1">
              <a:solidFill>
                <a:srgbClr val="FFFFFF"/>
              </a:solidFill>
              <a:latin typeface="Book Antiqua"/>
            </a:endParaRPr>
          </a:p>
          <a:p>
            <a:pPr marL="343080" indent="-342720" algn="just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0000"/>
                </a:solidFill>
                <a:latin typeface="Book Antiqua"/>
              </a:rPr>
              <a:t>на официальном сайте системы «ВетИС» (http://vetrf.ru/);</a:t>
            </a:r>
            <a:endParaRPr lang="ru-RU" sz="1800" b="0" strike="noStrike" spc="-1">
              <a:solidFill>
                <a:srgbClr val="FFFFFF"/>
              </a:solidFill>
              <a:latin typeface="Book Antiqua"/>
            </a:endParaRPr>
          </a:p>
          <a:p>
            <a:pPr algn="just">
              <a:lnSpc>
                <a:spcPct val="100000"/>
              </a:lnSpc>
              <a:spcBef>
                <a:spcPts val="360"/>
              </a:spcBef>
            </a:pPr>
            <a:endParaRPr lang="ru-RU" sz="1800" b="0" strike="noStrike" spc="-1">
              <a:solidFill>
                <a:srgbClr val="FFFFFF"/>
              </a:solidFill>
              <a:latin typeface="Book Antiqua"/>
            </a:endParaRPr>
          </a:p>
          <a:p>
            <a:pPr marL="343080" indent="-342720" algn="just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0000"/>
                </a:solidFill>
                <a:latin typeface="Book Antiqua"/>
              </a:rPr>
              <a:t>на официальном сайте Федеральной службы по ветеринарному и фитосанитарному надзору (http://www.fsvps.ru/) ;</a:t>
            </a:r>
            <a:endParaRPr lang="ru-RU" sz="1800" b="0" strike="noStrike" spc="-1">
              <a:solidFill>
                <a:srgbClr val="FFFFFF"/>
              </a:solidFill>
              <a:latin typeface="Book Antiqua"/>
            </a:endParaRPr>
          </a:p>
          <a:p>
            <a:pPr algn="just">
              <a:lnSpc>
                <a:spcPct val="100000"/>
              </a:lnSpc>
              <a:spcBef>
                <a:spcPts val="360"/>
              </a:spcBef>
            </a:pPr>
            <a:endParaRPr lang="ru-RU" sz="1800" b="0" strike="noStrike" spc="-1">
              <a:solidFill>
                <a:srgbClr val="FFFFFF"/>
              </a:solidFill>
              <a:latin typeface="Book Antiqua"/>
            </a:endParaRPr>
          </a:p>
          <a:p>
            <a:pPr marL="343080" indent="-342720" algn="just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0000"/>
                </a:solidFill>
                <a:latin typeface="Book Antiqua"/>
              </a:rPr>
              <a:t>на официальном сайте Комитета ветеринарии Тульской области (https://vet.tularegion.ru/) в разделе «Электронная ветеринарная сертификация».</a:t>
            </a:r>
            <a:endParaRPr lang="ru-RU" sz="1800" b="0" strike="noStrike" spc="-1">
              <a:solidFill>
                <a:srgbClr val="FFFFFF"/>
              </a:solidFill>
              <a:latin typeface="Book Antiqua"/>
            </a:endParaRPr>
          </a:p>
          <a:p>
            <a:pPr algn="just">
              <a:lnSpc>
                <a:spcPct val="100000"/>
              </a:lnSpc>
              <a:spcBef>
                <a:spcPts val="360"/>
              </a:spcBef>
            </a:pPr>
            <a:endParaRPr lang="ru-RU" sz="1800" b="0" strike="noStrike" spc="-1">
              <a:solidFill>
                <a:srgbClr val="FFFFFF"/>
              </a:solidFill>
              <a:latin typeface="Book Antiqua"/>
            </a:endParaRPr>
          </a:p>
          <a:p>
            <a:pPr algn="just">
              <a:lnSpc>
                <a:spcPct val="100000"/>
              </a:lnSpc>
              <a:spcBef>
                <a:spcPts val="360"/>
              </a:spcBef>
            </a:pPr>
            <a:endParaRPr lang="ru-RU" sz="1800" b="0" strike="noStrike" spc="-1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373" name="Picture 2"/>
          <p:cNvPicPr/>
          <p:nvPr/>
        </p:nvPicPr>
        <p:blipFill>
          <a:blip r:embed="rId2"/>
          <a:stretch/>
        </p:blipFill>
        <p:spPr>
          <a:xfrm>
            <a:off x="179640" y="116640"/>
            <a:ext cx="828360" cy="682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Book Antiqua"/>
              </a:rPr>
              <a:t>Спасибо за внимание!</a:t>
            </a:r>
            <a:endParaRPr lang="ru-RU" sz="4400" b="0" strike="noStrike" spc="-1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375" name="Picture 2"/>
          <p:cNvPicPr/>
          <p:nvPr/>
        </p:nvPicPr>
        <p:blipFill>
          <a:blip r:embed="rId2"/>
          <a:stretch/>
        </p:blipFill>
        <p:spPr>
          <a:xfrm>
            <a:off x="179640" y="188640"/>
            <a:ext cx="828360" cy="591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801188" y="131040"/>
            <a:ext cx="7885251" cy="921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161616"/>
                </a:solidFill>
                <a:latin typeface="Times New Roman"/>
              </a:rPr>
              <a:t>Нормативно-правовое регулирование в области оборота подконтрольных товаров</a:t>
            </a:r>
            <a:endParaRPr lang="ru-RU" sz="24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8" name="TextShape 2"/>
          <p:cNvSpPr txBox="1"/>
          <p:nvPr/>
        </p:nvSpPr>
        <p:spPr>
          <a:xfrm>
            <a:off x="457200" y="1052640"/>
            <a:ext cx="8229240" cy="5073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 algn="just">
              <a:lnSpc>
                <a:spcPct val="100000"/>
              </a:lnSpc>
              <a:spcBef>
                <a:spcPts val="281"/>
              </a:spcBef>
              <a:buClr>
                <a:srgbClr val="161616"/>
              </a:buClr>
              <a:buFont typeface="Wingdings" charset="2"/>
              <a:buChar char=""/>
            </a:pPr>
            <a:r>
              <a:rPr lang="ru-RU" sz="1600" b="0" strike="noStrike" spc="-1" dirty="0" smtClean="0">
                <a:solidFill>
                  <a:srgbClr val="16161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Федеральный </a:t>
            </a:r>
            <a:r>
              <a:rPr lang="ru-RU" sz="1600" b="0" strike="noStrike" spc="-1" dirty="0">
                <a:solidFill>
                  <a:srgbClr val="16161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закон «О ветеринарии» от 14.05.1993 №4979-1;</a:t>
            </a:r>
            <a:endParaRPr lang="ru-RU" sz="1600" b="0" strike="noStrike" spc="-1" dirty="0">
              <a:solidFill>
                <a:srgbClr val="FFFFFF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343080" indent="-342720" algn="just">
              <a:lnSpc>
                <a:spcPct val="100000"/>
              </a:lnSpc>
              <a:spcBef>
                <a:spcPts val="281"/>
              </a:spcBef>
              <a:buClr>
                <a:srgbClr val="161616"/>
              </a:buClr>
              <a:buFont typeface="Wingdings" charset="2"/>
              <a:buChar char=""/>
            </a:pPr>
            <a:r>
              <a:rPr lang="ru-RU" sz="1600" b="0" strike="noStrike" spc="-1" dirty="0" smtClean="0">
                <a:solidFill>
                  <a:srgbClr val="16161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Приказ </a:t>
            </a:r>
            <a:r>
              <a:rPr lang="ru-RU" sz="1600" b="0" strike="noStrike" spc="-1" dirty="0">
                <a:solidFill>
                  <a:srgbClr val="16161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Минсельхоза России от 27.12.2016 № 589 «Об утверждении ветеринарных правил организации работы по оформлению ВСД, порядка оформления ВСД в электронной форме и порядка оформления ВСД на бумажных носителях»;</a:t>
            </a:r>
            <a:endParaRPr lang="ru-RU" sz="1600" b="0" strike="noStrike" spc="-1" dirty="0">
              <a:solidFill>
                <a:srgbClr val="FFFFFF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343080" indent="-342720" algn="just">
              <a:lnSpc>
                <a:spcPct val="100000"/>
              </a:lnSpc>
              <a:spcBef>
                <a:spcPts val="281"/>
              </a:spcBef>
              <a:buClr>
                <a:srgbClr val="161616"/>
              </a:buClr>
              <a:buFont typeface="Wingdings" charset="2"/>
              <a:buChar char=""/>
            </a:pPr>
            <a:r>
              <a:rPr lang="ru-RU" sz="1600" b="0" strike="noStrike" spc="-1" dirty="0">
                <a:solidFill>
                  <a:srgbClr val="16161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Приказ Минсельхоза России от 18.12.2015 № 648 «Об утверждении Перечня подконтрольных товаров, подлежащих сопровождению ВСД»;</a:t>
            </a:r>
            <a:endParaRPr lang="ru-RU" sz="1600" b="0" strike="noStrike" spc="-1" dirty="0">
              <a:solidFill>
                <a:srgbClr val="FFFFFF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343080" indent="-342720" algn="just">
              <a:lnSpc>
                <a:spcPct val="100000"/>
              </a:lnSpc>
              <a:spcBef>
                <a:spcPts val="281"/>
              </a:spcBef>
              <a:buClr>
                <a:srgbClr val="161616"/>
              </a:buClr>
              <a:buFont typeface="Wingdings" charset="2"/>
              <a:buChar char=""/>
            </a:pPr>
            <a:r>
              <a:rPr lang="ru-RU" sz="1600" b="0" strike="noStrike" spc="-1" dirty="0">
                <a:solidFill>
                  <a:srgbClr val="16161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Приказ Минсельхоза России от 18.12.2015 № 647 «Об утверждении Перечня подконтрольных товаров, на которые могут проводить оформление ВСД аттестованные специалисты, не являющиеся уполномоченными лицами органов и учреждений, входящих в систему Государственной ветеринарной службы РФ»;</a:t>
            </a:r>
            <a:endParaRPr lang="ru-RU" sz="1600" b="0" strike="noStrike" spc="-1" dirty="0">
              <a:solidFill>
                <a:srgbClr val="FFFFFF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343080" indent="-342720" algn="just">
              <a:lnSpc>
                <a:spcPct val="100000"/>
              </a:lnSpc>
              <a:spcBef>
                <a:spcPts val="281"/>
              </a:spcBef>
              <a:buClr>
                <a:srgbClr val="161616"/>
              </a:buClr>
              <a:buFont typeface="Wingdings" charset="2"/>
              <a:buChar char=""/>
            </a:pPr>
            <a:r>
              <a:rPr lang="ru-RU" sz="1600" b="0" strike="noStrike" spc="-1" dirty="0">
                <a:solidFill>
                  <a:srgbClr val="16161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Приказ Минсельхоза России от 18.12.2015 № 646 «Об утверждении Перечня продукции животного происхождения, на которую уполномоченные лица организаций, являющихся производителями подконтрольных товаров и (или) участниками оборота подконтрольных товаров, и ИП, являющиеся производителями подконтрольных товаров и (или) участниками оборота подконтрольных товаров, могут оформлять ВСД»;</a:t>
            </a:r>
            <a:endParaRPr lang="ru-RU" sz="1600" b="0" strike="noStrike" spc="-1" dirty="0">
              <a:solidFill>
                <a:srgbClr val="FFFFFF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343080" indent="-342720" algn="just">
              <a:lnSpc>
                <a:spcPct val="100000"/>
              </a:lnSpc>
              <a:spcBef>
                <a:spcPts val="281"/>
              </a:spcBef>
              <a:buClr>
                <a:srgbClr val="161616"/>
              </a:buClr>
              <a:buFont typeface="Wingdings" charset="2"/>
              <a:buChar char=""/>
            </a:pPr>
            <a:r>
              <a:rPr lang="ru-RU" sz="1600" b="0" strike="noStrike" spc="-1" dirty="0">
                <a:solidFill>
                  <a:srgbClr val="16161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Единый перечень товаров, подлежащих ветеринарному контролю (надзору), утвержденный решением Комиссии Таможенного союза от 18.06.2010 № 317</a:t>
            </a:r>
            <a:r>
              <a:rPr lang="ru-RU" sz="1600" b="0" strike="noStrike" spc="-1" dirty="0" smtClean="0">
                <a:solidFill>
                  <a:srgbClr val="16161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;</a:t>
            </a:r>
          </a:p>
          <a:p>
            <a:pPr marL="343080" indent="-342720" algn="just">
              <a:lnSpc>
                <a:spcPct val="100000"/>
              </a:lnSpc>
              <a:spcBef>
                <a:spcPts val="281"/>
              </a:spcBef>
              <a:buClr>
                <a:srgbClr val="161616"/>
              </a:buClr>
              <a:buFont typeface="Wingdings" panose="05000000000000000000" pitchFamily="2" charset="2"/>
              <a:buChar char="Ø"/>
            </a:pPr>
            <a:r>
              <a:rPr lang="ru-RU" sz="1600" spc="-1" dirty="0" smtClean="0">
                <a:solidFill>
                  <a:srgbClr val="16161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Единые ветеринарные (ветеринарно-санитарные) требования, предъявляемые к объектам, подлежащим ветеринарному контролю (надзору), утвержденные решением Коллегии Евразийской экономической комиссии от 13.02.2018 № 27.</a:t>
            </a:r>
            <a:endParaRPr lang="ru-RU" sz="1600" b="0" strike="noStrike" spc="-1" dirty="0">
              <a:solidFill>
                <a:srgbClr val="FFFFFF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343080" indent="-342720" algn="just">
              <a:lnSpc>
                <a:spcPct val="100000"/>
              </a:lnSpc>
              <a:spcBef>
                <a:spcPts val="281"/>
              </a:spcBef>
              <a:buClr>
                <a:srgbClr val="161616"/>
              </a:buClr>
              <a:buFont typeface="Wingdings" charset="2"/>
              <a:buChar char=""/>
            </a:pPr>
            <a:endParaRPr lang="ru-RU" sz="1400" b="0" strike="noStrike" spc="-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39" y="150213"/>
            <a:ext cx="829128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5369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57200" y="1432202"/>
            <a:ext cx="8469086" cy="515147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ru-RU" sz="16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ТР ТС 021/2011 «О безопасности пищевой продукции»;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Приказ Минсельхоза России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«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 порядке назначения лабораторных исследований подконтрольных товаров в целях оформления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ВСД» от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14.12.2015 №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634; </a:t>
            </a:r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Приказ Минсельхоза РФ «Об утверждении ветеринарных правил содержания  медоносных пчел в целях их воспроизводства, выращивания, реализации и использования для опыления сельскохозяйственных энтомофильных растений и получения продукции пчеловодства»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от 19.05.2016 №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194;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Инструкция о мероприятиях по предупреждению и ликвидации болезней, отравлений и основных вредителей пчел, утвержденных Минсельхозпродом РФ от 17.08.1998 № 13-4-2/1362;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Правила ветеринарно-санитарной экспертизы меда при продаже на рынках, утвержденных Главным государственным инспектором РФ от 16.07.1995 № 13-7-2/365;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Постановление  Правительства РФ «Об утверждении единого перечня продукции, подлежащей обязательной сертификации, единого перечня продукции,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одтверждение соответствия которой осуществляется в форме принятия декларации о соответствии»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от 01.12.2009 № 982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СанПиН 2.3.2.1078-01 Гигиенические требования безопасности и пищевой ценности пищевых продуктов;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ГОСТ 19792-2017 Мед натуральный. Технические условия.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600" dirty="0"/>
          </a:p>
          <a:p>
            <a:pPr>
              <a:buFont typeface="Wingdings" panose="05000000000000000000" pitchFamily="2" charset="2"/>
              <a:buChar char="Ø"/>
            </a:pPr>
            <a:endParaRPr lang="ru-RU" sz="1600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81"/>
            <a:ext cx="8229240" cy="94452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sz="24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Нормативно-правовое регулирование при содержании пчел</a:t>
            </a:r>
            <a:r>
              <a:rPr lang="en-US" sz="24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4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и производстве продукции пчеловодства</a:t>
            </a:r>
            <a:endParaRPr lang="ru-RU" sz="24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12" y="61680"/>
            <a:ext cx="829128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6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содержании и разведении пчел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11383"/>
            <a:ext cx="8602757" cy="478100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тсутствие профилактических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мероприятий и диагностических исследований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пчел (ежегодно);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отсутствие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учетных ветеринарно-санитарных документов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пасеки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(паспорта пасеки);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отсутствие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нумерации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ульев;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превышение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допустимого количества  пчелосемей на 100 квадратных метров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участка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тсутствие дезинфекционной площадки для обработки инвентаря;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тсутствие ограждения пасеки, либо зеленых насаждений.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" y="117697"/>
            <a:ext cx="71913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15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1" y="243840"/>
            <a:ext cx="7620000" cy="112340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Реализация продукции пчеловодства</a:t>
            </a:r>
            <a:endParaRPr lang="ru-RU" sz="24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6" y="1210491"/>
            <a:ext cx="8482147" cy="519901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 условиях рынка: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>
              <a:buNone/>
            </a:pPr>
            <a:endParaRPr lang="ru-RU" b="1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ctr">
              <a:buNone/>
            </a:pPr>
            <a:endParaRPr lang="ru-RU" b="1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Производство меда в промышленных условиях:</a:t>
            </a:r>
          </a:p>
          <a:p>
            <a:pPr marL="0" indent="0" algn="ctr">
              <a:buNone/>
            </a:pPr>
            <a:endParaRPr lang="ru-RU" b="1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ctr">
              <a:buNone/>
            </a:pPr>
            <a:endParaRPr lang="ru-RU" b="1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16" y="70949"/>
            <a:ext cx="829128" cy="585267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2046513" y="2018841"/>
            <a:ext cx="641061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2846" y="1924592"/>
            <a:ext cx="1356687" cy="91132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ПАСЕКА/МЕД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85436" y="1924594"/>
            <a:ext cx="1266113" cy="9113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ВСД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52713" y="1952026"/>
            <a:ext cx="1164339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Рынок ВСЭ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4302034" y="2133599"/>
            <a:ext cx="656409" cy="36987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6311321" y="2018841"/>
            <a:ext cx="664246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86494" y="1921521"/>
            <a:ext cx="1881808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Реализация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2516" y="3708315"/>
            <a:ext cx="1419495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ПАСЕКА</a:t>
            </a:r>
            <a:r>
              <a:rPr lang="ru-RU" sz="1600" dirty="0" smtClean="0">
                <a:solidFill>
                  <a:schemeClr val="tx1"/>
                </a:solidFill>
              </a:rPr>
              <a:t>/ МЕД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2089294" y="3923199"/>
            <a:ext cx="677418" cy="4846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4723" y="3708316"/>
            <a:ext cx="1595357" cy="914400"/>
          </a:xfrm>
          <a:prstGeom prst="roundRect">
            <a:avLst>
              <a:gd name="adj" fmla="val 2238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Производственный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цех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632959" y="3971859"/>
            <a:ext cx="581458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362792" y="3708316"/>
            <a:ext cx="1307975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ХАССП</a:t>
            </a:r>
            <a:endParaRPr lang="ru-RU" sz="1600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6819143" y="3923199"/>
            <a:ext cx="557018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567156" y="3756975"/>
            <a:ext cx="1437507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Декларация о соответствии</a:t>
            </a:r>
            <a:endParaRPr lang="ru-RU" sz="1400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84068" y="5033553"/>
            <a:ext cx="1870655" cy="11408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Участие в федеральном и региональном мониторинге</a:t>
            </a:r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297617" y="5361648"/>
            <a:ext cx="619834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2957701" y="5314479"/>
            <a:ext cx="717316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888863" y="5059426"/>
            <a:ext cx="1774483" cy="11408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ВСД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5808726" y="5314479"/>
            <a:ext cx="694727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749142" y="5059426"/>
            <a:ext cx="2255521" cy="111494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Реализация в торговую сеть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6828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2080" y="269967"/>
            <a:ext cx="7463247" cy="90858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Памятка пчеловоду</a:t>
            </a:r>
            <a:endParaRPr lang="ru-RU" sz="2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6651"/>
            <a:ext cx="9204959" cy="58913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59" y="70948"/>
            <a:ext cx="829128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50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80457" y="354144"/>
            <a:ext cx="6987034" cy="59509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Памятка </a:t>
            </a:r>
            <a:r>
              <a:rPr lang="ru-RU" sz="2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пчеловоду</a:t>
            </a:r>
            <a:endParaRPr lang="ru-RU" sz="2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67" y="949234"/>
            <a:ext cx="8870587" cy="576507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67" y="66422"/>
            <a:ext cx="829128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7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extShape 1"/>
          <p:cNvSpPr txBox="1"/>
          <p:nvPr/>
        </p:nvSpPr>
        <p:spPr>
          <a:xfrm>
            <a:off x="827640" y="274680"/>
            <a:ext cx="7858800" cy="633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Book Antiqua"/>
              </a:rPr>
              <a:t>Федеральная государственная информационная система «ВетИС»</a:t>
            </a:r>
            <a:endParaRPr lang="ru-RU" sz="2400" b="0" strike="noStrike" spc="-1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9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879"/>
              </a:spcBef>
            </a:pPr>
            <a:endParaRPr lang="ru-RU" sz="3200" b="0" strike="noStrike" spc="-1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endParaRPr lang="ru-RU" sz="3200" b="0" strike="noStrike" spc="-1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endParaRPr lang="ru-RU" sz="3200" b="0" strike="noStrike" spc="-1">
              <a:solidFill>
                <a:srgbClr val="FFFFFF"/>
              </a:solidFill>
              <a:latin typeface="Book Antiqua"/>
            </a:endParaRPr>
          </a:p>
          <a:p>
            <a:pPr algn="r">
              <a:lnSpc>
                <a:spcPct val="100000"/>
              </a:lnSpc>
              <a:spcBef>
                <a:spcPts val="400"/>
              </a:spcBef>
            </a:pPr>
            <a:endParaRPr lang="ru-RU" sz="3200" b="0" strike="noStrike" spc="-1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297" name="Picture 2"/>
          <p:cNvPicPr/>
          <p:nvPr/>
        </p:nvPicPr>
        <p:blipFill>
          <a:blip r:embed="rId2"/>
          <a:srcRect b="2392"/>
          <a:stretch/>
        </p:blipFill>
        <p:spPr>
          <a:xfrm>
            <a:off x="0" y="998280"/>
            <a:ext cx="9143640" cy="5859360"/>
          </a:xfrm>
          <a:prstGeom prst="rect">
            <a:avLst/>
          </a:prstGeom>
          <a:ln>
            <a:noFill/>
          </a:ln>
        </p:spPr>
      </p:pic>
      <p:pic>
        <p:nvPicPr>
          <p:cNvPr id="298" name="Picture 5"/>
          <p:cNvPicPr/>
          <p:nvPr/>
        </p:nvPicPr>
        <p:blipFill>
          <a:blip r:embed="rId3"/>
          <a:stretch/>
        </p:blipFill>
        <p:spPr>
          <a:xfrm>
            <a:off x="32400" y="116640"/>
            <a:ext cx="828360" cy="585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roup 1"/>
          <p:cNvGrpSpPr/>
          <p:nvPr/>
        </p:nvGrpSpPr>
        <p:grpSpPr>
          <a:xfrm>
            <a:off x="107640" y="1628640"/>
            <a:ext cx="8856360" cy="5057640"/>
            <a:chOff x="107640" y="1628640"/>
            <a:chExt cx="8856360" cy="5057640"/>
          </a:xfrm>
        </p:grpSpPr>
        <p:sp>
          <p:nvSpPr>
            <p:cNvPr id="320" name="CustomShape 2"/>
            <p:cNvSpPr/>
            <p:nvPr/>
          </p:nvSpPr>
          <p:spPr>
            <a:xfrm>
              <a:off x="107640" y="1628640"/>
              <a:ext cx="6819480" cy="91008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  <p:txBody>
            <a:bodyPr lIns="102960" tIns="102960" rIns="76320" bIns="102960" anchor="ctr"/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ru-RU" sz="2000" b="1" strike="noStrike" spc="-1">
                  <a:solidFill>
                    <a:srgbClr val="000000"/>
                  </a:solidFill>
                  <a:latin typeface="Times New Roman"/>
                </a:rPr>
                <a:t>Сайт Россельхознадзора</a:t>
              </a:r>
              <a:endParaRPr lang="ru-RU" sz="2000" b="0" strike="noStrike" spc="-1">
                <a:latin typeface="Arial"/>
              </a:endParaRPr>
            </a:p>
          </p:txBody>
        </p:sp>
        <p:sp>
          <p:nvSpPr>
            <p:cNvPr id="321" name="CustomShape 3"/>
            <p:cNvSpPr/>
            <p:nvPr/>
          </p:nvSpPr>
          <p:spPr>
            <a:xfrm>
              <a:off x="616680" y="2665800"/>
              <a:ext cx="6819480" cy="91008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1">
                    <a:shade val="50000"/>
                    <a:hueOff val="68537"/>
                    <a:satOff val="25540"/>
                    <a:lumOff val="12829"/>
                    <a:alphaOff val="0"/>
                    <a:shade val="51000"/>
                    <a:satMod val="130000"/>
                  </a:schemeClr>
                </a:gs>
                <a:gs pos="80000">
                  <a:schemeClr val="accent1">
                    <a:shade val="50000"/>
                    <a:hueOff val="68537"/>
                    <a:satOff val="25540"/>
                    <a:lumOff val="12829"/>
                    <a:alphaOff val="0"/>
                    <a:shade val="93000"/>
                    <a:satMod val="130000"/>
                  </a:schemeClr>
                </a:gs>
                <a:gs pos="100000">
                  <a:schemeClr val="accent1">
                    <a:shade val="50000"/>
                    <a:hueOff val="68537"/>
                    <a:satOff val="25540"/>
                    <a:lumOff val="12829"/>
                    <a:alphaOff val="0"/>
                    <a:shade val="94000"/>
                    <a:satMod val="135000"/>
                  </a:schemeClr>
                </a:gs>
              </a:gsLst>
              <a:lin ang="16200000"/>
            </a:gradFill>
            <a:ln>
              <a:noFill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  <p:txBody>
            <a:bodyPr lIns="102960" tIns="102960" rIns="76320" bIns="102960" anchor="ctr"/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ru-RU" sz="2000" b="1" strike="noStrike" spc="-1">
                  <a:solidFill>
                    <a:srgbClr val="000000"/>
                  </a:solidFill>
                  <a:latin typeface="Times New Roman"/>
                </a:rPr>
                <a:t>Вкладка «ВетИС»</a:t>
              </a:r>
              <a:endParaRPr lang="ru-RU" sz="2000" b="0" strike="noStrike" spc="-1">
                <a:latin typeface="Arial"/>
              </a:endParaRPr>
            </a:p>
          </p:txBody>
        </p:sp>
        <p:sp>
          <p:nvSpPr>
            <p:cNvPr id="322" name="CustomShape 4"/>
            <p:cNvSpPr/>
            <p:nvPr/>
          </p:nvSpPr>
          <p:spPr>
            <a:xfrm>
              <a:off x="1126080" y="3702600"/>
              <a:ext cx="6819480" cy="91008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1">
                    <a:shade val="50000"/>
                    <a:hueOff val="137075"/>
                    <a:satOff val="51080"/>
                    <a:lumOff val="25658"/>
                    <a:alphaOff val="0"/>
                    <a:shade val="51000"/>
                    <a:satMod val="130000"/>
                  </a:schemeClr>
                </a:gs>
                <a:gs pos="80000">
                  <a:schemeClr val="accent1">
                    <a:shade val="50000"/>
                    <a:hueOff val="137075"/>
                    <a:satOff val="51080"/>
                    <a:lumOff val="25658"/>
                    <a:alphaOff val="0"/>
                    <a:shade val="93000"/>
                    <a:satMod val="130000"/>
                  </a:schemeClr>
                </a:gs>
                <a:gs pos="100000">
                  <a:schemeClr val="accent1">
                    <a:shade val="50000"/>
                    <a:hueOff val="137075"/>
                    <a:satOff val="51080"/>
                    <a:lumOff val="25658"/>
                    <a:alphaOff val="0"/>
                    <a:shade val="94000"/>
                    <a:satMod val="135000"/>
                  </a:schemeClr>
                </a:gs>
              </a:gsLst>
              <a:lin ang="16200000"/>
            </a:gradFill>
            <a:ln>
              <a:noFill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  <p:txBody>
            <a:bodyPr lIns="102960" tIns="102960" rIns="76320" bIns="102960" anchor="ctr"/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ru-RU" sz="2000" b="1" strike="noStrike" spc="-1">
                  <a:solidFill>
                    <a:srgbClr val="000000"/>
                  </a:solidFill>
                  <a:latin typeface="Times New Roman"/>
                </a:rPr>
                <a:t>ИС «Цербер»</a:t>
              </a:r>
              <a:endParaRPr lang="ru-RU" sz="2000" b="0" strike="noStrike" spc="-1">
                <a:latin typeface="Arial"/>
              </a:endParaRPr>
            </a:p>
          </p:txBody>
        </p:sp>
        <p:sp>
          <p:nvSpPr>
            <p:cNvPr id="323" name="CustomShape 5"/>
            <p:cNvSpPr/>
            <p:nvPr/>
          </p:nvSpPr>
          <p:spPr>
            <a:xfrm>
              <a:off x="1635480" y="4739400"/>
              <a:ext cx="6819480" cy="91008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1">
                    <a:shade val="50000"/>
                    <a:hueOff val="137075"/>
                    <a:satOff val="51080"/>
                    <a:lumOff val="25658"/>
                    <a:alphaOff val="0"/>
                    <a:shade val="51000"/>
                    <a:satMod val="130000"/>
                  </a:schemeClr>
                </a:gs>
                <a:gs pos="80000">
                  <a:schemeClr val="accent1">
                    <a:shade val="50000"/>
                    <a:hueOff val="137075"/>
                    <a:satOff val="51080"/>
                    <a:lumOff val="25658"/>
                    <a:alphaOff val="0"/>
                    <a:shade val="93000"/>
                    <a:satMod val="130000"/>
                  </a:schemeClr>
                </a:gs>
                <a:gs pos="100000">
                  <a:schemeClr val="accent1">
                    <a:shade val="50000"/>
                    <a:hueOff val="137075"/>
                    <a:satOff val="51080"/>
                    <a:lumOff val="25658"/>
                    <a:alphaOff val="0"/>
                    <a:shade val="94000"/>
                    <a:satMod val="135000"/>
                  </a:schemeClr>
                </a:gs>
              </a:gsLst>
              <a:lin ang="16200000"/>
            </a:gradFill>
            <a:ln>
              <a:noFill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  <p:txBody>
            <a:bodyPr lIns="102960" tIns="102960" rIns="76320" bIns="102960" anchor="ctr"/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ru-RU" sz="2000" b="1" strike="noStrike" spc="-1">
                  <a:solidFill>
                    <a:srgbClr val="000000"/>
                  </a:solidFill>
                  <a:latin typeface="Times New Roman"/>
                </a:rPr>
                <a:t>Регистрация производственных объектов</a:t>
              </a:r>
              <a:endParaRPr lang="ru-RU" sz="2000" b="0" strike="noStrike" spc="-1">
                <a:latin typeface="Arial"/>
              </a:endParaRPr>
            </a:p>
          </p:txBody>
        </p:sp>
        <p:sp>
          <p:nvSpPr>
            <p:cNvPr id="324" name="CustomShape 6"/>
            <p:cNvSpPr/>
            <p:nvPr/>
          </p:nvSpPr>
          <p:spPr>
            <a:xfrm>
              <a:off x="2144520" y="5776200"/>
              <a:ext cx="6819480" cy="91008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1">
                    <a:shade val="50000"/>
                    <a:hueOff val="68537"/>
                    <a:satOff val="25540"/>
                    <a:lumOff val="12829"/>
                    <a:alphaOff val="0"/>
                    <a:shade val="51000"/>
                    <a:satMod val="130000"/>
                  </a:schemeClr>
                </a:gs>
                <a:gs pos="80000">
                  <a:schemeClr val="accent1">
                    <a:shade val="50000"/>
                    <a:hueOff val="68537"/>
                    <a:satOff val="25540"/>
                    <a:lumOff val="12829"/>
                    <a:alphaOff val="0"/>
                    <a:shade val="93000"/>
                    <a:satMod val="130000"/>
                  </a:schemeClr>
                </a:gs>
                <a:gs pos="100000">
                  <a:schemeClr val="accent1">
                    <a:shade val="50000"/>
                    <a:hueOff val="68537"/>
                    <a:satOff val="25540"/>
                    <a:lumOff val="12829"/>
                    <a:alphaOff val="0"/>
                    <a:shade val="94000"/>
                    <a:satMod val="135000"/>
                  </a:schemeClr>
                </a:gs>
              </a:gsLst>
              <a:lin ang="16200000"/>
            </a:gradFill>
            <a:ln>
              <a:noFill/>
            </a:ln>
            <a:effectLst>
              <a:outerShdw blurRad="40000" dist="2304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  <p:txBody>
            <a:bodyPr lIns="102960" tIns="102960" rIns="76320" bIns="102960" anchor="ctr"/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ru-RU" sz="2000" b="1" strike="noStrike" spc="-1">
                  <a:solidFill>
                    <a:srgbClr val="000000"/>
                  </a:solidFill>
                  <a:latin typeface="Times New Roman"/>
                </a:rPr>
                <a:t>Подать заявку</a:t>
              </a:r>
              <a:endParaRPr lang="ru-RU" sz="2000" b="0" strike="noStrike" spc="-1">
                <a:latin typeface="Arial"/>
              </a:endParaRPr>
            </a:p>
          </p:txBody>
        </p:sp>
        <p:sp>
          <p:nvSpPr>
            <p:cNvPr id="325" name="CustomShape 7"/>
            <p:cNvSpPr/>
            <p:nvPr/>
          </p:nvSpPr>
          <p:spPr>
            <a:xfrm>
              <a:off x="6335640" y="2293920"/>
              <a:ext cx="591480" cy="59148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chemeClr val="accent2">
                <a:lumMod val="50000"/>
                <a:alpha val="90000"/>
              </a:schemeClr>
            </a:solidFill>
            <a:ln>
              <a:solidFill>
                <a:schemeClr val="accent1">
                  <a:alpha val="90000"/>
                  <a:tint val="55000"/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6" name="CustomShape 8"/>
            <p:cNvSpPr/>
            <p:nvPr/>
          </p:nvSpPr>
          <p:spPr>
            <a:xfrm>
              <a:off x="6845040" y="3330720"/>
              <a:ext cx="591480" cy="59148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chemeClr val="accent2">
                <a:lumMod val="50000"/>
                <a:alpha val="90000"/>
              </a:schemeClr>
            </a:solidFill>
            <a:ln>
              <a:solidFill>
                <a:schemeClr val="accent1">
                  <a:alpha val="90000"/>
                  <a:tint val="55000"/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7" name="CustomShape 9"/>
            <p:cNvSpPr/>
            <p:nvPr/>
          </p:nvSpPr>
          <p:spPr>
            <a:xfrm>
              <a:off x="7354080" y="4352400"/>
              <a:ext cx="591480" cy="59148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chemeClr val="accent2">
                <a:lumMod val="50000"/>
                <a:alpha val="90000"/>
              </a:schemeClr>
            </a:solidFill>
            <a:ln>
              <a:solidFill>
                <a:schemeClr val="accent1">
                  <a:alpha val="90000"/>
                  <a:tint val="55000"/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8" name="CustomShape 10"/>
            <p:cNvSpPr/>
            <p:nvPr/>
          </p:nvSpPr>
          <p:spPr>
            <a:xfrm>
              <a:off x="7863480" y="5399280"/>
              <a:ext cx="591480" cy="59148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chemeClr val="accent2">
                <a:lumMod val="50000"/>
                <a:alpha val="90000"/>
              </a:schemeClr>
            </a:solidFill>
            <a:ln>
              <a:solidFill>
                <a:schemeClr val="accent1">
                  <a:alpha val="90000"/>
                  <a:tint val="55000"/>
                  <a:hueOff val="0"/>
                  <a:satOff val="0"/>
                  <a:lumOff val="0"/>
                  <a:alphaOff val="0"/>
                </a:schemeClr>
              </a:solidFill>
              <a:round/>
            </a:ln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29" name="Group 11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330" name="TextShape 12"/>
          <p:cNvSpPr txBox="1"/>
          <p:nvPr/>
        </p:nvSpPr>
        <p:spPr>
          <a:xfrm>
            <a:off x="971640" y="188640"/>
            <a:ext cx="6048360" cy="863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Как зарегистрироваться в информационной системе «Меркурий»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1" name="Picture 2"/>
          <p:cNvPicPr/>
          <p:nvPr/>
        </p:nvPicPr>
        <p:blipFill>
          <a:blip r:embed="rId2"/>
          <a:stretch/>
        </p:blipFill>
        <p:spPr>
          <a:xfrm>
            <a:off x="0" y="24840"/>
            <a:ext cx="828360" cy="667440"/>
          </a:xfrm>
          <a:prstGeom prst="rect">
            <a:avLst/>
          </a:prstGeom>
          <a:ln>
            <a:noFill/>
          </a:ln>
        </p:spPr>
      </p:pic>
      <p:pic>
        <p:nvPicPr>
          <p:cNvPr id="332" name="Picture 4"/>
          <p:cNvPicPr/>
          <p:nvPr/>
        </p:nvPicPr>
        <p:blipFill>
          <a:blip r:embed="rId3"/>
          <a:stretch/>
        </p:blipFill>
        <p:spPr>
          <a:xfrm>
            <a:off x="7209720" y="-720"/>
            <a:ext cx="1917360" cy="1917360"/>
          </a:xfrm>
          <a:prstGeom prst="rect">
            <a:avLst/>
          </a:prstGeom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12006</TotalTime>
  <Words>787</Words>
  <Application>Microsoft Office PowerPoint</Application>
  <PresentationFormat>Экран (4:3)</PresentationFormat>
  <Paragraphs>111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9" baseType="lpstr">
      <vt:lpstr>Arial</vt:lpstr>
      <vt:lpstr>Book Antiqua</vt:lpstr>
      <vt:lpstr>Century Gothic</vt:lpstr>
      <vt:lpstr>DejaVu Sans</vt:lpstr>
      <vt:lpstr>PT Astra Serif</vt:lpstr>
      <vt:lpstr>StarSymbol</vt:lpstr>
      <vt:lpstr>Symbol</vt:lpstr>
      <vt:lpstr>Times New Roman</vt:lpstr>
      <vt:lpstr>Wingdings</vt:lpstr>
      <vt:lpstr>Wingdings 3</vt:lpstr>
      <vt:lpstr>Office Theme</vt:lpstr>
      <vt:lpstr>Легкий дым</vt:lpstr>
      <vt:lpstr>1_Легкий дым</vt:lpstr>
      <vt:lpstr>Презентация PowerPoint</vt:lpstr>
      <vt:lpstr>Презентация PowerPoint</vt:lpstr>
      <vt:lpstr>Нормативно-правовое регулирование при содержании пчел и производстве продукции пчеловодства</vt:lpstr>
      <vt:lpstr>Основные нарушения  при содержании и разведении пчел</vt:lpstr>
      <vt:lpstr>Реализация продукции пчеловодства</vt:lpstr>
      <vt:lpstr>Памятка пчеловоду</vt:lpstr>
      <vt:lpstr>Памятка пчеловоду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Vladimir.Kuzin</dc:creator>
  <dc:description/>
  <cp:lastModifiedBy>Сороченко Елена Владимировна</cp:lastModifiedBy>
  <cp:revision>372</cp:revision>
  <cp:lastPrinted>2020-09-28T12:17:35Z</cp:lastPrinted>
  <dcterms:created xsi:type="dcterms:W3CDTF">2013-09-16T13:17:43Z</dcterms:created>
  <dcterms:modified xsi:type="dcterms:W3CDTF">2020-09-28T12:17:36Z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16</vt:i4>
  </property>
</Properties>
</file>