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57" r:id="rId5"/>
    <p:sldId id="260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82" autoAdjust="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29684" cy="1829761"/>
          </a:xfrm>
        </p:spPr>
        <p:txBody>
          <a:bodyPr>
            <a:noAutofit/>
          </a:bodyPr>
          <a:lstStyle/>
          <a:p>
            <a:r>
              <a:rPr lang="ru-RU" sz="4000" dirty="0" smtClean="0"/>
              <a:t>Лабораторные исследования и подтверждение соответствия ветеринарной продукции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857628"/>
            <a:ext cx="7772400" cy="1199704"/>
          </a:xfrm>
        </p:spPr>
        <p:txBody>
          <a:bodyPr/>
          <a:lstStyle/>
          <a:p>
            <a:r>
              <a:rPr lang="ru-RU" dirty="0" smtClean="0"/>
              <a:t>ФГБУ ЦНМВЛ</a:t>
            </a:r>
          </a:p>
          <a:p>
            <a:r>
              <a:rPr lang="ru-RU" dirty="0" smtClean="0"/>
              <a:t>Тульский филиал</a:t>
            </a:r>
            <a:endParaRPr lang="ru-RU" dirty="0"/>
          </a:p>
        </p:txBody>
      </p:sp>
      <p:pic>
        <p:nvPicPr>
          <p:cNvPr id="29700" name="Picture 4" descr="https://fs02.rchuv.ru/rchuv19/rsnadzor21/news/2020/07/31/a5d01f3c-6306-4587-9094-6e8ca764dd17/unnamed1.jpg"/>
          <p:cNvPicPr>
            <a:picLocks noChangeAspect="1" noChangeArrowheads="1"/>
          </p:cNvPicPr>
          <p:nvPr/>
        </p:nvPicPr>
        <p:blipFill>
          <a:blip r:embed="rId2"/>
          <a:srcRect t="23529" b="13725"/>
          <a:stretch>
            <a:fillRect/>
          </a:stretch>
        </p:blipFill>
        <p:spPr bwMode="auto">
          <a:xfrm>
            <a:off x="785786" y="2357430"/>
            <a:ext cx="3282501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71546"/>
            <a:ext cx="8715436" cy="17333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300" dirty="0" smtClean="0"/>
              <a:t>ФГБУ ЦНМВЛ находится в ведении Федеральной службы по ветеринарному и фитосанитарному надзору (РОССЕЛЬХОЗНАДЗОР)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Об учреждении </a:t>
            </a:r>
            <a:endParaRPr lang="ru-RU" dirty="0"/>
          </a:p>
        </p:txBody>
      </p:sp>
      <p:pic>
        <p:nvPicPr>
          <p:cNvPr id="30722" name="Picture 2" descr="https://seatelecom.ru/upload/medialibrary/776/7769ac5970ad11e6cebeff8b639b003f.jpg"/>
          <p:cNvPicPr>
            <a:picLocks noChangeAspect="1" noChangeArrowheads="1"/>
          </p:cNvPicPr>
          <p:nvPr/>
        </p:nvPicPr>
        <p:blipFill>
          <a:blip r:embed="rId2"/>
          <a:srcRect l="13327" r="12864" b="90"/>
          <a:stretch>
            <a:fillRect/>
          </a:stretch>
        </p:blipFill>
        <p:spPr bwMode="auto">
          <a:xfrm>
            <a:off x="6072198" y="2643182"/>
            <a:ext cx="2786050" cy="2824745"/>
          </a:xfrm>
          <a:prstGeom prst="rect">
            <a:avLst/>
          </a:prstGeom>
          <a:noFill/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214282" y="2357430"/>
            <a:ext cx="5929354" cy="40005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300" dirty="0" smtClean="0"/>
              <a:t>ФГБУ ЦНМВЛ имеет собственный испытательный центр, оснащенный современным оборудованием, позволяющим проводить лабораторные исследования поднадзорной </a:t>
            </a:r>
            <a:r>
              <a:rPr lang="ru-RU" sz="2300" dirty="0" err="1" smtClean="0"/>
              <a:t>Россельхознадзору</a:t>
            </a:r>
            <a:r>
              <a:rPr lang="ru-RU" sz="2300" dirty="0" smtClean="0"/>
              <a:t> продукции по различным показателям в объеме требований как российского, так и международного законодательства.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001156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современная многопрофильная лаборатория, оснащенная новейшим оборудованием и приборами ведущих фирм  мира, располагает штатом высококвалифицированных специалистов.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Тульская испытательная лаборатория ФГБУ ЦНМВЛ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928934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Наш адрес: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30004, г. Тула, ул. Некрасова 1а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тел. 30-45-72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30-45-73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CE53353-0CDC-4194-A6E8-196026477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06"/>
          <a:stretch/>
        </p:blipFill>
        <p:spPr>
          <a:xfrm>
            <a:off x="5643570" y="3143248"/>
            <a:ext cx="3058360" cy="2398865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37EE2F4-0854-4483-81CA-84E264D7AF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10" b="12561"/>
          <a:stretch/>
        </p:blipFill>
        <p:spPr>
          <a:xfrm>
            <a:off x="2357422" y="3929066"/>
            <a:ext cx="3107553" cy="2143140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ФГБУ ЦНМВЛ проводит исследования:</a:t>
            </a:r>
          </a:p>
          <a:p>
            <a:r>
              <a:rPr lang="ru-RU" dirty="0" smtClean="0"/>
              <a:t>в области ветеринарии (диагностика бактериальных, вирусных, паразитарных, внутренних незаразных болезней млекопитающих, птиц, рыб, пчёл, пресмыкающихся);</a:t>
            </a:r>
          </a:p>
          <a:p>
            <a:r>
              <a:rPr lang="ru-RU" dirty="0" smtClean="0"/>
              <a:t>пищевой ветеринарной продукции (молочная, мясная, рыбная продукция, а также продукция пчеловодства);</a:t>
            </a:r>
          </a:p>
          <a:p>
            <a:r>
              <a:rPr lang="ru-RU" dirty="0" smtClean="0"/>
              <a:t>кормов и кормовой продукции;</a:t>
            </a:r>
          </a:p>
          <a:p>
            <a:r>
              <a:rPr lang="ru-RU" dirty="0" smtClean="0"/>
              <a:t>в области карантина растений (исследования и экспертиза </a:t>
            </a:r>
            <a:r>
              <a:rPr lang="ru-RU" dirty="0" err="1" smtClean="0"/>
              <a:t>подкарантинной</a:t>
            </a:r>
            <a:r>
              <a:rPr lang="ru-RU" dirty="0" smtClean="0"/>
              <a:t> продукции, </a:t>
            </a:r>
            <a:r>
              <a:rPr lang="ru-RU" dirty="0" err="1" smtClean="0"/>
              <a:t>подкарантинных</a:t>
            </a:r>
            <a:r>
              <a:rPr lang="ru-RU" dirty="0" smtClean="0"/>
              <a:t> объектов);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Лабораторные исследования</a:t>
            </a:r>
            <a:endParaRPr lang="ru-RU" dirty="0"/>
          </a:p>
        </p:txBody>
      </p:sp>
      <p:pic>
        <p:nvPicPr>
          <p:cNvPr id="6154" name="Picture 10" descr="https://i.pinimg.com/originals/a7/02/fd/a702fd05594a0b191dc0640bf1bac7ee.png"/>
          <p:cNvPicPr>
            <a:picLocks noChangeAspect="1" noChangeArrowheads="1"/>
          </p:cNvPicPr>
          <p:nvPr/>
        </p:nvPicPr>
        <p:blipFill>
          <a:blip r:embed="rId2"/>
          <a:srcRect l="27958" t="11749" r="27979" b="12000"/>
          <a:stretch>
            <a:fillRect/>
          </a:stretch>
        </p:blipFill>
        <p:spPr bwMode="auto">
          <a:xfrm>
            <a:off x="7215206" y="4643446"/>
            <a:ext cx="159623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214686"/>
            <a:ext cx="4071966" cy="2571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переработанная </a:t>
            </a:r>
          </a:p>
          <a:p>
            <a:pPr algn="ctr">
              <a:buNone/>
            </a:pPr>
            <a:r>
              <a:rPr lang="ru-RU" sz="2000" dirty="0" smtClean="0"/>
              <a:t>мясная, </a:t>
            </a:r>
          </a:p>
          <a:p>
            <a:pPr algn="ctr">
              <a:buNone/>
            </a:pPr>
            <a:r>
              <a:rPr lang="ru-RU" sz="2000" dirty="0" smtClean="0"/>
              <a:t>молочная,</a:t>
            </a:r>
          </a:p>
          <a:p>
            <a:pPr algn="ctr">
              <a:buNone/>
            </a:pPr>
            <a:r>
              <a:rPr lang="ru-RU" sz="2000" dirty="0" smtClean="0"/>
              <a:t> рыбная продукция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соответствия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785918" y="1285860"/>
            <a:ext cx="71438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286512" y="1285860"/>
            <a:ext cx="71438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43438" y="3214686"/>
            <a:ext cx="3929090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Непеработанная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пищевая продукция животного происхождения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357430"/>
            <a:ext cx="248603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357430"/>
            <a:ext cx="350046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00100" y="25717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Декларирование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628" y="257174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Ветеринарная экспертиза</a:t>
            </a:r>
            <a:endParaRPr lang="ru-RU" dirty="0"/>
          </a:p>
        </p:txBody>
      </p:sp>
      <p:pic>
        <p:nvPicPr>
          <p:cNvPr id="5122" name="Picture 2" descr="https://clipart-best.com/img/sausage/sausage-clip-art-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714884"/>
            <a:ext cx="2297670" cy="1500198"/>
          </a:xfrm>
          <a:prstGeom prst="rect">
            <a:avLst/>
          </a:prstGeom>
          <a:noFill/>
        </p:spPr>
      </p:pic>
      <p:pic>
        <p:nvPicPr>
          <p:cNvPr id="5126" name="Picture 6" descr="https://clipart-best.com/img/meat/meat-clip-art-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357694"/>
            <a:ext cx="4643438" cy="1843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448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Орган по сертификации продукции и услуг ФГБУ ЦНМВЛ аккредитован Федеральной службой по аккредитации на соответствие требованиям ГОСТ Р ИСО/МЭК 17065-2012 "Оценка соответствия. Требования к органам по сертификации продукции, процессов и услуг", уникальный номер записи об аккредитации </a:t>
            </a:r>
            <a:r>
              <a:rPr lang="ru-RU" sz="2200" dirty="0" smtClean="0"/>
              <a:t>RA.RU.10АВ31, </a:t>
            </a:r>
            <a:r>
              <a:rPr lang="ru-RU" sz="2200" dirty="0" smtClean="0"/>
              <a:t>проводит </a:t>
            </a:r>
            <a:r>
              <a:rPr lang="ru-RU" sz="2200" dirty="0" smtClean="0"/>
              <a:t>сертификацию продукции в добровольной системе сертификации </a:t>
            </a:r>
            <a:r>
              <a:rPr lang="ru-RU" sz="2200" b="1" dirty="0" smtClean="0"/>
              <a:t>"ЦНМВЛ-СТАНДАРТ"</a:t>
            </a:r>
            <a:r>
              <a:rPr lang="ru-RU" sz="2200" dirty="0" smtClean="0"/>
              <a:t>, свидетельство о регистрации № РОСС RU.В2352.04НВБ0 от 25.01.2021.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Подтверждение соответствия.</a:t>
            </a:r>
            <a:endParaRPr lang="ru-RU" dirty="0"/>
          </a:p>
        </p:txBody>
      </p:sp>
      <p:pic>
        <p:nvPicPr>
          <p:cNvPr id="3074" name="Picture 2" descr="&amp;TScy;&amp;Ncy;&amp;Mcy;&amp;Vcy;&amp;Lcy; &amp;Scy;&amp;tcy;&amp;acy;&amp;ncy;&amp;dcy;&amp;acy;&amp;rcy;&amp;tcy;_"/>
          <p:cNvPicPr>
            <a:picLocks noChangeAspect="1" noChangeArrowheads="1"/>
          </p:cNvPicPr>
          <p:nvPr/>
        </p:nvPicPr>
        <p:blipFill>
          <a:blip r:embed="rId2"/>
          <a:srcRect l="1727" b="3704"/>
          <a:stretch>
            <a:fillRect/>
          </a:stretch>
        </p:blipFill>
        <p:spPr bwMode="auto">
          <a:xfrm>
            <a:off x="5000628" y="4572008"/>
            <a:ext cx="3994016" cy="1824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4929198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Наш адрес: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30004, г. Тула, ул. Некрасова 1а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тел. 30-45-78, 8-961-147-05-27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email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serttula@mail.ru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785794"/>
            <a:ext cx="8858280" cy="52864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Отдел сертификации ФГБУ ЦНМВЛ оказывает консультационные услуги по регистрации деклараций на пищевую продукцию на соответствие следующим регламентам:</a:t>
            </a:r>
          </a:p>
          <a:p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ТР ТС 021/2011 «О безопасности пищевой продукции»</a:t>
            </a:r>
          </a:p>
          <a:p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ТР ТС 033/2013 «О безопасности молока и молочной продукции»</a:t>
            </a:r>
          </a:p>
          <a:p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ТР ТС 034/2013 «О безопасности мяса и мясной продукции»</a:t>
            </a:r>
          </a:p>
          <a:p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ТР ЕАЭС 040/2016 «О безопасности рыбы и рыбной продукции»</a:t>
            </a:r>
          </a:p>
          <a:p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ТР ТС 024/2011 «Технический регламент на масложировую продукцию»</a:t>
            </a:r>
          </a:p>
          <a:p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ТР ТС 015/2011 «О безопасности зерна»</a:t>
            </a:r>
          </a:p>
          <a:p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ТР ТС 023/2011 «Технический регламент на соковую продукцию из фруктов и овощей»</a:t>
            </a:r>
          </a:p>
          <a:p>
            <a:pPr>
              <a:buNone/>
            </a:pPr>
            <a:endParaRPr lang="ru-RU" sz="2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500" dirty="0" smtClean="0"/>
              <a:t>Также по регистрации деклараций на корма, комбикорма и кормовую продукцию. </a:t>
            </a:r>
          </a:p>
          <a:p>
            <a:pPr>
              <a:buNone/>
            </a:pPr>
            <a:endParaRPr lang="ru-RU" sz="2500" dirty="0"/>
          </a:p>
        </p:txBody>
      </p:sp>
      <p:pic>
        <p:nvPicPr>
          <p:cNvPr id="6" name="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429520" y="142852"/>
            <a:ext cx="1063628" cy="9286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600" dirty="0" smtClean="0"/>
              <a:t>С 01.01.2021 года для регистрации деклараций о соответствии через сервис «ФГИС </a:t>
            </a:r>
            <a:r>
              <a:rPr lang="ru-RU" sz="2600" dirty="0" err="1" smtClean="0"/>
              <a:t>Росаккредитации</a:t>
            </a:r>
            <a:r>
              <a:rPr lang="ru-RU" sz="2600" dirty="0" smtClean="0"/>
              <a:t>» необходимо: 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400" dirty="0" smtClean="0"/>
              <a:t>Зарегистрироваться на Едином портале государственных и муниципальных услуг как индивидуальный предприниматель или юридическое лицо.</a:t>
            </a:r>
          </a:p>
          <a:p>
            <a:r>
              <a:rPr lang="ru-RU" sz="2400" dirty="0" smtClean="0"/>
              <a:t>Получить квалифицированную электронную подпись в аккредитованном удостоверяющем центре.</a:t>
            </a:r>
          </a:p>
          <a:p>
            <a:r>
              <a:rPr lang="ru-RU" sz="2400" dirty="0" smtClean="0"/>
              <a:t>Скачать и установить </a:t>
            </a:r>
            <a:r>
              <a:rPr lang="ru-RU" sz="2400" dirty="0" err="1" smtClean="0"/>
              <a:t>плагин</a:t>
            </a:r>
            <a:r>
              <a:rPr lang="ru-RU" sz="2400" dirty="0" smtClean="0"/>
              <a:t> для подписания декларации квалифицированной электронной подписью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Регистрация деклараций о соответствии</a:t>
            </a:r>
            <a:endParaRPr lang="ru-RU" sz="3000" dirty="0"/>
          </a:p>
        </p:txBody>
      </p:sp>
      <p:pic>
        <p:nvPicPr>
          <p:cNvPr id="1026" name="Picture 2" descr="https://rualimenty.ru/wp-content/uploads/2020/01/02.08.1.jpg"/>
          <p:cNvPicPr>
            <a:picLocks noChangeAspect="1" noChangeArrowheads="1"/>
          </p:cNvPicPr>
          <p:nvPr/>
        </p:nvPicPr>
        <p:blipFill>
          <a:blip r:embed="rId2" cstate="print"/>
          <a:srcRect l="17461" t="8335" r="21424" b="8332"/>
          <a:stretch>
            <a:fillRect/>
          </a:stretch>
        </p:blipFill>
        <p:spPr bwMode="auto">
          <a:xfrm>
            <a:off x="7215206" y="5000636"/>
            <a:ext cx="1643074" cy="1564832"/>
          </a:xfrm>
          <a:prstGeom prst="rect">
            <a:avLst/>
          </a:prstGeom>
          <a:noFill/>
        </p:spPr>
      </p:pic>
      <p:pic>
        <p:nvPicPr>
          <p:cNvPr id="1028" name="Picture 4" descr="https://profylip.ru/images/cms/data/5844a72-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143512"/>
            <a:ext cx="2346463" cy="152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084"/>
            <a:ext cx="8786842" cy="585791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ФГБУ ЦНМВЛ выполняет комплекс работ по разработке и внедрению системы менеджмента безопасности пищевых продуктов на основе принципов ХАССП в соответствии с требованиями ТР ТС 021/2011 «О безопасности пищевой продукции», ГОСТ Р ИСО 22000-2019, ГОСТ Р 51705.1-01 «Системы качества. Управление качеством пищевых продуктов на основе принципов ХАССП. Общие требования», а также разрабатывает документацию для сертификации продукции по схеме FSSC.</a:t>
            </a:r>
          </a:p>
          <a:p>
            <a:r>
              <a:rPr lang="ru-RU" dirty="0" smtClean="0"/>
              <a:t>Основа ХАССП – системный подход, охватывающий параметры безопасности пищевых продуктов на всех этапах жизненного цикла – от получения сырья до использования продукта конечным потребителем.</a:t>
            </a:r>
          </a:p>
          <a:p>
            <a:pPr algn="r">
              <a:buNone/>
            </a:pPr>
            <a:r>
              <a:rPr lang="ru-RU" b="1" dirty="0" smtClean="0"/>
              <a:t>Наши контакты:</a:t>
            </a:r>
            <a:endParaRPr lang="ru-RU" dirty="0" smtClean="0"/>
          </a:p>
          <a:p>
            <a:pPr algn="r">
              <a:buNone/>
            </a:pPr>
            <a:r>
              <a:rPr lang="ru-RU" b="1" dirty="0" smtClean="0"/>
              <a:t>г. Тула, ул. Некрасова, д.1-а</a:t>
            </a:r>
            <a:endParaRPr lang="ru-RU" dirty="0" smtClean="0"/>
          </a:p>
          <a:p>
            <a:pPr algn="r">
              <a:buNone/>
            </a:pPr>
            <a:r>
              <a:rPr lang="ru-RU" b="1" dirty="0" smtClean="0"/>
              <a:t>Телефон: 8(920) 271-09-58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ХАССП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187</TotalTime>
  <Words>530</Words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Лабораторные исследования и подтверждение соответствия ветеринарной продукции</vt:lpstr>
      <vt:lpstr>Об учреждении </vt:lpstr>
      <vt:lpstr>Тульская испытательная лаборатория ФГБУ ЦНМВЛ</vt:lpstr>
      <vt:lpstr>Лабораторные исследования</vt:lpstr>
      <vt:lpstr>Подтверждение соответствия</vt:lpstr>
      <vt:lpstr>Подтверждение соответствия.</vt:lpstr>
      <vt:lpstr>Слайд 7</vt:lpstr>
      <vt:lpstr>Регистрация деклараций о соответствии</vt:lpstr>
      <vt:lpstr>ХАССП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Лабораторные исследования и подтверждение соответствия ветеринарной продукции</dc:title>
  <dc:creator>user</dc:creator>
  <cp:lastModifiedBy>user</cp:lastModifiedBy>
  <cp:revision>23</cp:revision>
  <dcterms:created xsi:type="dcterms:W3CDTF">2021-03-24T09:14:47Z</dcterms:created>
  <dcterms:modified xsi:type="dcterms:W3CDTF">2021-03-26T06:38:07Z</dcterms:modified>
</cp:coreProperties>
</file>